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322" r:id="rId2"/>
    <p:sldId id="275" r:id="rId3"/>
    <p:sldId id="266" r:id="rId4"/>
    <p:sldId id="276" r:id="rId5"/>
    <p:sldId id="277" r:id="rId6"/>
    <p:sldId id="295" r:id="rId7"/>
    <p:sldId id="288" r:id="rId8"/>
    <p:sldId id="297" r:id="rId9"/>
    <p:sldId id="296" r:id="rId10"/>
    <p:sldId id="298" r:id="rId11"/>
  </p:sldIdLst>
  <p:sldSz cx="9144000" cy="5143500" type="screen16x9"/>
  <p:notesSz cx="6858000" cy="9144000"/>
  <p:embeddedFontLst>
    <p:embeddedFont>
      <p:font typeface="DFPOP1-W9" panose="020B0604020202020204" charset="-128"/>
      <p:regular r:id="rId13"/>
    </p:embeddedFont>
    <p:embeddedFont>
      <p:font typeface="Arial-Rounded" panose="020B0500000000000000" charset="0"/>
      <p:regular r:id="rId14"/>
    </p:embeddedFont>
  </p:embeddedFontLst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61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9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42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C:\Users\Admin\Desktop\CT%202018\GIAO%20AN%20DIEN%20TU%202020\3.%20Vo%20thi%20thanh%20h&#7891;ng%20x\TV2-KN-Chu&#777;%20&#273;&#234;&#768;%201-%20Ba&#768;i%205%20-%20Sinh%20nh&#7853;t%20c&#7911;a%20voi%20con\&#273;o&#803;c%20ba&#768;i%205.mp3" TargetMode="External"/><Relationship Id="rId1" Type="http://schemas.microsoft.com/office/2007/relationships/media" Target="file:///C:\Users\Admin\Desktop\CT%202018\GIAO%20AN%20DIEN%20TU%202020\3.%20Vo%20thi%20thanh%20h&#7891;ng%20x\TV2-KN-Chu&#777;%20&#273;&#234;&#768;%201-%20Ba&#768;i%205%20-%20Sinh%20nh&#7853;t%20c&#7911;a%20voi%20con\&#273;o&#803;c%20ba&#768;i%205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4A99FA0-C9B1-2FBF-2A60-9F10A4066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9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BC55F44-7F08-23BF-0EFB-5FF0148D3EBE}"/>
              </a:ext>
            </a:extLst>
          </p:cNvPr>
          <p:cNvSpPr txBox="1">
            <a:spLocks/>
          </p:cNvSpPr>
          <p:nvPr/>
        </p:nvSpPr>
        <p:spPr>
          <a:xfrm>
            <a:off x="1312731" y="800100"/>
            <a:ext cx="6875188" cy="2268141"/>
          </a:xfrm>
          <a:prstGeom prst="rect">
            <a:avLst/>
          </a:prstGeom>
        </p:spPr>
        <p:txBody>
          <a:bodyPr lIns="51435" tIns="25718" rIns="51435" bIns="25718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NHIỆT LIỆT CHÀO MỪNG </a:t>
            </a:r>
          </a:p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 THẦY, CÔ VỀ DỰ GIỜ</a:t>
            </a:r>
          </a:p>
          <a:p>
            <a:pPr>
              <a:defRPr/>
            </a:pP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MÔN: TIẾNG VIỆT</a:t>
            </a:r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B3CCE2CB-A218-76FA-D8BF-0863FCD111DF}"/>
              </a:ext>
            </a:extLst>
          </p:cNvPr>
          <p:cNvSpPr/>
          <p:nvPr/>
        </p:nvSpPr>
        <p:spPr>
          <a:xfrm>
            <a:off x="1980387" y="3103960"/>
            <a:ext cx="5544552" cy="777627"/>
          </a:xfrm>
          <a:prstGeom prst="rect">
            <a:avLst/>
          </a:prstGeom>
        </p:spPr>
        <p:txBody>
          <a:bodyPr wrap="square" lIns="38587" tIns="19293" rIns="38587" bIns="19293">
            <a:spAutoFit/>
          </a:bodyPr>
          <a:lstStyle/>
          <a:p>
            <a:pPr algn="ctr">
              <a:defRPr/>
            </a:pPr>
            <a:r>
              <a:rPr lang="en-US" altLang="zh-CN" sz="24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altLang="zh-CN" sz="24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viên</a:t>
            </a:r>
            <a:r>
              <a:rPr lang="en-US" altLang="zh-CN" sz="24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altLang="zh-CN" sz="24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Vũ</a:t>
            </a:r>
            <a:r>
              <a:rPr lang="en-US" altLang="zh-CN" sz="24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Thị</a:t>
            </a:r>
            <a:r>
              <a:rPr lang="en-US" altLang="zh-CN" sz="24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Diễm</a:t>
            </a:r>
            <a:endParaRPr lang="en-US" altLang="zh-CN" sz="2400" b="1" kern="0" dirty="0"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Trường</a:t>
            </a:r>
            <a:r>
              <a:rPr lang="en-US" sz="24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Tiểu</a:t>
            </a:r>
            <a:r>
              <a:rPr lang="en-US" sz="24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học</a:t>
            </a:r>
            <a:r>
              <a:rPr lang="en-US" sz="24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Hùng</a:t>
            </a:r>
            <a:r>
              <a:rPr lang="en-US" sz="24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Thắng</a:t>
            </a:r>
            <a:endParaRPr lang="en-US" sz="2400" kern="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1" y="-334508"/>
            <a:ext cx="9143999" cy="578881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14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  NHẬT CỦA VOI CON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	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Hôm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nay là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nhật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của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con,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nhưng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nó bị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ốm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Đang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buồn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̃,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bỗng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nghe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tiếng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gọi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 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đến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mừng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nhật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Tho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trắng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mang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cà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rốt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Gấu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đen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ngoạm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nguyên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một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nải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chuối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vàng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sóc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nâu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tặng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tiết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mục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“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ngúc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ngoắc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đuôi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”.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Vẹt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mỏ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khoằm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thay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mặt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nói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những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lời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tốt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đẹp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	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vui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là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vui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Nó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huơ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vòi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mấy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vòng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đê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cảm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ơn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  <a:p>
            <a:pPr algn="just"/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                                                                (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Lâm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Anh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)</a:t>
            </a:r>
            <a:endParaRPr lang="zh-CN" altLang="en-US" sz="3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7" name="Lưu đồ: Đường kết nối 5"/>
          <p:cNvSpPr/>
          <p:nvPr/>
        </p:nvSpPr>
        <p:spPr>
          <a:xfrm>
            <a:off x="636144" y="377293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5"/>
          <p:cNvSpPr/>
          <p:nvPr/>
        </p:nvSpPr>
        <p:spPr>
          <a:xfrm>
            <a:off x="636144" y="621178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d1 bai 5.1.png"/>
          <p:cNvPicPr>
            <a:picLocks noChangeAspect="1"/>
          </p:cNvPicPr>
          <p:nvPr/>
        </p:nvPicPr>
        <p:blipFill>
          <a:blip r:embed="rId2"/>
          <a:srcRect l="9033" t="22416" r="9250" b="36076"/>
          <a:stretch>
            <a:fillRect/>
          </a:stretch>
        </p:blipFill>
        <p:spPr>
          <a:xfrm>
            <a:off x="739303" y="29184"/>
            <a:ext cx="7237378" cy="346305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96502" y="3582986"/>
            <a:ext cx="6245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có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những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vật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7741" y="3594709"/>
            <a:ext cx="699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Những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vật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đ́o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có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biệt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endParaRPr lang="zh-CN" altLang="en-US" sz="54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d1 bai 5.1.png"/>
          <p:cNvPicPr>
            <a:picLocks noChangeAspect="1"/>
          </p:cNvPicPr>
          <p:nvPr/>
        </p:nvPicPr>
        <p:blipFill>
          <a:blip r:embed="rId4"/>
          <a:srcRect l="14443" t="85910" r="9034" b="8274"/>
          <a:stretch>
            <a:fillRect/>
          </a:stretch>
        </p:blipFill>
        <p:spPr>
          <a:xfrm>
            <a:off x="116733" y="582805"/>
            <a:ext cx="8786098" cy="1115366"/>
          </a:xfrm>
          <a:prstGeom prst="rect">
            <a:avLst/>
          </a:prstGeom>
        </p:spPr>
      </p:pic>
      <p:pic>
        <p:nvPicPr>
          <p:cNvPr id="5" name="Picture 4" descr="cd1 bai 5.2.png"/>
          <p:cNvPicPr>
            <a:picLocks noChangeAspect="1"/>
          </p:cNvPicPr>
          <p:nvPr/>
        </p:nvPicPr>
        <p:blipFill>
          <a:blip r:embed="rId5"/>
          <a:srcRect l="13644" t="8895" r="9247" b="71198"/>
          <a:stretch>
            <a:fillRect/>
          </a:stretch>
        </p:blipFill>
        <p:spPr>
          <a:xfrm>
            <a:off x="1" y="1586679"/>
            <a:ext cx="8910536" cy="3476715"/>
          </a:xfrm>
          <a:prstGeom prst="rect">
            <a:avLst/>
          </a:prstGeom>
        </p:spPr>
      </p:pic>
      <p:pic>
        <p:nvPicPr>
          <p:cNvPr id="7" name="Picture 6" descr="cd1 bai 5.1.png"/>
          <p:cNvPicPr/>
          <p:nvPr/>
        </p:nvPicPr>
        <p:blipFill>
          <a:blip r:embed="rId4"/>
          <a:srcRect l="26281" t="6360" r="15362" b="85277"/>
          <a:stretch>
            <a:fillRect/>
          </a:stretch>
        </p:blipFill>
        <p:spPr>
          <a:xfrm>
            <a:off x="2373550" y="0"/>
            <a:ext cx="4289898" cy="676275"/>
          </a:xfrm>
          <a:prstGeom prst="rect">
            <a:avLst/>
          </a:prstGeom>
        </p:spPr>
      </p:pic>
      <p:pic>
        <p:nvPicPr>
          <p:cNvPr id="8" name="đọc bài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70195" y="4442703"/>
            <a:ext cx="304800" cy="304800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2341258" y="1968081"/>
            <a:ext cx="6429116" cy="1487591"/>
            <a:chOff x="2332892" y="1979093"/>
            <a:chExt cx="6429116" cy="1487591"/>
          </a:xfrm>
        </p:grpSpPr>
        <p:grpSp>
          <p:nvGrpSpPr>
            <p:cNvPr id="28" name="Group 27"/>
            <p:cNvGrpSpPr/>
            <p:nvPr/>
          </p:nvGrpSpPr>
          <p:grpSpPr>
            <a:xfrm>
              <a:off x="2332892" y="1979093"/>
              <a:ext cx="6429116" cy="876316"/>
              <a:chOff x="2332892" y="1999189"/>
              <a:chExt cx="6429116" cy="876316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7084519" y="1999189"/>
                <a:ext cx="592853" cy="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8301612" y="2413281"/>
                <a:ext cx="460396" cy="706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2332892" y="2875503"/>
                <a:ext cx="592853" cy="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Connector 22"/>
            <p:cNvCxnSpPr/>
            <p:nvPr/>
          </p:nvCxnSpPr>
          <p:spPr>
            <a:xfrm flipV="1">
              <a:off x="3858568" y="3466682"/>
              <a:ext cx="311499" cy="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1" y="-231112"/>
            <a:ext cx="9143999" cy="601993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14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  NHẬT CỦA VOI CON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	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Hôm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nay là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nhật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của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con,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nhưng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nó bị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ốm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  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Đang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buồn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̃,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bỗng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nghe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tiếng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gọi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   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đến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mừng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nhật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 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Tho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trắng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mang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cà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rốt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 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Gấu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đen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ngoạm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nguyên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một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nải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chuối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  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vàng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sóc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nâu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tặng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tiết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mục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“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ngúc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ngoắc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đuôi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”.  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Vẹt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mỏ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khoằm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thay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mặt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nói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những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lời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tốt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đẹp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	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vui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là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vui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Nó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huơ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vòi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mấy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vòng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đê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cảm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ơn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  <a:p>
            <a:pPr algn="just"/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                                                     (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Lâm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Anh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)</a:t>
            </a:r>
            <a:endParaRPr lang="zh-CN" altLang="en-US" sz="3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9" name="Lưu đồ: Đường kết nối 8"/>
          <p:cNvSpPr/>
          <p:nvPr/>
        </p:nvSpPr>
        <p:spPr>
          <a:xfrm>
            <a:off x="691123" y="68085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/>
          <p:cNvSpPr/>
          <p:nvPr/>
        </p:nvSpPr>
        <p:spPr>
          <a:xfrm>
            <a:off x="1033075" y="1131156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0" y="158203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/>
          <p:cNvSpPr/>
          <p:nvPr/>
        </p:nvSpPr>
        <p:spPr>
          <a:xfrm>
            <a:off x="7810350" y="162062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/>
          <p:cNvSpPr/>
          <p:nvPr/>
        </p:nvSpPr>
        <p:spPr>
          <a:xfrm>
            <a:off x="3547403" y="207039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/>
          <p:cNvSpPr/>
          <p:nvPr/>
        </p:nvSpPr>
        <p:spPr>
          <a:xfrm>
            <a:off x="2069969" y="252245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/>
          <p:cNvSpPr/>
          <p:nvPr/>
        </p:nvSpPr>
        <p:spPr>
          <a:xfrm>
            <a:off x="3587610" y="2962425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15"/>
          <p:cNvSpPr/>
          <p:nvPr/>
        </p:nvSpPr>
        <p:spPr>
          <a:xfrm>
            <a:off x="697604" y="387390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2176" y="1054097"/>
            <a:ext cx="8691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Khi</a:t>
            </a: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vàng</a:t>
            </a: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</a:t>
            </a: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̀ </a:t>
            </a:r>
            <a:r>
              <a:rPr lang="en-US" altLang="zh-CN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sóc</a:t>
            </a: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nâu</a:t>
            </a: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/</a:t>
            </a: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tặng</a:t>
            </a: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/</a:t>
            </a: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tiết</a:t>
            </a: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mục</a:t>
            </a: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“</a:t>
            </a:r>
            <a:r>
              <a:rPr lang="en-US" altLang="zh-CN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ngúc</a:t>
            </a: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ngoắc</a:t>
            </a: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đuôi</a:t>
            </a: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”.   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542611" y="2242332"/>
            <a:ext cx="78477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Vẹt</a:t>
            </a:r>
            <a:r>
              <a:rPr lang="en-US" altLang="zh-C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mỏ </a:t>
            </a:r>
            <a:r>
              <a:rPr lang="en-US" altLang="zh-CN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khoằm</a:t>
            </a:r>
            <a:r>
              <a:rPr lang="en-US" altLang="zh-C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/</a:t>
            </a:r>
            <a:r>
              <a:rPr lang="en-US" altLang="zh-C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thay</a:t>
            </a:r>
            <a:r>
              <a:rPr lang="en-US" altLang="zh-C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mặt</a:t>
            </a:r>
            <a:r>
              <a:rPr lang="en-US" altLang="zh-C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/</a:t>
            </a:r>
            <a:r>
              <a:rPr lang="en-US" altLang="zh-C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nói</a:t>
            </a:r>
            <a:r>
              <a:rPr lang="en-US" altLang="zh-C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những</a:t>
            </a:r>
            <a:r>
              <a:rPr lang="en-US" altLang="zh-C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lời</a:t>
            </a:r>
            <a:r>
              <a:rPr lang="en-US" altLang="zh-C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chúc</a:t>
            </a:r>
            <a:r>
              <a:rPr lang="en-US" altLang="zh-C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tốt</a:t>
            </a:r>
            <a:r>
              <a:rPr lang="en-US" altLang="zh-C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đẹp</a:t>
            </a:r>
            <a:r>
              <a:rPr lang="en-US" altLang="zh-C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1" y="-334508"/>
            <a:ext cx="9143999" cy="578881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14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  NHẬT CỦA VOI CON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	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Hôm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nay là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nhật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của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con,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nhưng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nó bị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ốm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Đang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buồn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̃,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bỗng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nghe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tiếng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gọi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 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đến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mừng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nhật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Tho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trắng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mang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cà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rốt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Gấu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đen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ngoạm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nguyên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một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nải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chuối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vàng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sóc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nâu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tặng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tiết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mục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“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ngúc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ngoắc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đuôi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”.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Vẹt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mỏ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khoằm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thay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mặt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nói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những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lời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tốt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đẹp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	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vui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là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vui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Nó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huơ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vòi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mấy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vòng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đê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cảm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ơn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  <a:p>
            <a:pPr algn="just"/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                                                                (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Lâm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Anh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)</a:t>
            </a:r>
            <a:endParaRPr lang="zh-CN" altLang="en-US" sz="3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7" name="Lưu đồ: Đường kết nối 5"/>
          <p:cNvSpPr/>
          <p:nvPr/>
        </p:nvSpPr>
        <p:spPr>
          <a:xfrm>
            <a:off x="636144" y="377293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5"/>
          <p:cNvSpPr/>
          <p:nvPr/>
        </p:nvSpPr>
        <p:spPr>
          <a:xfrm>
            <a:off x="636144" y="621178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004078" y="2381459"/>
            <a:ext cx="117565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472812" y="2825262"/>
            <a:ext cx="117565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03124" y="3307582"/>
            <a:ext cx="117565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929820" y="2833636"/>
            <a:ext cx="962968" cy="16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267388" y="3265714"/>
            <a:ext cx="1746739" cy="16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d1 bai 5.1.png"/>
          <p:cNvPicPr>
            <a:picLocks noChangeAspect="1"/>
          </p:cNvPicPr>
          <p:nvPr/>
        </p:nvPicPr>
        <p:blipFill>
          <a:blip r:embed="rId2"/>
          <a:srcRect l="17023" t="39048" r="59151" b="44090"/>
          <a:stretch>
            <a:fillRect/>
          </a:stretch>
        </p:blipFill>
        <p:spPr>
          <a:xfrm>
            <a:off x="1909171" y="442127"/>
            <a:ext cx="5184949" cy="352697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1" y="-334508"/>
            <a:ext cx="9143999" cy="578881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14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  NHẬT CỦA VOI CON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	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Hôm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nay là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nhật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của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con,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nhưng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nó bị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ốm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Đang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buồn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̃,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bỗng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nghe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tiếng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gọi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 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đến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mừng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nhật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Tho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trắng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mang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cà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rốt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Gấu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đen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ngoạm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nguyên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một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nải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chuối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vàng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sóc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nâu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tặng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tiết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mục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“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ngúc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ngoắc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đuôi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”.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Vẹt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mỏ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khoằm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thay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mặt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nói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những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lời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tốt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đẹp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	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vui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là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vui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Nó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huơ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vòi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mấy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vòng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đê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cảm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ơn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  <a:p>
            <a:pPr algn="just"/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                                                                (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Lâm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Anh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)</a:t>
            </a:r>
            <a:endParaRPr lang="zh-CN" altLang="en-US" sz="3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7" name="Lưu đồ: Đường kết nối 5"/>
          <p:cNvSpPr/>
          <p:nvPr/>
        </p:nvSpPr>
        <p:spPr>
          <a:xfrm>
            <a:off x="636144" y="377293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5"/>
          <p:cNvSpPr/>
          <p:nvPr/>
        </p:nvSpPr>
        <p:spPr>
          <a:xfrm>
            <a:off x="636144" y="621178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004078" y="2381459"/>
            <a:ext cx="117565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472812" y="2825262"/>
            <a:ext cx="117565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03124" y="3307582"/>
            <a:ext cx="117565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929820" y="2833636"/>
            <a:ext cx="962968" cy="16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267388" y="3265714"/>
            <a:ext cx="1746739" cy="16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236865" y="4181790"/>
            <a:ext cx="117565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523</Words>
  <Application>Microsoft Office PowerPoint</Application>
  <PresentationFormat>On-screen Show (16:9)</PresentationFormat>
  <Paragraphs>43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DFPOP1-W9</vt:lpstr>
      <vt:lpstr>Arial-Rounded</vt:lpstr>
      <vt:lpstr>Calibri</vt:lpstr>
      <vt:lpstr>Arial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Lương Thành Trung</cp:lastModifiedBy>
  <cp:revision>57</cp:revision>
  <dcterms:created xsi:type="dcterms:W3CDTF">2020-08-13T09:19:00Z</dcterms:created>
  <dcterms:modified xsi:type="dcterms:W3CDTF">2025-02-06T13:14:12Z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