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16"/>
  </p:notesMasterIdLst>
  <p:sldIdLst>
    <p:sldId id="2007577163" r:id="rId2"/>
    <p:sldId id="2007577151" r:id="rId3"/>
    <p:sldId id="327" r:id="rId4"/>
    <p:sldId id="2007577155" r:id="rId5"/>
    <p:sldId id="2007577156" r:id="rId6"/>
    <p:sldId id="2007577157" r:id="rId7"/>
    <p:sldId id="2007577161" r:id="rId8"/>
    <p:sldId id="2007577165" r:id="rId9"/>
    <p:sldId id="2007577171" r:id="rId10"/>
    <p:sldId id="2007577167" r:id="rId11"/>
    <p:sldId id="330" r:id="rId12"/>
    <p:sldId id="2007577164" r:id="rId13"/>
    <p:sldId id="283" r:id="rId14"/>
    <p:sldId id="20075771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1" autoAdjust="0"/>
    <p:restoredTop sz="94434" autoAdjust="0"/>
  </p:normalViewPr>
  <p:slideViewPr>
    <p:cSldViewPr snapToGrid="0">
      <p:cViewPr varScale="1">
        <p:scale>
          <a:sx n="72" d="100"/>
          <a:sy n="72" d="100"/>
        </p:scale>
        <p:origin x="54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2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027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67607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7/2/2025</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75387893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7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63345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1712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98080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6460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06047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55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80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272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123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916173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29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1079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12156294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14523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9721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7/2/2025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
        <p:nvSpPr>
          <p:cNvPr id="18" name="TextBox 17">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2680006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672" r:id="rId18"/>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noCrop="1"/>
          </p:cNvPicPr>
          <p:nvPr/>
        </p:nvPicPr>
        <p:blipFill>
          <a:blip r:embed="rId2"/>
          <a:srcRect/>
          <a:stretch>
            <a:fillRect/>
          </a:stretch>
        </p:blipFill>
        <p:spPr bwMode="auto">
          <a:xfrm>
            <a:off x="5257800" y="5562600"/>
            <a:ext cx="19812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p:cNvPicPr>
            <a:picLocks noChangeAspect="1" noChangeArrowheads="1" noCrop="1"/>
          </p:cNvPicPr>
          <p:nvPr/>
        </p:nvPicPr>
        <p:blipFill>
          <a:blip r:embed="rId3"/>
          <a:srcRect/>
          <a:stretch>
            <a:fillRect/>
          </a:stretch>
        </p:blipFill>
        <p:spPr bwMode="auto">
          <a:xfrm rot="1792863">
            <a:off x="5461300" y="2736433"/>
            <a:ext cx="1236663" cy="110966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p:cNvPicPr>
            <a:picLocks noChangeAspect="1" noChangeArrowheads="1" noCrop="1"/>
          </p:cNvPicPr>
          <p:nvPr/>
        </p:nvPicPr>
        <p:blipFill>
          <a:blip r:embed="rId4"/>
          <a:srcRect/>
          <a:stretch>
            <a:fillRect/>
          </a:stretch>
        </p:blipFill>
        <p:spPr bwMode="auto">
          <a:xfrm flipH="1">
            <a:off x="10152709" y="5295967"/>
            <a:ext cx="1276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p:cNvPicPr>
            <a:picLocks noChangeAspect="1" noChangeArrowheads="1" noCrop="1"/>
          </p:cNvPicPr>
          <p:nvPr/>
        </p:nvPicPr>
        <p:blipFill>
          <a:blip r:embed="rId4"/>
          <a:srcRect/>
          <a:stretch>
            <a:fillRect/>
          </a:stretch>
        </p:blipFill>
        <p:spPr bwMode="auto">
          <a:xfrm flipH="1">
            <a:off x="9915525" y="689370"/>
            <a:ext cx="1276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p:cNvPicPr>
            <a:picLocks noChangeAspect="1" noChangeArrowheads="1" noCrop="1"/>
          </p:cNvPicPr>
          <p:nvPr/>
        </p:nvPicPr>
        <p:blipFill>
          <a:blip r:embed="rId4"/>
          <a:srcRect/>
          <a:stretch>
            <a:fillRect/>
          </a:stretch>
        </p:blipFill>
        <p:spPr bwMode="auto">
          <a:xfrm flipH="1">
            <a:off x="1155808" y="778924"/>
            <a:ext cx="1276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5143" name="Picture 23"/>
          <p:cNvPicPr>
            <a:picLocks noChangeAspect="1" noChangeArrowheads="1" noCrop="1"/>
          </p:cNvPicPr>
          <p:nvPr/>
        </p:nvPicPr>
        <p:blipFill>
          <a:blip r:embed="rId3"/>
          <a:srcRect/>
          <a:stretch>
            <a:fillRect/>
          </a:stretch>
        </p:blipFill>
        <p:spPr bwMode="auto">
          <a:xfrm rot="1792863">
            <a:off x="1350025" y="5234577"/>
            <a:ext cx="1236663" cy="1109663"/>
          </a:xfrm>
          <a:prstGeom prst="rect">
            <a:avLst/>
          </a:prstGeom>
          <a:noFill/>
          <a:extLst>
            <a:ext uri="{909E8E84-426E-40DD-AFC4-6F175D3DCCD1}">
              <a14:hiddenFill xmlns:a14="http://schemas.microsoft.com/office/drawing/2010/main">
                <a:solidFill>
                  <a:srgbClr val="FFFFFF"/>
                </a:solidFill>
              </a14:hiddenFill>
            </a:ext>
          </a:extLst>
        </p:spPr>
      </p:pic>
      <p:sp>
        <p:nvSpPr>
          <p:cNvPr id="5144" name="Text Box 24"/>
          <p:cNvSpPr txBox="1">
            <a:spLocks noChangeArrowheads="1"/>
          </p:cNvSpPr>
          <p:nvPr/>
        </p:nvSpPr>
        <p:spPr bwMode="auto">
          <a:xfrm>
            <a:off x="3042804" y="4260076"/>
            <a:ext cx="663459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vi-VN"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Môn</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r>
              <a:rPr kumimoji="0" lang="vi-VN"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Tiếng</a:t>
            </a:r>
            <a:r>
              <a:rPr lang="en-US" altLang="en-US" sz="2400" b="1" kern="1200" dirty="0">
                <a:solidFill>
                  <a:srgbClr val="0000CC"/>
                </a:solidFill>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Việt</a:t>
            </a:r>
            <a:r>
              <a:rPr lang="en-US" altLang="en-US" sz="2400" b="1" kern="1200" dirty="0">
                <a:solidFill>
                  <a:srgbClr val="0000CC"/>
                </a:solidFill>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Đọc</a:t>
            </a:r>
            <a:r>
              <a:rPr lang="en-US" altLang="en-US" sz="2400" b="1" kern="1200" dirty="0">
                <a:solidFill>
                  <a:srgbClr val="0000CC"/>
                </a:solidFill>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Tết</a:t>
            </a:r>
            <a:r>
              <a:rPr lang="en-US" altLang="en-US" sz="2400" b="1" kern="1200" dirty="0">
                <a:solidFill>
                  <a:srgbClr val="0000CC"/>
                </a:solidFill>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đến</a:t>
            </a:r>
            <a:r>
              <a:rPr lang="en-US" altLang="en-US" sz="2400" b="1" kern="1200" dirty="0">
                <a:solidFill>
                  <a:srgbClr val="0000CC"/>
                </a:solidFill>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rồi</a:t>
            </a:r>
            <a:r>
              <a:rPr lang="en-US" altLang="en-US" sz="2400" b="1" kern="1200" dirty="0">
                <a:solidFill>
                  <a:srgbClr val="0000CC"/>
                </a:solidFill>
                <a:latin typeface="Times New Roman" panose="02020603050405020304" pitchFamily="18" charset="0"/>
                <a:cs typeface="Times New Roman" panose="02020603050405020304" pitchFamily="18" charset="0"/>
              </a:rPr>
              <a:t> (</a:t>
            </a:r>
            <a:r>
              <a:rPr lang="en-US" altLang="en-US" sz="2400" b="1" kern="1200" dirty="0" err="1">
                <a:solidFill>
                  <a:srgbClr val="0000CC"/>
                </a:solidFill>
                <a:latin typeface="Times New Roman" panose="02020603050405020304" pitchFamily="18" charset="0"/>
                <a:cs typeface="Times New Roman" panose="02020603050405020304" pitchFamily="18" charset="0"/>
              </a:rPr>
              <a:t>Tiết</a:t>
            </a:r>
            <a:r>
              <a:rPr lang="en-US" altLang="en-US" sz="2400" b="1" kern="1200" dirty="0">
                <a:solidFill>
                  <a:srgbClr val="0000CC"/>
                </a:solidFill>
                <a:latin typeface="Times New Roman" panose="02020603050405020304" pitchFamily="18" charset="0"/>
                <a:cs typeface="Times New Roman" panose="02020603050405020304" pitchFamily="18" charset="0"/>
              </a:rPr>
              <a:t> 2)</a:t>
            </a:r>
            <a:endParaRPr kumimoji="0" lang="vi-VN"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Giáo</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viên</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r>
              <a:rPr lang="en-US" altLang="en-US" sz="2400" b="1" dirty="0">
                <a:solidFill>
                  <a:srgbClr val="0000CC"/>
                </a:solidFill>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Vũ</a:t>
            </a:r>
            <a:r>
              <a:rPr kumimoji="0" lang="en-US" altLang="en-US" sz="24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dirty="0" err="1">
                <a:ln>
                  <a:noFill/>
                </a:ln>
                <a:solidFill>
                  <a:srgbClr val="0000CC"/>
                </a:solidFill>
                <a:effectLst/>
                <a:uLnTx/>
                <a:uFillTx/>
                <a:latin typeface="Times New Roman" panose="02020603050405020304" pitchFamily="18" charset="0"/>
                <a:cs typeface="Times New Roman" panose="02020603050405020304" pitchFamily="18" charset="0"/>
              </a:rPr>
              <a:t>Thị</a:t>
            </a:r>
            <a:r>
              <a:rPr kumimoji="0" lang="en-US" altLang="en-US" sz="24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Mận</a:t>
            </a:r>
            <a:endParaRPr kumimoji="0" lang="vi-VN" altLang="en-US" sz="24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5145" name="Text Box 25"/>
          <p:cNvSpPr txBox="1">
            <a:spLocks noChangeArrowheads="1"/>
          </p:cNvSpPr>
          <p:nvPr/>
        </p:nvSpPr>
        <p:spPr bwMode="auto">
          <a:xfrm>
            <a:off x="2590799" y="296955"/>
            <a:ext cx="7086600" cy="784830"/>
          </a:xfrm>
          <a:prstGeom prst="rect">
            <a:avLst/>
          </a:prstGeom>
          <a:noFill/>
          <a:ln>
            <a:noFill/>
          </a:ln>
          <a:effectLst/>
          <a:extLst>
            <a:ext uri="{909E8E84-426E-40DD-AFC4-6F175D3DCCD1}">
              <a14:hiddenFill xmlns:a14="http://schemas.microsoft.com/office/drawing/2010/main">
                <a:solidFill>
                  <a:srgbClr val="FFFF00">
                    <a:alpha val="97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altLang="en-US"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PHÒNG GIÁO DỤC VÀ ĐÀO TẠO TIÊN LÃNG</a:t>
            </a:r>
          </a:p>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altLang="en-US"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TRƯỜNG TIỂU HỌC </a:t>
            </a:r>
            <a:r>
              <a:rPr kumimoji="0" lang="vi-VN" altLang="en-US"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HÙNG THẮNG</a:t>
            </a:r>
          </a:p>
        </p:txBody>
      </p:sp>
      <p:sp>
        <p:nvSpPr>
          <p:cNvPr id="5146" name="WordArt 26"/>
          <p:cNvSpPr>
            <a:spLocks noChangeArrowheads="1" noChangeShapeType="1" noTextEdit="1"/>
          </p:cNvSpPr>
          <p:nvPr/>
        </p:nvSpPr>
        <p:spPr bwMode="auto">
          <a:xfrm>
            <a:off x="1870247" y="2373736"/>
            <a:ext cx="8282462" cy="4227596"/>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defTabSz="457200">
              <a:defRPr/>
            </a:pPr>
            <a:r>
              <a:rPr lang="en-US" sz="4400" b="1" dirty="0">
                <a:solidFill>
                  <a:srgbClr val="FF0000"/>
                </a:solidFill>
                <a:latin typeface="Times New Roman" panose="02020603050405020304" pitchFamily="18" charset="0"/>
                <a:cs typeface="Times New Roman" panose="02020603050405020304" pitchFamily="18" charset="0"/>
              </a:rPr>
              <a:t>CHÀO MỪNG </a:t>
            </a:r>
            <a:r>
              <a:rPr lang="vi-VN" altLang="en-US" sz="4400" b="1" dirty="0">
                <a:solidFill>
                  <a:srgbClr val="FF0000"/>
                </a:solidFill>
                <a:latin typeface="Times New Roman" panose="02020603050405020304" pitchFamily="18" charset="0"/>
                <a:cs typeface="Times New Roman" panose="02020603050405020304" pitchFamily="18" charset="0"/>
              </a:rPr>
              <a:t>CÁC THẦY CÔ</a:t>
            </a:r>
            <a:r>
              <a:rPr lang="en-US" sz="4400" b="1" dirty="0">
                <a:solidFill>
                  <a:srgbClr val="FF0000"/>
                </a:solidFill>
                <a:latin typeface="Times New Roman" panose="02020603050405020304" pitchFamily="18" charset="0"/>
                <a:cs typeface="Times New Roman" panose="02020603050405020304" pitchFamily="18" charset="0"/>
              </a:rPr>
              <a:t> GIÁO </a:t>
            </a:r>
            <a:r>
              <a:rPr lang="vi-VN" altLang="en-US" sz="4400" b="1" dirty="0">
                <a:solidFill>
                  <a:srgbClr val="FF0000"/>
                </a:solidFill>
                <a:latin typeface="Times New Roman" panose="02020603050405020304" pitchFamily="18" charset="0"/>
                <a:cs typeface="Times New Roman" panose="02020603050405020304" pitchFamily="18" charset="0"/>
              </a:rPr>
              <a:t>ĐẾN DỰ </a:t>
            </a:r>
            <a:r>
              <a:rPr lang="en-US" sz="4400" b="1" dirty="0">
                <a:solidFill>
                  <a:srgbClr val="FF0000"/>
                </a:solidFill>
                <a:latin typeface="Times New Roman" panose="02020603050405020304" pitchFamily="18" charset="0"/>
                <a:cs typeface="Times New Roman" panose="02020603050405020304" pitchFamily="18" charset="0"/>
              </a:rPr>
              <a:t>CHUYÊN ĐỀ DẠY HỌC LỒNG GHÉP</a:t>
            </a:r>
          </a:p>
          <a:p>
            <a:pPr algn="ctr" defTabSz="457200">
              <a:defRPr/>
            </a:pPr>
            <a:r>
              <a:rPr lang="en-US" sz="4400" b="1" dirty="0">
                <a:solidFill>
                  <a:srgbClr val="FF0000"/>
                </a:solidFill>
                <a:latin typeface="Times New Roman" panose="02020603050405020304" pitchFamily="18" charset="0"/>
                <a:cs typeface="Times New Roman" panose="02020603050405020304" pitchFamily="18" charset="0"/>
              </a:rPr>
              <a:t> GIÁO DỤC QUYỀN CON NGƯỜI, RÈN KỸ NĂNG ĐỌC TRONG MÔN TIẾNG VIỆT 2 CT GDPT-2018</a:t>
            </a:r>
            <a:endParaRPr lang="en-US" sz="4400" dirty="0">
              <a:solidFill>
                <a:srgbClr val="FF0000"/>
              </a:solidFill>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dirty="0">
              <a:ln w="9525">
                <a:solidFill>
                  <a:srgbClr val="FF0000"/>
                </a:solidFill>
                <a:round/>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7122102" y="6162749"/>
            <a:ext cx="3200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2023 - 2024</a:t>
            </a:r>
          </a:p>
        </p:txBody>
      </p:sp>
    </p:spTree>
    <p:extLst>
      <p:ext uri="{BB962C8B-B14F-4D97-AF65-F5344CB8AC3E}">
        <p14:creationId xmlns:p14="http://schemas.microsoft.com/office/powerpoint/2010/main" val="2715669445"/>
      </p:ext>
    </p:extLst>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317" y="2176530"/>
            <a:ext cx="6642006" cy="515154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4419">
            <a:off x="7118145" y="642125"/>
            <a:ext cx="5219897" cy="40401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9273" y="553792"/>
            <a:ext cx="3329758"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LUYỆN ĐỌC LẠI</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05" y="6657974"/>
            <a:ext cx="4000500" cy="200025"/>
          </a:xfrm>
          <a:prstGeom prst="rect">
            <a:avLst/>
          </a:prstGeom>
        </p:spPr>
      </p:pic>
    </p:spTree>
    <p:extLst>
      <p:ext uri="{BB962C8B-B14F-4D97-AF65-F5344CB8AC3E}">
        <p14:creationId xmlns:p14="http://schemas.microsoft.com/office/powerpoint/2010/main" val="7148929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085824"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x-none"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709" y="3333055"/>
            <a:ext cx="5802670" cy="352468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737" y="3075307"/>
            <a:ext cx="5165287" cy="40401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B0BEB-2CEA-4DEB-A3FC-80A1DD339C62}"/>
              </a:ext>
            </a:extLst>
          </p:cNvPr>
          <p:cNvSpPr txBox="1"/>
          <p:nvPr/>
        </p:nvSpPr>
        <p:spPr>
          <a:xfrm>
            <a:off x="1598397" y="1214768"/>
            <a:ext cx="8437308" cy="1692323"/>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spTree>
    <p:extLst>
      <p:ext uri="{BB962C8B-B14F-4D97-AF65-F5344CB8AC3E}">
        <p14:creationId xmlns:p14="http://schemas.microsoft.com/office/powerpoint/2010/main" val="9316011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653830" y="2580792"/>
            <a:ext cx="7366119"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0337" y="6646342"/>
            <a:ext cx="2897747" cy="211658"/>
          </a:xfrm>
          <a:prstGeom prst="rect">
            <a:avLst/>
          </a:prstGeom>
        </p:spPr>
      </p:pic>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vert="horz" anchor="b">
            <a:normAutofit/>
          </a:bodyPr>
          <a:lstStyle/>
          <a:p>
            <a:pPr>
              <a:lnSpc>
                <a:spcPct val="100000"/>
              </a:lnSpc>
              <a:defRPr/>
            </a:pPr>
            <a:endParaRPr lang="en-US" sz="3000" cap="small">
              <a:solidFill>
                <a:schemeClr val="tx2"/>
              </a:solidFill>
            </a:endParaRPr>
          </a:p>
        </p:txBody>
      </p:sp>
      <p:sp>
        <p:nvSpPr>
          <p:cNvPr id="23555" name="Rectangle 3"/>
          <p:cNvSpPr>
            <a:spLocks noGrp="1"/>
          </p:cNvSpPr>
          <p:nvPr>
            <p:ph sz="quarter" idx="1"/>
          </p:nvPr>
        </p:nvSpPr>
        <p:spPr>
          <a:ln/>
        </p:spPr>
        <p:txBody>
          <a:bodyPr vert="horz" wrap="square" anchor="t"/>
          <a:lstStyle/>
          <a:p>
            <a:pPr>
              <a:buClr>
                <a:schemeClr val="accent1"/>
              </a:buClr>
              <a:buSzPct val="70000"/>
              <a:buFont typeface="Wingdings" panose="05000000000000000000" pitchFamily="2" charset="2"/>
            </a:pPr>
            <a:endParaRPr dirty="0"/>
          </a:p>
        </p:txBody>
      </p:sp>
      <p:pic>
        <p:nvPicPr>
          <p:cNvPr id="23556" name="Picture 4" descr="bfnb"/>
          <p:cNvPicPr>
            <a:picLocks noChangeAspect="1"/>
          </p:cNvPicPr>
          <p:nvPr/>
        </p:nvPicPr>
        <p:blipFill>
          <a:blip r:embed="rId2"/>
          <a:stretch>
            <a:fillRect/>
          </a:stretch>
        </p:blipFill>
        <p:spPr>
          <a:xfrm>
            <a:off x="0" y="4764"/>
            <a:ext cx="12192000" cy="6848475"/>
          </a:xfrm>
          <a:prstGeom prst="rect">
            <a:avLst/>
          </a:prstGeom>
          <a:noFill/>
          <a:ln w="9525">
            <a:noFill/>
          </a:ln>
        </p:spPr>
      </p:pic>
      <p:pic>
        <p:nvPicPr>
          <p:cNvPr id="23557" name="Picture 5" descr="8"/>
          <p:cNvPicPr>
            <a:picLocks noChangeAspect="1"/>
          </p:cNvPicPr>
          <p:nvPr/>
        </p:nvPicPr>
        <p:blipFill>
          <a:blip r:embed="rId3"/>
          <a:stretch>
            <a:fillRect/>
          </a:stretch>
        </p:blipFill>
        <p:spPr>
          <a:xfrm>
            <a:off x="6419850" y="5334000"/>
            <a:ext cx="1428750" cy="1428750"/>
          </a:xfrm>
          <a:prstGeom prst="rect">
            <a:avLst/>
          </a:prstGeom>
          <a:noFill/>
          <a:ln w="9525">
            <a:noFill/>
          </a:ln>
        </p:spPr>
      </p:pic>
      <p:pic>
        <p:nvPicPr>
          <p:cNvPr id="23558" name="Picture 6" descr="8"/>
          <p:cNvPicPr>
            <a:picLocks noChangeAspect="1"/>
          </p:cNvPicPr>
          <p:nvPr/>
        </p:nvPicPr>
        <p:blipFill>
          <a:blip r:embed="rId3"/>
          <a:stretch>
            <a:fillRect/>
          </a:stretch>
        </p:blipFill>
        <p:spPr>
          <a:xfrm>
            <a:off x="3905250" y="5334000"/>
            <a:ext cx="1428750" cy="1428750"/>
          </a:xfrm>
          <a:prstGeom prst="rect">
            <a:avLst/>
          </a:prstGeom>
          <a:noFill/>
          <a:ln w="9525">
            <a:noFill/>
          </a:ln>
        </p:spPr>
      </p:pic>
      <p:sp>
        <p:nvSpPr>
          <p:cNvPr id="23559" name="WordArt 7"/>
          <p:cNvSpPr>
            <a:spLocks noTextEdit="1"/>
          </p:cNvSpPr>
          <p:nvPr/>
        </p:nvSpPr>
        <p:spPr>
          <a:xfrm>
            <a:off x="152400" y="762000"/>
            <a:ext cx="11734800" cy="2667000"/>
          </a:xfrm>
          <a:prstGeom prst="rect">
            <a:avLst/>
          </a:prstGeom>
        </p:spPr>
        <p:txBody>
          <a:bodyPr wrap="none" fromWordArt="1">
            <a:prstTxWarp prst="textWave1">
              <a:avLst>
                <a:gd name="adj1" fmla="val 13005"/>
                <a:gd name="adj2" fmla="val 0"/>
              </a:avLst>
            </a:prstTxWarp>
            <a:normAutofit/>
          </a:bodyPr>
          <a:lstStyle/>
          <a:p>
            <a:pPr algn="ctr"/>
            <a:r>
              <a:rPr lang="en-US" sz="540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CẢM ƠN THẦY CÔ</a:t>
            </a:r>
          </a:p>
          <a:p>
            <a:pPr algn="ctr"/>
            <a:r>
              <a:rPr lang="en-US" sz="540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p>
        </p:txBody>
      </p:sp>
      <p:sp>
        <p:nvSpPr>
          <p:cNvPr id="23560" name="WordArt 8"/>
          <p:cNvSpPr>
            <a:spLocks noTextEdit="1"/>
          </p:cNvSpPr>
          <p:nvPr/>
        </p:nvSpPr>
        <p:spPr>
          <a:xfrm rot="494338">
            <a:off x="9039226" y="5562601"/>
            <a:ext cx="1476375" cy="1414463"/>
          </a:xfrm>
          <a:prstGeom prst="rect">
            <a:avLst/>
          </a:prstGeom>
        </p:spPr>
        <p:txBody>
          <a:bodyPr wrap="none" fromWordArt="1">
            <a:prstTxWarp prst="textSlantUp">
              <a:avLst>
                <a:gd name="adj" fmla="val 55556"/>
              </a:avLst>
            </a:prstTxWarp>
            <a:normAutofit/>
          </a:bodyPr>
          <a:lstStyle/>
          <a:p>
            <a:pPr algn="ctr"/>
            <a:r>
              <a:rPr lang="en-US" sz="3600">
                <a:ln w="9525" cap="flat" cmpd="sng">
                  <a:solidFill>
                    <a:srgbClr val="800080"/>
                  </a:solidFill>
                  <a:prstDash val="solid"/>
                  <a:headEnd type="none" w="med" len="med"/>
                  <a:tailEnd type="none" w="med" len="med"/>
                </a:ln>
                <a:solidFill>
                  <a:srgbClr val="C40091"/>
                </a:solidFill>
                <a:latin typeface="VNI-Brush" charset="0"/>
                <a:ea typeface="VNI-Brush" charset="0"/>
              </a:rPr>
              <a:t>The end</a:t>
            </a:r>
          </a:p>
        </p:txBody>
      </p:sp>
      <p:pic>
        <p:nvPicPr>
          <p:cNvPr id="23561" name="Picture 9" descr="8"/>
          <p:cNvPicPr>
            <a:picLocks noChangeAspect="1"/>
          </p:cNvPicPr>
          <p:nvPr/>
        </p:nvPicPr>
        <p:blipFill>
          <a:blip r:embed="rId3"/>
          <a:stretch>
            <a:fillRect/>
          </a:stretch>
        </p:blipFill>
        <p:spPr>
          <a:xfrm>
            <a:off x="5029200" y="4800601"/>
            <a:ext cx="1981200" cy="1857375"/>
          </a:xfrm>
          <a:prstGeom prst="rect">
            <a:avLst/>
          </a:prstGeom>
          <a:noFill/>
          <a:ln w="9525">
            <a:noFill/>
          </a:ln>
        </p:spPr>
      </p:pic>
      <p:pic>
        <p:nvPicPr>
          <p:cNvPr id="23562" name="Picture 10" descr="DSTARS-P"/>
          <p:cNvPicPr>
            <a:picLocks noChangeAspect="1"/>
          </p:cNvPicPr>
          <p:nvPr/>
        </p:nvPicPr>
        <p:blipFill>
          <a:blip r:embed="rId4">
            <a:lum contrast="-6000"/>
          </a:blip>
          <a:stretch>
            <a:fillRect/>
          </a:stretch>
        </p:blipFill>
        <p:spPr>
          <a:xfrm>
            <a:off x="2590800" y="1981200"/>
            <a:ext cx="1314450" cy="1162050"/>
          </a:xfrm>
          <a:prstGeom prst="rect">
            <a:avLst/>
          </a:prstGeom>
          <a:noFill/>
          <a:ln w="9525">
            <a:noFill/>
          </a:ln>
        </p:spPr>
      </p:pic>
      <p:pic>
        <p:nvPicPr>
          <p:cNvPr id="23563" name="Picture 11" descr="DSTARS-P"/>
          <p:cNvPicPr>
            <a:picLocks noChangeAspect="1"/>
          </p:cNvPicPr>
          <p:nvPr/>
        </p:nvPicPr>
        <p:blipFill>
          <a:blip r:embed="rId4">
            <a:lum contrast="-6000"/>
          </a:blip>
          <a:stretch>
            <a:fillRect/>
          </a:stretch>
        </p:blipFill>
        <p:spPr>
          <a:xfrm>
            <a:off x="3581400" y="1219200"/>
            <a:ext cx="1314450" cy="1162050"/>
          </a:xfrm>
          <a:prstGeom prst="rect">
            <a:avLst/>
          </a:prstGeom>
          <a:noFill/>
          <a:ln w="9525">
            <a:noFill/>
          </a:ln>
        </p:spPr>
      </p:pic>
      <p:pic>
        <p:nvPicPr>
          <p:cNvPr id="23564" name="Picture 12" descr="DSTARS-P"/>
          <p:cNvPicPr>
            <a:picLocks noChangeAspect="1"/>
          </p:cNvPicPr>
          <p:nvPr/>
        </p:nvPicPr>
        <p:blipFill>
          <a:blip r:embed="rId4">
            <a:lum contrast="-6000"/>
          </a:blip>
          <a:stretch>
            <a:fillRect/>
          </a:stretch>
        </p:blipFill>
        <p:spPr>
          <a:xfrm>
            <a:off x="9353550" y="3200400"/>
            <a:ext cx="1314450" cy="1162050"/>
          </a:xfrm>
          <a:prstGeom prst="rect">
            <a:avLst/>
          </a:prstGeom>
          <a:noFill/>
          <a:ln w="9525">
            <a:noFill/>
          </a:ln>
        </p:spPr>
      </p:pic>
      <p:pic>
        <p:nvPicPr>
          <p:cNvPr id="23565" name="Picture 13" descr="DSTARS-P"/>
          <p:cNvPicPr>
            <a:picLocks noChangeAspect="1"/>
          </p:cNvPicPr>
          <p:nvPr/>
        </p:nvPicPr>
        <p:blipFill>
          <a:blip r:embed="rId4">
            <a:lum contrast="-6000"/>
          </a:blip>
          <a:stretch>
            <a:fillRect/>
          </a:stretch>
        </p:blipFill>
        <p:spPr>
          <a:xfrm>
            <a:off x="1905000" y="3581401"/>
            <a:ext cx="2362200" cy="2087563"/>
          </a:xfrm>
          <a:prstGeom prst="rect">
            <a:avLst/>
          </a:prstGeom>
          <a:noFill/>
          <a:ln w="9525">
            <a:noFill/>
          </a:ln>
        </p:spPr>
      </p:pic>
      <p:pic>
        <p:nvPicPr>
          <p:cNvPr id="23566" name="Picture 14" descr="DSTARS-P"/>
          <p:cNvPicPr>
            <a:picLocks noChangeAspect="1"/>
          </p:cNvPicPr>
          <p:nvPr/>
        </p:nvPicPr>
        <p:blipFill>
          <a:blip r:embed="rId4">
            <a:lum contrast="-6000"/>
          </a:blip>
          <a:stretch>
            <a:fillRect/>
          </a:stretch>
        </p:blipFill>
        <p:spPr>
          <a:xfrm>
            <a:off x="5638800" y="609600"/>
            <a:ext cx="914400" cy="808038"/>
          </a:xfrm>
          <a:prstGeom prst="rect">
            <a:avLst/>
          </a:prstGeom>
          <a:noFill/>
          <a:ln w="9525">
            <a:noFill/>
          </a:ln>
        </p:spPr>
      </p:pic>
      <p:pic>
        <p:nvPicPr>
          <p:cNvPr id="23567" name="Picture 15" descr="gman02"/>
          <p:cNvPicPr>
            <a:picLocks noChangeAspect="1"/>
          </p:cNvPicPr>
          <p:nvPr/>
        </p:nvPicPr>
        <p:blipFill>
          <a:blip r:embed="rId5"/>
          <a:stretch>
            <a:fillRect/>
          </a:stretch>
        </p:blipFill>
        <p:spPr>
          <a:xfrm>
            <a:off x="5410200" y="4267200"/>
            <a:ext cx="762000" cy="1828800"/>
          </a:xfrm>
          <a:prstGeom prst="rect">
            <a:avLst/>
          </a:prstGeom>
          <a:noFill/>
          <a:ln w="9525">
            <a:noFill/>
          </a:ln>
        </p:spPr>
      </p:pic>
      <p:pic>
        <p:nvPicPr>
          <p:cNvPr id="23568" name="Picture 16" descr="gman08"/>
          <p:cNvPicPr>
            <a:picLocks noChangeAspect="1"/>
          </p:cNvPicPr>
          <p:nvPr/>
        </p:nvPicPr>
        <p:blipFill>
          <a:blip r:embed="rId6"/>
          <a:stretch>
            <a:fillRect/>
          </a:stretch>
        </p:blipFill>
        <p:spPr>
          <a:xfrm>
            <a:off x="3276600" y="3886200"/>
            <a:ext cx="1219200" cy="2209800"/>
          </a:xfrm>
          <a:prstGeom prst="rect">
            <a:avLst/>
          </a:prstGeom>
          <a:noFill/>
          <a:ln w="9525">
            <a:noFill/>
          </a:ln>
        </p:spPr>
      </p:pic>
    </p:spTree>
    <p:extLst>
      <p:ext uri="{BB962C8B-B14F-4D97-AF65-F5344CB8AC3E}">
        <p14:creationId xmlns:p14="http://schemas.microsoft.com/office/powerpoint/2010/main" val="274698570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2292" y="5676900"/>
            <a:ext cx="4000500" cy="1181100"/>
          </a:xfrm>
          <a:prstGeom prst="rect">
            <a:avLst/>
          </a:prstGeom>
        </p:spPr>
      </p:pic>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83099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đào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Giới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thiệu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chung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Nói về hoạt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4. Nói về bánh chưng, bánh tét.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9671203" cy="6001643"/>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12" name="Rectangle 11"/>
          <p:cNvSpPr/>
          <p:nvPr/>
        </p:nvSpPr>
        <p:spPr>
          <a:xfrm>
            <a:off x="1970469" y="2498938"/>
            <a:ext cx="6323526" cy="5795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 </a:t>
            </a:r>
            <a:r>
              <a:rPr lang="en-US" sz="2400" dirty="0" err="1">
                <a:solidFill>
                  <a:srgbClr val="FF0000"/>
                </a:solidFill>
              </a:rPr>
              <a:t>Giới</a:t>
            </a:r>
            <a:r>
              <a:rPr lang="en-US" sz="2400" dirty="0">
                <a:solidFill>
                  <a:srgbClr val="FF0000"/>
                </a:solidFill>
              </a:rPr>
              <a:t> </a:t>
            </a:r>
            <a:r>
              <a:rPr lang="en-US" sz="2400" dirty="0" err="1">
                <a:solidFill>
                  <a:srgbClr val="FF0000"/>
                </a:solidFill>
              </a:rPr>
              <a:t>thiệu</a:t>
            </a:r>
            <a:r>
              <a:rPr lang="en-US" sz="2400" dirty="0">
                <a:solidFill>
                  <a:srgbClr val="FF0000"/>
                </a:solidFill>
              </a:rPr>
              <a:t> </a:t>
            </a:r>
            <a:r>
              <a:rPr lang="en-US" sz="2400" dirty="0" err="1">
                <a:solidFill>
                  <a:srgbClr val="FF0000"/>
                </a:solidFill>
              </a:rPr>
              <a:t>chung</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Tết</a:t>
            </a:r>
            <a:endParaRPr lang="en-US" sz="2400" dirty="0">
              <a:solidFill>
                <a:srgbClr val="FF0000"/>
              </a:solidFill>
            </a:endParaRPr>
          </a:p>
        </p:txBody>
      </p:sp>
      <p:sp>
        <p:nvSpPr>
          <p:cNvPr id="16" name="Rectangle 15"/>
          <p:cNvSpPr/>
          <p:nvPr/>
        </p:nvSpPr>
        <p:spPr>
          <a:xfrm>
            <a:off x="1737240" y="5995641"/>
            <a:ext cx="7237925" cy="5795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4. </a:t>
            </a:r>
            <a:r>
              <a:rPr lang="en-US" sz="2400" dirty="0" err="1">
                <a:solidFill>
                  <a:srgbClr val="FF0000"/>
                </a:solidFill>
              </a:rPr>
              <a:t>Nói</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bánh</a:t>
            </a:r>
            <a:r>
              <a:rPr lang="en-US" sz="2400" dirty="0">
                <a:solidFill>
                  <a:srgbClr val="FF0000"/>
                </a:solidFill>
              </a:rPr>
              <a:t> </a:t>
            </a:r>
            <a:r>
              <a:rPr lang="en-US" sz="2400" dirty="0" err="1">
                <a:solidFill>
                  <a:srgbClr val="FF0000"/>
                </a:solidFill>
              </a:rPr>
              <a:t>chưng</a:t>
            </a:r>
            <a:r>
              <a:rPr lang="en-US" sz="2400" dirty="0">
                <a:solidFill>
                  <a:srgbClr val="FF0000"/>
                </a:solidFill>
              </a:rPr>
              <a:t>, </a:t>
            </a:r>
            <a:r>
              <a:rPr lang="en-US" sz="2400" dirty="0" err="1">
                <a:solidFill>
                  <a:srgbClr val="FF0000"/>
                </a:solidFill>
              </a:rPr>
              <a:t>bánh</a:t>
            </a:r>
            <a:r>
              <a:rPr lang="en-US" sz="2400" dirty="0">
                <a:solidFill>
                  <a:srgbClr val="FF0000"/>
                </a:solidFill>
              </a:rPr>
              <a:t> </a:t>
            </a:r>
            <a:r>
              <a:rPr lang="en-US" sz="2400" dirty="0" err="1">
                <a:solidFill>
                  <a:srgbClr val="FF0000"/>
                </a:solidFill>
              </a:rPr>
              <a:t>tét</a:t>
            </a:r>
            <a:endParaRPr lang="en-US" sz="2400" dirty="0">
              <a:solidFill>
                <a:srgbClr val="FF00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spTree>
    <p:extLst>
      <p:ext uri="{BB962C8B-B14F-4D97-AF65-F5344CB8AC3E}">
        <p14:creationId xmlns:p14="http://schemas.microsoft.com/office/powerpoint/2010/main" val="184988211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128788" y="678393"/>
            <a:ext cx="12063212" cy="6001643"/>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 và đào là</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hai loài hoa đặc trưng cho Tết ở hai miền Nam, Bắc. Hoa mai rực rỡ sắc vàng. Hoa đào thường có màu hồng tươi, xen lẫn lá xanh và nụ hồng chúm chím.</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Rectangle 14"/>
          <p:cNvSpPr/>
          <p:nvPr/>
        </p:nvSpPr>
        <p:spPr>
          <a:xfrm>
            <a:off x="2215166" y="2947623"/>
            <a:ext cx="5942963" cy="5795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1. </a:t>
            </a:r>
            <a:r>
              <a:rPr lang="en-US" sz="2400" dirty="0" err="1">
                <a:solidFill>
                  <a:srgbClr val="FF0000"/>
                </a:solidFill>
              </a:rPr>
              <a:t>Nói</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hoa</a:t>
            </a:r>
            <a:r>
              <a:rPr lang="en-US" sz="2400" dirty="0">
                <a:solidFill>
                  <a:srgbClr val="FF0000"/>
                </a:solidFill>
              </a:rPr>
              <a:t> </a:t>
            </a:r>
            <a:r>
              <a:rPr lang="en-US" sz="2400" dirty="0" err="1">
                <a:solidFill>
                  <a:srgbClr val="FF0000"/>
                </a:solidFill>
              </a:rPr>
              <a:t>mai</a:t>
            </a:r>
            <a:r>
              <a:rPr lang="en-US" sz="2400" dirty="0">
                <a:solidFill>
                  <a:srgbClr val="FF0000"/>
                </a:solidFill>
              </a:rPr>
              <a:t>, </a:t>
            </a:r>
            <a:r>
              <a:rPr lang="en-US" sz="2400" dirty="0" err="1">
                <a:solidFill>
                  <a:srgbClr val="FF0000"/>
                </a:solidFill>
              </a:rPr>
              <a:t>hoa</a:t>
            </a:r>
            <a:r>
              <a:rPr lang="en-US" sz="2400" dirty="0">
                <a:solidFill>
                  <a:srgbClr val="FF0000"/>
                </a:solidFill>
              </a:rPr>
              <a:t> </a:t>
            </a:r>
            <a:r>
              <a:rPr lang="en-US" sz="2400" dirty="0" err="1">
                <a:solidFill>
                  <a:srgbClr val="FF0000"/>
                </a:solidFill>
              </a:rPr>
              <a:t>đào</a:t>
            </a:r>
            <a:endParaRPr lang="en-US" sz="2400" dirty="0">
              <a:solidFill>
                <a:srgbClr val="FF0000"/>
              </a:solidFill>
            </a:endParaRPr>
          </a:p>
        </p:txBody>
      </p:sp>
      <p:sp>
        <p:nvSpPr>
          <p:cNvPr id="16" name="Rectangle 15"/>
          <p:cNvSpPr/>
          <p:nvPr/>
        </p:nvSpPr>
        <p:spPr>
          <a:xfrm>
            <a:off x="2099256" y="5743818"/>
            <a:ext cx="6936449" cy="5795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3. </a:t>
            </a:r>
            <a:r>
              <a:rPr lang="en-US" sz="2400" dirty="0" err="1">
                <a:solidFill>
                  <a:srgbClr val="FF0000"/>
                </a:solidFill>
              </a:rPr>
              <a:t>Nói</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hoạt</a:t>
            </a:r>
            <a:r>
              <a:rPr lang="en-US" sz="2400" dirty="0">
                <a:solidFill>
                  <a:srgbClr val="FF0000"/>
                </a:solidFill>
              </a:rPr>
              <a:t> </a:t>
            </a:r>
            <a:r>
              <a:rPr lang="en-US" sz="2400" dirty="0" err="1">
                <a:solidFill>
                  <a:srgbClr val="FF0000"/>
                </a:solidFill>
              </a:rPr>
              <a:t>động</a:t>
            </a:r>
            <a:r>
              <a:rPr lang="en-US" sz="2400" dirty="0">
                <a:solidFill>
                  <a:srgbClr val="FF0000"/>
                </a:solidFill>
              </a:rPr>
              <a:t> </a:t>
            </a:r>
            <a:r>
              <a:rPr lang="en-US" sz="2400" dirty="0" err="1">
                <a:solidFill>
                  <a:srgbClr val="FF0000"/>
                </a:solidFill>
              </a:rPr>
              <a:t>của</a:t>
            </a:r>
            <a:r>
              <a:rPr lang="en-US" sz="2400" dirty="0">
                <a:solidFill>
                  <a:srgbClr val="FF0000"/>
                </a:solidFill>
              </a:rPr>
              <a:t> </a:t>
            </a:r>
            <a:r>
              <a:rPr lang="en-US" sz="2400" dirty="0" err="1">
                <a:solidFill>
                  <a:srgbClr val="FF0000"/>
                </a:solidFill>
              </a:rPr>
              <a:t>mọi</a:t>
            </a:r>
            <a:r>
              <a:rPr lang="en-US" sz="2400" dirty="0">
                <a:solidFill>
                  <a:srgbClr val="FF0000"/>
                </a:solidFill>
              </a:rPr>
              <a:t> </a:t>
            </a:r>
            <a:r>
              <a:rPr lang="en-US" sz="2400" dirty="0" err="1">
                <a:solidFill>
                  <a:srgbClr val="FF0000"/>
                </a:solidFill>
              </a:rPr>
              <a:t>người</a:t>
            </a:r>
            <a:r>
              <a:rPr lang="en-US" sz="2400" dirty="0">
                <a:solidFill>
                  <a:srgbClr val="FF0000"/>
                </a:solidFill>
              </a:rPr>
              <a:t> </a:t>
            </a:r>
            <a:r>
              <a:rPr lang="en-US" sz="2400" dirty="0" err="1">
                <a:solidFill>
                  <a:srgbClr val="FF0000"/>
                </a:solidFill>
              </a:rPr>
              <a:t>trong</a:t>
            </a:r>
            <a:r>
              <a:rPr lang="en-US" sz="2400" dirty="0">
                <a:solidFill>
                  <a:srgbClr val="FF0000"/>
                </a:solidFill>
              </a:rPr>
              <a:t> </a:t>
            </a:r>
            <a:r>
              <a:rPr lang="en-US" sz="2400" dirty="0" err="1">
                <a:solidFill>
                  <a:srgbClr val="FF0000"/>
                </a:solidFill>
              </a:rPr>
              <a:t>dịp</a:t>
            </a:r>
            <a:r>
              <a:rPr lang="en-US" sz="2400" dirty="0">
                <a:solidFill>
                  <a:srgbClr val="FF0000"/>
                </a:solidFill>
              </a:rPr>
              <a:t> </a:t>
            </a:r>
            <a:r>
              <a:rPr lang="en-US" sz="2400" dirty="0" err="1">
                <a:solidFill>
                  <a:srgbClr val="FF0000"/>
                </a:solidFill>
              </a:rPr>
              <a:t>Tết</a:t>
            </a:r>
            <a:r>
              <a:rPr lang="en-US" sz="2400" dirty="0">
                <a:solidFill>
                  <a:srgbClr val="FF0000"/>
                </a:solidFill>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spTree>
    <p:extLst>
      <p:ext uri="{BB962C8B-B14F-4D97-AF65-F5344CB8AC3E}">
        <p14:creationId xmlns:p14="http://schemas.microsoft.com/office/powerpoint/2010/main" val="133762911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 y="-284691"/>
            <a:ext cx="2936383" cy="2718341"/>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715887" y="3989740"/>
            <a:ext cx="9201739" cy="731292"/>
          </a:xfrm>
          <a:prstGeom prst="roundRect">
            <a:avLst/>
          </a:prstGeom>
          <a:solidFill>
            <a:schemeClr val="tx2">
              <a:lumMod val="40000"/>
              <a:lumOff val="60000"/>
            </a:schemeClr>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715887" y="2491869"/>
            <a:ext cx="9201739" cy="731292"/>
          </a:xfrm>
          <a:prstGeom prst="roundRect">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715887" y="4782824"/>
            <a:ext cx="9201740"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715888" y="3221330"/>
            <a:ext cx="9201738"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spTree>
    <p:extLst>
      <p:ext uri="{BB962C8B-B14F-4D97-AF65-F5344CB8AC3E}">
        <p14:creationId xmlns:p14="http://schemas.microsoft.com/office/powerpoint/2010/main" val="82760029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i bánh chư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27" y="-310970"/>
            <a:ext cx="12077673" cy="648317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741" y="6646341"/>
            <a:ext cx="4000500" cy="211659"/>
          </a:xfrm>
          <a:prstGeom prst="rect">
            <a:avLst/>
          </a:prstGeom>
        </p:spPr>
      </p:pic>
    </p:spTree>
    <p:extLst>
      <p:ext uri="{BB962C8B-B14F-4D97-AF65-F5344CB8AC3E}">
        <p14:creationId xmlns:p14="http://schemas.microsoft.com/office/powerpoint/2010/main" val="22822434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423883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7303" y="6646341"/>
            <a:ext cx="4000500" cy="211659"/>
          </a:xfrm>
          <a:prstGeom prst="rect">
            <a:avLst/>
          </a:prstGeom>
        </p:spPr>
      </p:pic>
      <p:pic>
        <p:nvPicPr>
          <p:cNvPr id="4" name="Đ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1844670" cy="6858000"/>
          </a:xfrm>
          <a:prstGeom prst="rect">
            <a:avLst/>
          </a:prstGeom>
        </p:spPr>
      </p:pic>
    </p:spTree>
    <p:extLst>
      <p:ext uri="{BB962C8B-B14F-4D97-AF65-F5344CB8AC3E}">
        <p14:creationId xmlns:p14="http://schemas.microsoft.com/office/powerpoint/2010/main" val="39744696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426</TotalTime>
  <Words>476</Words>
  <Application>Microsoft Office PowerPoint</Application>
  <PresentationFormat>Widescreen</PresentationFormat>
  <Paragraphs>50</Paragraphs>
  <Slides>14</Slides>
  <Notes>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等线</vt:lpstr>
      <vt:lpstr>Arial</vt:lpstr>
      <vt:lpstr>Arial-Rounded</vt:lpstr>
      <vt:lpstr>Calibri</vt:lpstr>
      <vt:lpstr>Times New Roman</vt:lpstr>
      <vt:lpstr>Trebuchet MS</vt:lpstr>
      <vt:lpstr>Verdana</vt:lpstr>
      <vt:lpstr>VNI-Brush</vt:lpstr>
      <vt:lpstr>Wingdings</vt:lpstr>
      <vt:lpstr>Wingdings 3</vt:lpstr>
      <vt:lpstr>小单纯体</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Lương Thành Trung</cp:lastModifiedBy>
  <cp:revision>52</cp:revision>
  <dcterms:created xsi:type="dcterms:W3CDTF">2021-07-31T15:43:01Z</dcterms:created>
  <dcterms:modified xsi:type="dcterms:W3CDTF">2025-02-07T12:31:29Z</dcterms:modified>
</cp:coreProperties>
</file>