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74" r:id="rId2"/>
    <p:sldId id="278" r:id="rId3"/>
    <p:sldId id="279" r:id="rId4"/>
    <p:sldId id="280" r:id="rId5"/>
    <p:sldId id="281" r:id="rId6"/>
    <p:sldId id="283" r:id="rId7"/>
    <p:sldId id="259" r:id="rId8"/>
    <p:sldId id="269" r:id="rId9"/>
    <p:sldId id="271" r:id="rId10"/>
    <p:sldId id="267" r:id="rId11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00"/>
    <a:srgbClr val="D24A14"/>
    <a:srgbClr val="C33E09"/>
    <a:srgbClr val="F6882E"/>
    <a:srgbClr val="FF6600"/>
    <a:srgbClr val="0000FF"/>
    <a:srgbClr val="FEF4E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4" d="100"/>
          <a:sy n="54" d="100"/>
        </p:scale>
        <p:origin x="-618" y="198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Bước 1: Tính kết quả phép tính trên mình chú sâu.</a:t>
            </a:r>
            <a:endParaRPr lang="en-US" dirty="0"/>
          </a:p>
          <a:p>
            <a:r>
              <a:rPr lang="vi-VN" dirty="0"/>
              <a:t>Bước 2: Vẽ đường đi thích hợp cho mỗi chú sâu.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8842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Bước 1: Tính kết quả phép tính trên mình chú sâu.</a:t>
            </a:r>
            <a:endParaRPr lang="en-US" dirty="0"/>
          </a:p>
          <a:p>
            <a:r>
              <a:rPr lang="vi-VN" dirty="0"/>
              <a:t>Bước 2: Vẽ đường đi thích hợp cho mỗi chú sâu.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8842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Bước 1: Tính kết quả phép tính trên mình chú sâu.</a:t>
            </a:r>
            <a:endParaRPr lang="en-US" dirty="0"/>
          </a:p>
          <a:p>
            <a:r>
              <a:rPr lang="vi-VN" dirty="0"/>
              <a:t>Bước 2: Vẽ đường đi thích hợp cho mỗi chú sâu.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4884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vi-VN" dirty="0"/>
              <a:t>Tính cân nặng vật mà mỗi người khổng lồ nâng lên rồi so sánh kết quả cân nặng.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0235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vi-VN" dirty="0"/>
              <a:t>Số dây đèn cần gắn = Số cạnh của hình lập phương - Số cạnh sát mặt đất</a:t>
            </a:r>
            <a:endParaRPr lang="en-US" dirty="0"/>
          </a:p>
          <a:p>
            <a:pPr marL="0" indent="0">
              <a:buNone/>
            </a:pPr>
            <a:r>
              <a:rPr lang="vi-VN" dirty="0"/>
              <a:t>b) Độ dài các dây đèn = độ dài một dây đèn x số dây đèn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4886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a) </a:t>
            </a:r>
            <a:r>
              <a:rPr lang="vi-VN" dirty="0"/>
              <a:t>Số dây đèn cần gắn = Số cạnh của hình lập phương - Số cạnh sát mặt đất</a:t>
            </a:r>
            <a:endParaRPr lang="en-US" dirty="0"/>
          </a:p>
          <a:p>
            <a:pPr marL="0" indent="0">
              <a:buNone/>
            </a:pPr>
            <a:r>
              <a:rPr lang="vi-VN" dirty="0"/>
              <a:t>b) Độ dài các dây đèn = độ dài một dây đèn x số dây đèn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33684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145252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vi-VN" dirty="0"/>
              <a:t>Tính cân nặng vật mà mỗi người khổng lồ nâng lên rồi so sánh kết quả cân nặng.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51407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3/13/2025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6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-624681" y="2330451"/>
            <a:ext cx="16515528" cy="3424491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pPr algn="ctr"/>
            <a:r>
              <a:rPr lang="vi-VN" sz="5700" b="1" dirty="0">
                <a:solidFill>
                  <a:srgbClr val="FF0000"/>
                </a:solidFill>
                <a:latin typeface="+mj-lt"/>
              </a:rPr>
              <a:t>          </a:t>
            </a:r>
            <a:r>
              <a:rPr lang="vi-VN" sz="5400" b="1" dirty="0" smtClean="0">
                <a:solidFill>
                  <a:srgbClr val="FF0000"/>
                </a:solidFill>
                <a:latin typeface="+mj-lt"/>
              </a:rPr>
              <a:t>NHIỆT </a:t>
            </a:r>
            <a:r>
              <a:rPr lang="en-US" sz="5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</a:t>
            </a:r>
            <a:r>
              <a:rPr lang="vi-VN" sz="5400" b="1" dirty="0">
                <a:solidFill>
                  <a:srgbClr val="FF0000"/>
                </a:solidFill>
                <a:latin typeface="+mj-lt"/>
              </a:rPr>
              <a:t>IỆT CHÀO MỪNG </a:t>
            </a:r>
          </a:p>
          <a:p>
            <a:pPr algn="ctr"/>
            <a:r>
              <a:rPr lang="en-US" sz="5400" b="1" dirty="0">
                <a:solidFill>
                  <a:srgbClr val="FF0000"/>
                </a:solidFill>
                <a:latin typeface="+mj-lt"/>
              </a:rPr>
              <a:t>    </a:t>
            </a:r>
            <a:r>
              <a:rPr lang="vi-VN" sz="5400" b="1" dirty="0">
                <a:solidFill>
                  <a:srgbClr val="FF0000"/>
                </a:solidFill>
                <a:latin typeface="+mj-lt"/>
              </a:rPr>
              <a:t>CÁC THẦY CÔ VỀ DỰ GIỜ 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CHUYÊN ĐỀ TỔ 2,3</a:t>
            </a:r>
          </a:p>
          <a:p>
            <a:pPr algn="ctr"/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5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5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/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124: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chung</a:t>
            </a:r>
            <a:r>
              <a:rPr lang="en-US" sz="4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(T2)</a:t>
            </a:r>
          </a:p>
        </p:txBody>
      </p:sp>
      <p:pic>
        <p:nvPicPr>
          <p:cNvPr id="8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3392" y="0"/>
            <a:ext cx="3589923" cy="2330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553036">
            <a:off x="13252004" y="-533495"/>
            <a:ext cx="2357967" cy="35554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13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5400000">
            <a:off x="184324" y="6060717"/>
            <a:ext cx="3048000" cy="31185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4" descr="Picture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10646964">
            <a:off x="13138192" y="5800161"/>
            <a:ext cx="2989207" cy="3295649"/>
          </a:xfrm>
          <a:prstGeom prst="rect">
            <a:avLst/>
          </a:prstGeom>
          <a:noFill/>
          <a:ln>
            <a:noFill/>
          </a:ln>
          <a:extLst/>
        </p:spPr>
      </p:pic>
      <p:sp>
        <p:nvSpPr>
          <p:cNvPr id="12" name="TextBox 11"/>
          <p:cNvSpPr txBox="1"/>
          <p:nvPr/>
        </p:nvSpPr>
        <p:spPr>
          <a:xfrm>
            <a:off x="6791559" y="4572000"/>
            <a:ext cx="9485079" cy="1900997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endParaRPr lang="en-US" sz="3800" i="1" dirty="0" smtClean="0">
              <a:latin typeface="+mj-lt"/>
            </a:endParaRPr>
          </a:p>
          <a:p>
            <a:endParaRPr lang="en-US" sz="3800" i="1" dirty="0">
              <a:latin typeface="+mj-lt"/>
            </a:endParaRPr>
          </a:p>
          <a:p>
            <a:r>
              <a:rPr lang="vi-VN" sz="3800" i="1" dirty="0" smtClean="0">
                <a:latin typeface="+mj-lt"/>
              </a:rPr>
              <a:t>Hùng </a:t>
            </a:r>
            <a:r>
              <a:rPr lang="vi-VN" sz="3800" i="1" dirty="0">
                <a:latin typeface="+mj-lt"/>
              </a:rPr>
              <a:t>Thắng, 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14</a:t>
            </a:r>
            <a:r>
              <a:rPr lang="en-US" sz="3800" i="1" dirty="0" smtClean="0">
                <a:latin typeface="+mj-lt"/>
              </a:rPr>
              <a:t> </a:t>
            </a:r>
            <a:r>
              <a:rPr lang="vi-VN" sz="3800" i="1" dirty="0">
                <a:latin typeface="+mj-lt"/>
              </a:rPr>
              <a:t>ngày </a:t>
            </a:r>
            <a:r>
              <a:rPr lang="en-US" sz="3800" i="1" dirty="0" smtClean="0">
                <a:latin typeface="Times New Roman" pitchFamily="18" charset="0"/>
                <a:cs typeface="Times New Roman" pitchFamily="18" charset="0"/>
              </a:rPr>
              <a:t>3</a:t>
            </a:r>
            <a:r>
              <a:rPr lang="en-US" sz="3800" i="1" dirty="0" smtClean="0">
                <a:latin typeface="+mj-lt"/>
              </a:rPr>
              <a:t> </a:t>
            </a:r>
            <a:r>
              <a:rPr lang="vi-VN" sz="3800" i="1" dirty="0">
                <a:latin typeface="+mj-lt"/>
              </a:rPr>
              <a:t>tháng năm </a:t>
            </a:r>
            <a:r>
              <a:rPr lang="vi-VN" sz="3800" i="1" dirty="0" smtClean="0">
                <a:latin typeface="+mj-lt"/>
              </a:rPr>
              <a:t>202</a:t>
            </a:r>
            <a:r>
              <a:rPr lang="en-US" sz="3800" i="1" dirty="0">
                <a:latin typeface="+mj-lt"/>
              </a:rPr>
              <a:t>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190254" y="7769593"/>
            <a:ext cx="8163795" cy="823779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vi-VN" sz="4400" b="1" dirty="0">
                <a:latin typeface="+mj-lt"/>
              </a:rPr>
              <a:t>Giáo viên : Vũ Thị Mỵ</a:t>
            </a:r>
            <a:endParaRPr lang="en-US" sz="4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923384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1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cw">
                                      <p:cBhvr override="childStyle">
                                        <p:cTn id="6" dur="3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FFF00"/>
                                      </p:to>
                                    </p:animClr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xmlns="" id="{742DC3A4-A0C3-4628-8B8D-0CB6D67774A0}"/>
              </a:ext>
            </a:extLst>
          </p:cNvPr>
          <p:cNvSpPr txBox="1"/>
          <p:nvPr/>
        </p:nvSpPr>
        <p:spPr>
          <a:xfrm>
            <a:off x="3609177" y="2895600"/>
            <a:ext cx="833914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7200" dirty="0" err="1">
                <a:solidFill>
                  <a:srgbClr val="0000FF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Nhận</a:t>
            </a:r>
            <a:r>
              <a:rPr lang="en-US" sz="7200" dirty="0">
                <a:solidFill>
                  <a:srgbClr val="0000FF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 </a:t>
            </a:r>
            <a:r>
              <a:rPr lang="en-US" sz="7200" dirty="0" err="1">
                <a:solidFill>
                  <a:srgbClr val="0000FF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xét</a:t>
            </a:r>
            <a:r>
              <a:rPr lang="en-US" sz="7200" dirty="0">
                <a:solidFill>
                  <a:srgbClr val="0000FF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 – </a:t>
            </a:r>
            <a:r>
              <a:rPr lang="en-US" sz="7200" dirty="0" err="1">
                <a:solidFill>
                  <a:srgbClr val="0000FF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Dặn</a:t>
            </a:r>
            <a:r>
              <a:rPr lang="en-US" sz="7200" dirty="0">
                <a:solidFill>
                  <a:srgbClr val="0000FF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 </a:t>
            </a:r>
            <a:r>
              <a:rPr lang="en-US" sz="7200" dirty="0" err="1">
                <a:solidFill>
                  <a:srgbClr val="0000FF"/>
                </a:solidFill>
                <a:latin typeface="HP001 5H" panose="020B0603050302020204" pitchFamily="34" charset="0"/>
                <a:cs typeface="HP001 5H" panose="020B0603050302020204" pitchFamily="34" charset="0"/>
              </a:rPr>
              <a:t>dò</a:t>
            </a:r>
            <a:endParaRPr lang="en-US" sz="7200" dirty="0">
              <a:solidFill>
                <a:srgbClr val="0000FF"/>
              </a:solidFill>
              <a:latin typeface="HP001 5H" panose="020B0603050302020204" pitchFamily="34" charset="0"/>
              <a:cs typeface="HP001 5H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310143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85119" y="3048000"/>
            <a:ext cx="13944600" cy="977667"/>
          </a:xfrm>
          <a:prstGeom prst="rect">
            <a:avLst/>
          </a:prstGeom>
          <a:noFill/>
        </p:spPr>
        <p:txBody>
          <a:bodyPr wrap="square" lIns="145252" tIns="72626" rIns="145252" bIns="72626" rtlCol="0">
            <a:spAutoFit/>
          </a:bodyPr>
          <a:lstStyle/>
          <a:p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Đồ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dùng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con,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5400" b="1" dirty="0" err="1" smtClean="0">
                <a:latin typeface="Times New Roman" pitchFamily="18" charset="0"/>
                <a:cs typeface="Times New Roman" pitchFamily="18" charset="0"/>
              </a:rPr>
              <a:t>mã</a:t>
            </a:r>
            <a:r>
              <a:rPr lang="en-US" sz="5400" b="1" dirty="0" smtClean="0">
                <a:latin typeface="Times New Roman" pitchFamily="18" charset="0"/>
                <a:cs typeface="Times New Roman" pitchFamily="18" charset="0"/>
              </a:rPr>
              <a:t> QR</a:t>
            </a:r>
            <a:endParaRPr lang="en-US" sz="5400" b="1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326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89719" y="1143000"/>
            <a:ext cx="15697200" cy="2181046"/>
            <a:chOff x="1470819" y="1839456"/>
            <a:chExt cx="14474554" cy="218104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470819" y="1839456"/>
              <a:ext cx="14474554" cy="21810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lá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ngôi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rằng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bò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trùng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cũng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bò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lá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82727CA6-57C5-453E-BBC2-C699B3FD97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47" y="3733800"/>
            <a:ext cx="14204344" cy="495299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986" y="5078721"/>
            <a:ext cx="8010525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636" y="4063514"/>
            <a:ext cx="80168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908620588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4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89719" y="1143000"/>
            <a:ext cx="15697200" cy="2181046"/>
            <a:chOff x="1470819" y="1839456"/>
            <a:chExt cx="14474554" cy="218104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470819" y="1839456"/>
              <a:ext cx="14474554" cy="21810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lá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ngôi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rằng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bò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trùng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cũng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bò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lá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82727CA6-57C5-453E-BBC2-C699B3FD97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47" y="3733800"/>
            <a:ext cx="14204344" cy="495299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986" y="5078721"/>
            <a:ext cx="8010525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636" y="4063514"/>
            <a:ext cx="80168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221499747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89719" y="1143000"/>
            <a:ext cx="15697200" cy="2181046"/>
            <a:chOff x="1470819" y="1839456"/>
            <a:chExt cx="14474554" cy="2181046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1470819" y="1839456"/>
              <a:ext cx="14474554" cy="218104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>
                <a:lnSpc>
                  <a:spcPct val="130000"/>
                </a:lnSpc>
              </a:pP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    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để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lá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ngôi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Biết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rằng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mỗi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bò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theo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đường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trùng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với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màu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và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cũng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chỉ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bò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đến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chiếc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lá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ghi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kết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quả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của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phép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tính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trên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mình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chú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sâu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đó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82727CA6-57C5-453E-BBC2-C699B3FD979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6147" y="3733800"/>
            <a:ext cx="14204344" cy="4952999"/>
          </a:xfrm>
          <a:prstGeom prst="rect">
            <a:avLst/>
          </a:prstGeom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0986" y="5078721"/>
            <a:ext cx="8010525" cy="1096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4636" y="4063514"/>
            <a:ext cx="8016875" cy="42243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1834970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470901" y="902953"/>
            <a:ext cx="12334815" cy="650677"/>
            <a:chOff x="1470819" y="1943100"/>
            <a:chExt cx="14135101" cy="650677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khổng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lồ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nâng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nhiều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lô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-gam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xmlns="" id="{D16D5BB2-A07E-43F5-AC0B-578C775352FC}"/>
              </a:ext>
            </a:extLst>
          </p:cNvPr>
          <p:cNvGrpSpPr/>
          <p:nvPr/>
        </p:nvGrpSpPr>
        <p:grpSpPr>
          <a:xfrm>
            <a:off x="12458789" y="6021913"/>
            <a:ext cx="698513" cy="646331"/>
            <a:chOff x="13624719" y="6897469"/>
            <a:chExt cx="685800" cy="646331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xmlns="" id="{076F4CF0-81FA-4CBE-A914-F6667D42AF5E}"/>
                </a:ext>
              </a:extLst>
            </p:cNvPr>
            <p:cNvSpPr/>
            <p:nvPr/>
          </p:nvSpPr>
          <p:spPr>
            <a:xfrm>
              <a:off x="13624719" y="6934200"/>
              <a:ext cx="685800" cy="609600"/>
            </a:xfrm>
            <a:prstGeom prst="ellipse">
              <a:avLst/>
            </a:prstGeom>
            <a:solidFill>
              <a:srgbClr val="F6882E"/>
            </a:solidFill>
            <a:ln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5D15E245-FF94-430F-BB95-90C3F300DB9C}"/>
                </a:ext>
              </a:extLst>
            </p:cNvPr>
            <p:cNvSpPr txBox="1"/>
            <p:nvPr/>
          </p:nvSpPr>
          <p:spPr>
            <a:xfrm>
              <a:off x="13691762" y="6897469"/>
              <a:ext cx="381000" cy="646331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en-US" sz="3600" b="1" dirty="0">
                  <a:solidFill>
                    <a:srgbClr val="C00000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C</a:t>
              </a:r>
            </a:p>
          </p:txBody>
        </p:sp>
      </p:grpSp>
      <p:pic>
        <p:nvPicPr>
          <p:cNvPr id="2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94719" y="1828800"/>
            <a:ext cx="11921426" cy="7086600"/>
          </a:xfrm>
          <a:prstGeom prst="rect">
            <a:avLst/>
          </a:prstGeom>
        </p:spPr>
      </p:pic>
      <p:sp>
        <p:nvSpPr>
          <p:cNvPr id="13" name="Donut 12"/>
          <p:cNvSpPr/>
          <p:nvPr/>
        </p:nvSpPr>
        <p:spPr>
          <a:xfrm>
            <a:off x="11338719" y="5887878"/>
            <a:ext cx="914400" cy="914400"/>
          </a:xfrm>
          <a:prstGeom prst="donut">
            <a:avLst>
              <a:gd name="adj" fmla="val 6818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5708089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0"/>
    </mc:Choice>
    <mc:Fallback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applaus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213519" y="1066800"/>
            <a:ext cx="1712415" cy="681454"/>
            <a:chOff x="1470819" y="1943100"/>
            <a:chExt cx="1712415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064715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?</a:t>
              </a:r>
            </a:p>
          </p:txBody>
        </p:sp>
      </p:grpSp>
      <p:sp>
        <p:nvSpPr>
          <p:cNvPr id="18" name="TextBox 17"/>
          <p:cNvSpPr txBox="1"/>
          <p:nvPr/>
        </p:nvSpPr>
        <p:spPr>
          <a:xfrm>
            <a:off x="213520" y="1752600"/>
            <a:ext cx="15925800" cy="26530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Ở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vui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chơi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muốn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dọc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ngôi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khối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lập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phương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mặt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cạnh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450 cm.</a:t>
            </a:r>
          </a:p>
          <a:p>
            <a:pPr marL="514350" indent="-514350" algn="just">
              <a:lnSpc>
                <a:spcPct val="130000"/>
              </a:lnSpc>
              <a:buFontTx/>
              <a:buAutoNum type="alphaLcParenR"/>
            </a:pP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Nam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cần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gắn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lnSpc>
                <a:spcPct val="130000"/>
              </a:lnSpc>
            </a:pP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dài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dây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đèn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2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3200" b="1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xăng-ti-mét</a:t>
            </a:r>
            <a:r>
              <a:rPr lang="en-US" sz="3200" b="1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32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xmlns="" id="{63E80980-AFE1-420E-B56C-B2202470E681}"/>
              </a:ext>
            </a:extLst>
          </p:cNvPr>
          <p:cNvSpPr txBox="1"/>
          <p:nvPr/>
        </p:nvSpPr>
        <p:spPr>
          <a:xfrm>
            <a:off x="5201444" y="3074719"/>
            <a:ext cx="457200" cy="64633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B0F30C91-4BF6-485F-870A-A1536D1BA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71719" y="3721051"/>
            <a:ext cx="7467601" cy="5346750"/>
          </a:xfrm>
          <a:prstGeom prst="rect">
            <a:avLst/>
          </a:prstGeom>
        </p:spPr>
      </p:pic>
      <p:sp>
        <p:nvSpPr>
          <p:cNvPr id="29" name="Rectangle 28">
            <a:extLst>
              <a:ext uri="{FF2B5EF4-FFF2-40B4-BE49-F238E27FC236}">
                <a16:creationId xmlns:a16="http://schemas.microsoft.com/office/drawing/2014/main" xmlns="" id="{F4BEEF72-D548-4B5D-B424-0D5C868CCC2F}"/>
              </a:ext>
            </a:extLst>
          </p:cNvPr>
          <p:cNvSpPr/>
          <p:nvPr/>
        </p:nvSpPr>
        <p:spPr>
          <a:xfrm>
            <a:off x="289719" y="4648200"/>
            <a:ext cx="8137525" cy="1077218"/>
          </a:xfrm>
          <a:prstGeom prst="rect">
            <a:avLst/>
          </a:prstGeom>
        </p:spPr>
        <p:txBody>
          <a:bodyPr>
            <a:spAutoFit/>
          </a:bodyPr>
          <a:lstStyle/>
          <a:p>
            <a:pPr marL="514350" indent="-514350">
              <a:buAutoNum type="alphaLcParenR"/>
            </a:pPr>
            <a:r>
              <a:rPr lang="en-US" sz="3200" b="1" dirty="0" err="1" smtClean="0"/>
              <a:t>Vì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sao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em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điền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số</a:t>
            </a:r>
            <a:r>
              <a:rPr lang="en-US" sz="3200" b="1" dirty="0" smtClean="0"/>
              <a:t> 8 </a:t>
            </a:r>
            <a:r>
              <a:rPr lang="en-US" sz="3200" b="1" dirty="0" err="1" smtClean="0"/>
              <a:t>vào</a:t>
            </a:r>
            <a:r>
              <a:rPr lang="en-US" sz="3200" b="1" dirty="0" smtClean="0"/>
              <a:t> ô </a:t>
            </a:r>
            <a:r>
              <a:rPr lang="en-US" sz="3200" b="1" dirty="0" err="1" smtClean="0"/>
              <a:t>trống</a:t>
            </a:r>
            <a:r>
              <a:rPr lang="en-US" sz="3200" b="1" dirty="0" smtClean="0"/>
              <a:t> ở </a:t>
            </a:r>
            <a:r>
              <a:rPr lang="en-US" sz="3200" b="1" dirty="0" err="1" smtClean="0"/>
              <a:t>phần</a:t>
            </a:r>
            <a:r>
              <a:rPr lang="en-US" sz="3200" b="1" dirty="0" smtClean="0"/>
              <a:t> a? </a:t>
            </a:r>
          </a:p>
          <a:p>
            <a:r>
              <a:rPr lang="en-US" sz="3200" b="1" dirty="0" smtClean="0"/>
              <a:t>TL : </a:t>
            </a:r>
            <a:r>
              <a:rPr lang="en-US" sz="3200" b="1" dirty="0" err="1" smtClean="0"/>
              <a:t>Vì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khối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lập</a:t>
            </a:r>
            <a:r>
              <a:rPr lang="en-US" sz="3200" b="1" dirty="0" smtClean="0"/>
              <a:t> </a:t>
            </a:r>
            <a:r>
              <a:rPr lang="en-US" sz="3200" b="1" dirty="0" err="1"/>
              <a:t>phương</a:t>
            </a:r>
            <a:r>
              <a:rPr lang="en-US" sz="3200" b="1" dirty="0"/>
              <a:t> </a:t>
            </a:r>
            <a:r>
              <a:rPr lang="en-US" sz="3200" b="1" dirty="0" err="1" smtClean="0"/>
              <a:t>có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cạnh</a:t>
            </a:r>
            <a:r>
              <a:rPr lang="en-US" sz="3200" b="1" dirty="0"/>
              <a:t>. 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xmlns="" id="{A74F4D47-5708-4225-B4FE-9DE085C2579A}"/>
              </a:ext>
            </a:extLst>
          </p:cNvPr>
          <p:cNvSpPr/>
          <p:nvPr/>
        </p:nvSpPr>
        <p:spPr>
          <a:xfrm>
            <a:off x="218710" y="5754726"/>
            <a:ext cx="10287000" cy="12741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</a:pPr>
            <a:r>
              <a:rPr lang="en-US" sz="3200" b="1" dirty="0"/>
              <a:t>Quan </a:t>
            </a:r>
            <a:r>
              <a:rPr lang="en-US" sz="3200" b="1" dirty="0" err="1"/>
              <a:t>sát</a:t>
            </a:r>
            <a:r>
              <a:rPr lang="en-US" sz="3200" b="1" dirty="0"/>
              <a:t> </a:t>
            </a:r>
            <a:r>
              <a:rPr lang="en-US" sz="3200" b="1" dirty="0" err="1"/>
              <a:t>tranh</a:t>
            </a:r>
            <a:r>
              <a:rPr lang="en-US" sz="3200" b="1" dirty="0"/>
              <a:t> e</a:t>
            </a:r>
            <a:r>
              <a:rPr lang="en-US" sz="3200" b="1" dirty="0" smtClean="0"/>
              <a:t> </a:t>
            </a:r>
            <a:r>
              <a:rPr lang="en-US" sz="3200" b="1" dirty="0" err="1"/>
              <a:t>thấy</a:t>
            </a:r>
            <a:r>
              <a:rPr lang="en-US" sz="3200" b="1" dirty="0"/>
              <a:t> </a:t>
            </a:r>
            <a:r>
              <a:rPr lang="en-US" sz="3200" b="1" dirty="0" err="1"/>
              <a:t>ngôi</a:t>
            </a:r>
            <a:r>
              <a:rPr lang="en-US" sz="3200" b="1" dirty="0"/>
              <a:t> </a:t>
            </a:r>
            <a:r>
              <a:rPr lang="en-US" sz="3200" b="1" dirty="0" err="1"/>
              <a:t>nhà</a:t>
            </a:r>
            <a:r>
              <a:rPr lang="en-US" sz="3200" b="1" dirty="0"/>
              <a:t> </a:t>
            </a:r>
            <a:r>
              <a:rPr lang="en-US" sz="3200" b="1" dirty="0" err="1"/>
              <a:t>này</a:t>
            </a:r>
            <a:r>
              <a:rPr lang="en-US" sz="3200" b="1" dirty="0"/>
              <a:t> </a:t>
            </a:r>
            <a:r>
              <a:rPr lang="en-US" sz="3200" b="1" dirty="0" err="1"/>
              <a:t>có</a:t>
            </a:r>
            <a:r>
              <a:rPr lang="en-US" sz="3200" b="1" dirty="0"/>
              <a:t> 4 </a:t>
            </a:r>
            <a:r>
              <a:rPr lang="en-US" sz="3200" b="1" dirty="0" err="1"/>
              <a:t>cạnh</a:t>
            </a:r>
            <a:r>
              <a:rPr lang="en-US" sz="3200" b="1" dirty="0"/>
              <a:t> </a:t>
            </a:r>
            <a:r>
              <a:rPr lang="en-US" sz="3200" b="1" dirty="0" err="1"/>
              <a:t>sát</a:t>
            </a:r>
            <a:r>
              <a:rPr lang="en-US" sz="3200" b="1" dirty="0"/>
              <a:t> </a:t>
            </a:r>
            <a:r>
              <a:rPr lang="en-US" sz="3200" b="1" dirty="0" err="1"/>
              <a:t>mặt</a:t>
            </a:r>
            <a:r>
              <a:rPr lang="en-US" sz="3200" b="1" dirty="0"/>
              <a:t> </a:t>
            </a:r>
            <a:r>
              <a:rPr lang="en-US" sz="3200" b="1" dirty="0" err="1"/>
              <a:t>đất</a:t>
            </a:r>
            <a:r>
              <a:rPr lang="en-US" sz="3200" b="1" dirty="0"/>
              <a:t> </a:t>
            </a:r>
            <a:r>
              <a:rPr lang="en-US" sz="3200" b="1" dirty="0" err="1" smtClean="0"/>
              <a:t>không</a:t>
            </a:r>
            <a:r>
              <a:rPr lang="en-US" sz="3200" b="1" dirty="0" smtClean="0"/>
              <a:t> </a:t>
            </a:r>
            <a:r>
              <a:rPr lang="en-US" sz="3200" b="1" dirty="0" err="1"/>
              <a:t>gắn</a:t>
            </a:r>
            <a:r>
              <a:rPr lang="en-US" sz="3200" b="1" dirty="0"/>
              <a:t> </a:t>
            </a:r>
            <a:r>
              <a:rPr lang="en-US" sz="3200" b="1" dirty="0" err="1"/>
              <a:t>dây</a:t>
            </a:r>
            <a:r>
              <a:rPr lang="en-US" sz="3200" b="1" dirty="0"/>
              <a:t> </a:t>
            </a:r>
            <a:r>
              <a:rPr lang="en-US" sz="3200" b="1" dirty="0" err="1"/>
              <a:t>đèn</a:t>
            </a:r>
            <a:r>
              <a:rPr lang="en-US" sz="3200" b="1" dirty="0"/>
              <a:t>.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xmlns="" id="{FDD7EFE9-B54D-4948-B4B1-EA08EA61FD8C}"/>
              </a:ext>
            </a:extLst>
          </p:cNvPr>
          <p:cNvSpPr/>
          <p:nvPr/>
        </p:nvSpPr>
        <p:spPr>
          <a:xfrm>
            <a:off x="1727994" y="7028921"/>
            <a:ext cx="755015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/>
              <a:t>Vậy</a:t>
            </a:r>
            <a:r>
              <a:rPr lang="en-US" sz="3200" b="1" dirty="0"/>
              <a:t> </a:t>
            </a:r>
            <a:r>
              <a:rPr lang="en-US" sz="3200" b="1" dirty="0" err="1"/>
              <a:t>bác</a:t>
            </a:r>
            <a:r>
              <a:rPr lang="en-US" sz="3200" b="1" dirty="0"/>
              <a:t> Nam </a:t>
            </a:r>
            <a:r>
              <a:rPr lang="en-US" sz="3200" b="1" dirty="0" err="1"/>
              <a:t>cần</a:t>
            </a:r>
            <a:r>
              <a:rPr lang="en-US" sz="3200" b="1" dirty="0"/>
              <a:t> </a:t>
            </a:r>
            <a:r>
              <a:rPr lang="en-US" sz="3200" b="1" dirty="0" err="1"/>
              <a:t>gắn</a:t>
            </a:r>
            <a:r>
              <a:rPr lang="en-US" sz="3200" b="1" dirty="0"/>
              <a:t> </a:t>
            </a:r>
            <a:r>
              <a:rPr lang="en-US" sz="3200" b="1" dirty="0" err="1"/>
              <a:t>tất</a:t>
            </a:r>
            <a:r>
              <a:rPr lang="en-US" sz="3200" b="1" dirty="0"/>
              <a:t> </a:t>
            </a:r>
            <a:r>
              <a:rPr lang="en-US" sz="3200" b="1" dirty="0" err="1"/>
              <a:t>cả</a:t>
            </a:r>
            <a:r>
              <a:rPr lang="en-US" sz="3200" b="1" dirty="0"/>
              <a:t> </a:t>
            </a:r>
            <a:r>
              <a:rPr lang="en-US" sz="3200" b="1" dirty="0" err="1"/>
              <a:t>số</a:t>
            </a:r>
            <a:r>
              <a:rPr lang="en-US" sz="3200" b="1" dirty="0"/>
              <a:t> </a:t>
            </a:r>
            <a:r>
              <a:rPr lang="en-US" sz="3200" b="1" dirty="0" err="1"/>
              <a:t>dây</a:t>
            </a:r>
            <a:r>
              <a:rPr lang="en-US" sz="3200" b="1" dirty="0"/>
              <a:t> </a:t>
            </a:r>
            <a:r>
              <a:rPr lang="en-US" sz="3200" b="1" dirty="0" err="1"/>
              <a:t>đèn</a:t>
            </a:r>
            <a:r>
              <a:rPr lang="en-US" sz="3200" b="1" dirty="0"/>
              <a:t> </a:t>
            </a:r>
            <a:r>
              <a:rPr lang="en-US" sz="3200" b="1" dirty="0" err="1"/>
              <a:t>là</a:t>
            </a:r>
            <a:r>
              <a:rPr lang="en-US" sz="3200" b="1" dirty="0"/>
              <a:t>:</a:t>
            </a: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xmlns="" id="{F7232297-BB24-494D-9DBD-60A0030E747C}"/>
              </a:ext>
            </a:extLst>
          </p:cNvPr>
          <p:cNvSpPr/>
          <p:nvPr/>
        </p:nvSpPr>
        <p:spPr>
          <a:xfrm>
            <a:off x="2728119" y="7640423"/>
            <a:ext cx="42728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/>
              <a:t>12 – 4 = </a:t>
            </a:r>
            <a:r>
              <a:rPr lang="en-US" sz="3600" b="1" dirty="0" smtClean="0"/>
              <a:t>8 </a:t>
            </a:r>
            <a:r>
              <a:rPr lang="en-US" sz="3600" b="1" dirty="0"/>
              <a:t>(</a:t>
            </a:r>
            <a:r>
              <a:rPr lang="en-US" sz="3600" b="1" dirty="0" err="1"/>
              <a:t>dây</a:t>
            </a:r>
            <a:r>
              <a:rPr lang="en-US" sz="3600" b="1" dirty="0"/>
              <a:t> </a:t>
            </a:r>
            <a:r>
              <a:rPr lang="en-US" sz="3600" b="1" dirty="0" err="1"/>
              <a:t>đèn</a:t>
            </a:r>
            <a:r>
              <a:rPr lang="en-US" sz="3600" b="1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7204040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" name="Picture 27">
            <a:extLst>
              <a:ext uri="{FF2B5EF4-FFF2-40B4-BE49-F238E27FC236}">
                <a16:creationId xmlns:a16="http://schemas.microsoft.com/office/drawing/2014/main" xmlns="" id="{B0F30C91-4BF6-485F-870A-A1536D1BA80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8921" y="3867241"/>
            <a:ext cx="7147718" cy="520055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7921D439-9570-4F9C-8A41-E341310D7948}"/>
              </a:ext>
            </a:extLst>
          </p:cNvPr>
          <p:cNvSpPr/>
          <p:nvPr/>
        </p:nvSpPr>
        <p:spPr>
          <a:xfrm>
            <a:off x="459276" y="3200400"/>
            <a:ext cx="92583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/>
              <a:t>Biết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khối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lập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phương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có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các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cạnh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bằng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nhau</a:t>
            </a:r>
            <a:r>
              <a:rPr lang="en-US" sz="3600" b="1" dirty="0" smtClean="0"/>
              <a:t>. </a:t>
            </a:r>
            <a:r>
              <a:rPr lang="en-US" sz="3600" b="1" dirty="0" err="1" smtClean="0"/>
              <a:t>Nên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em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lấy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độ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dài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của</a:t>
            </a:r>
            <a:r>
              <a:rPr lang="en-US" sz="3600" b="1" dirty="0" smtClean="0"/>
              <a:t> 1 </a:t>
            </a:r>
            <a:r>
              <a:rPr lang="en-US" sz="3600" b="1" dirty="0" err="1" smtClean="0"/>
              <a:t>dây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là</a:t>
            </a:r>
            <a:r>
              <a:rPr lang="en-US" sz="3600" b="1" dirty="0" smtClean="0"/>
              <a:t> 450 cm </a:t>
            </a:r>
            <a:r>
              <a:rPr lang="en-US" sz="3600" b="1" dirty="0" err="1" smtClean="0"/>
              <a:t>rồi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nhân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với</a:t>
            </a:r>
            <a:r>
              <a:rPr lang="en-US" sz="3600" b="1" dirty="0" smtClean="0"/>
              <a:t> 8 </a:t>
            </a:r>
            <a:r>
              <a:rPr lang="en-US" sz="3600" b="1" dirty="0" err="1" smtClean="0"/>
              <a:t>dây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thì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được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tổng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độ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dài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các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dây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đèn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là</a:t>
            </a:r>
            <a:r>
              <a:rPr lang="en-US" sz="3600" b="1" dirty="0" smtClean="0"/>
              <a:t> </a:t>
            </a:r>
          </a:p>
          <a:p>
            <a:r>
              <a:rPr lang="en-US" sz="3600" b="1" dirty="0" smtClean="0">
                <a:solidFill>
                  <a:srgbClr val="FF0000"/>
                </a:solidFill>
              </a:rPr>
              <a:t>3 600 </a:t>
            </a:r>
            <a:r>
              <a:rPr lang="en-US" sz="3600" b="1" dirty="0" smtClean="0"/>
              <a:t>cm.</a:t>
            </a:r>
            <a:endParaRPr lang="en-US" sz="3600" b="1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xmlns="" id="{7921D439-9570-4F9C-8A41-E341310D7948}"/>
              </a:ext>
            </a:extLst>
          </p:cNvPr>
          <p:cNvSpPr/>
          <p:nvPr/>
        </p:nvSpPr>
        <p:spPr>
          <a:xfrm>
            <a:off x="61118" y="2362200"/>
            <a:ext cx="1264166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smtClean="0"/>
              <a:t>b. </a:t>
            </a:r>
            <a:r>
              <a:rPr lang="en-US" sz="3600" b="1" dirty="0" err="1" smtClean="0"/>
              <a:t>Làm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thế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nào</a:t>
            </a:r>
            <a:r>
              <a:rPr lang="en-US" sz="3600" b="1" dirty="0" smtClean="0"/>
              <a:t> e </a:t>
            </a:r>
            <a:r>
              <a:rPr lang="en-US" sz="3600" b="1" dirty="0" err="1" smtClean="0"/>
              <a:t>tính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được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tổng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độ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dài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các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dây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đèn</a:t>
            </a:r>
            <a:r>
              <a:rPr lang="en-US" sz="3600" b="1" dirty="0" smtClean="0"/>
              <a:t> </a:t>
            </a:r>
            <a:r>
              <a:rPr lang="en-US" sz="3600" b="1" dirty="0" err="1" smtClean="0"/>
              <a:t>đó</a:t>
            </a:r>
            <a:r>
              <a:rPr lang="en-US" sz="3600" b="1" dirty="0" smtClean="0"/>
              <a:t>?</a:t>
            </a:r>
            <a:endParaRPr lang="en-US" sz="3600" b="1" dirty="0"/>
          </a:p>
        </p:txBody>
      </p:sp>
    </p:spTree>
    <p:extLst>
      <p:ext uri="{BB962C8B-B14F-4D97-AF65-F5344CB8AC3E}">
        <p14:creationId xmlns:p14="http://schemas.microsoft.com/office/powerpoint/2010/main" val="25928513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/>
          <p:cNvGrpSpPr/>
          <p:nvPr/>
        </p:nvGrpSpPr>
        <p:grpSpPr>
          <a:xfrm>
            <a:off x="3723" y="636377"/>
            <a:ext cx="14135101" cy="650677"/>
            <a:chOff x="1470819" y="1943100"/>
            <a:chExt cx="14135101" cy="650677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sz="3600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20" y="1947446"/>
              <a:ext cx="134874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Người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khổng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lồ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nào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nâng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được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nhiều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ki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lô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-gam </a:t>
              </a:r>
              <a:r>
                <a:rPr lang="en-US" sz="36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nhất</a:t>
              </a:r>
              <a:r>
                <a:rPr lang="en-US" sz="36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sp>
        <p:nvSpPr>
          <p:cNvPr id="2" name="Rectangle 1">
            <a:extLst>
              <a:ext uri="{FF2B5EF4-FFF2-40B4-BE49-F238E27FC236}">
                <a16:creationId xmlns:a16="http://schemas.microsoft.com/office/drawing/2014/main" xmlns="" id="{A57BE116-EEC2-4A32-BA0C-22670FEF960F}"/>
              </a:ext>
            </a:extLst>
          </p:cNvPr>
          <p:cNvSpPr/>
          <p:nvPr/>
        </p:nvSpPr>
        <p:spPr>
          <a:xfrm>
            <a:off x="874127" y="1292916"/>
            <a:ext cx="11300173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</a:rPr>
              <a:t>* </a:t>
            </a:r>
            <a:r>
              <a:rPr lang="en-US" sz="3200" b="1" dirty="0" err="1" smtClean="0">
                <a:solidFill>
                  <a:srgbClr val="FF0000"/>
                </a:solidFill>
              </a:rPr>
              <a:t>Bước</a:t>
            </a:r>
            <a:r>
              <a:rPr lang="en-US" sz="3200" b="1" dirty="0" smtClean="0">
                <a:solidFill>
                  <a:srgbClr val="FF0000"/>
                </a:solidFill>
              </a:rPr>
              <a:t> 1. Con </a:t>
            </a:r>
            <a:r>
              <a:rPr lang="en-US" sz="3200" b="1" dirty="0" err="1" smtClean="0">
                <a:solidFill>
                  <a:srgbClr val="FF0000"/>
                </a:solidFill>
              </a:rPr>
              <a:t>tính</a:t>
            </a:r>
            <a:r>
              <a:rPr lang="en-US" sz="3200" b="1" dirty="0" smtClean="0">
                <a:solidFill>
                  <a:srgbClr val="FF0000"/>
                </a:solidFill>
              </a:rPr>
              <a:t> kg </a:t>
            </a:r>
            <a:r>
              <a:rPr lang="en-US" sz="3200" b="1" dirty="0" err="1" smtClean="0">
                <a:solidFill>
                  <a:srgbClr val="FF0000"/>
                </a:solidFill>
              </a:rPr>
              <a:t>từng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khổng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lồ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nâng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</a:rPr>
              <a:t>được</a:t>
            </a:r>
            <a:endParaRPr lang="en-US" sz="3200" b="1" dirty="0" smtClean="0">
              <a:solidFill>
                <a:srgbClr val="FF0000"/>
              </a:solidFill>
            </a:endParaRPr>
          </a:p>
          <a:p>
            <a:pPr marL="457200" indent="-457200">
              <a:buFontTx/>
              <a:buChar char="-"/>
            </a:pPr>
            <a:r>
              <a:rPr lang="en-US" sz="3200" b="1" dirty="0" err="1" smtClean="0"/>
              <a:t>Người</a:t>
            </a:r>
            <a:r>
              <a:rPr lang="en-US" sz="3200" b="1" dirty="0" smtClean="0"/>
              <a:t> </a:t>
            </a:r>
            <a:r>
              <a:rPr lang="en-US" sz="3200" b="1" dirty="0" err="1"/>
              <a:t>khổng</a:t>
            </a:r>
            <a:r>
              <a:rPr lang="en-US" sz="3200" b="1" dirty="0"/>
              <a:t> </a:t>
            </a:r>
            <a:r>
              <a:rPr lang="en-US" sz="3200" b="1" dirty="0" err="1"/>
              <a:t>lồ</a:t>
            </a:r>
            <a:r>
              <a:rPr lang="en-US" sz="3200" b="1" dirty="0"/>
              <a:t> A </a:t>
            </a:r>
            <a:r>
              <a:rPr lang="en-US" sz="3200" b="1" dirty="0" err="1"/>
              <a:t>nâng</a:t>
            </a:r>
            <a:r>
              <a:rPr lang="en-US" sz="3200" b="1" dirty="0"/>
              <a:t> 3 con </a:t>
            </a:r>
            <a:r>
              <a:rPr lang="en-US" sz="3200" b="1" dirty="0" err="1"/>
              <a:t>ngựa</a:t>
            </a:r>
            <a:r>
              <a:rPr lang="en-US" sz="3200" b="1" dirty="0"/>
              <a:t>, </a:t>
            </a:r>
            <a:r>
              <a:rPr lang="en-US" sz="3200" b="1" dirty="0" err="1"/>
              <a:t>mỗi</a:t>
            </a:r>
            <a:r>
              <a:rPr lang="en-US" sz="3200" b="1" dirty="0"/>
              <a:t> con </a:t>
            </a:r>
            <a:r>
              <a:rPr lang="en-US" sz="3200" b="1" dirty="0" err="1"/>
              <a:t>ngựa</a:t>
            </a:r>
            <a:r>
              <a:rPr lang="en-US" sz="3200" b="1" dirty="0"/>
              <a:t> </a:t>
            </a:r>
            <a:r>
              <a:rPr lang="en-US" sz="3200" b="1" dirty="0" err="1"/>
              <a:t>nặng</a:t>
            </a:r>
            <a:r>
              <a:rPr lang="en-US" sz="3200" b="1" dirty="0"/>
              <a:t> 450 kg. </a:t>
            </a:r>
            <a:endParaRPr lang="en-US" sz="3200" b="1" dirty="0" smtClean="0"/>
          </a:p>
          <a:p>
            <a:pPr marL="457200" indent="-457200">
              <a:buFontTx/>
              <a:buChar char="-"/>
            </a:pPr>
            <a:r>
              <a:rPr lang="en-US" sz="3200" b="1" dirty="0"/>
              <a:t>450 x 3 = 1 350 kg</a:t>
            </a:r>
          </a:p>
          <a:p>
            <a:pPr marL="457200" indent="-457200">
              <a:buFontTx/>
              <a:buChar char="-"/>
            </a:pPr>
            <a:endParaRPr lang="en-US" sz="3200" b="1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xmlns="" id="{68F1F27A-43E1-43DC-B076-FEC705E95D43}"/>
              </a:ext>
            </a:extLst>
          </p:cNvPr>
          <p:cNvSpPr/>
          <p:nvPr/>
        </p:nvSpPr>
        <p:spPr>
          <a:xfrm>
            <a:off x="-176700" y="2232290"/>
            <a:ext cx="16154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/>
              <a:t>  Con </a:t>
            </a:r>
            <a:r>
              <a:rPr lang="en-US" sz="3200" b="1" dirty="0" err="1" smtClean="0"/>
              <a:t>lấy</a:t>
            </a:r>
            <a:r>
              <a:rPr lang="en-US" sz="3200" b="1" dirty="0" smtClean="0"/>
              <a:t>                                   . </a:t>
            </a:r>
            <a:r>
              <a:rPr lang="en-US" sz="3200" b="1" dirty="0" err="1" smtClean="0"/>
              <a:t>Vậy</a:t>
            </a:r>
            <a:r>
              <a:rPr lang="en-US" sz="3200" b="1" dirty="0" smtClean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 </a:t>
            </a:r>
            <a:r>
              <a:rPr lang="en-US" sz="3200" b="1" dirty="0" err="1"/>
              <a:t>khổng</a:t>
            </a:r>
            <a:r>
              <a:rPr lang="en-US" sz="3200" b="1" dirty="0"/>
              <a:t> </a:t>
            </a:r>
            <a:r>
              <a:rPr lang="en-US" sz="3200" b="1" dirty="0" err="1"/>
              <a:t>lồ</a:t>
            </a:r>
            <a:r>
              <a:rPr lang="en-US" sz="3200" b="1" dirty="0"/>
              <a:t> A </a:t>
            </a:r>
            <a:r>
              <a:rPr lang="en-US" sz="3200" b="1" dirty="0" err="1"/>
              <a:t>đã</a:t>
            </a:r>
            <a:r>
              <a:rPr lang="en-US" sz="3200" b="1" dirty="0"/>
              <a:t> </a:t>
            </a:r>
            <a:r>
              <a:rPr lang="en-US" sz="3200" b="1" dirty="0" err="1"/>
              <a:t>nâng</a:t>
            </a:r>
            <a:r>
              <a:rPr lang="en-US" sz="3200" b="1" dirty="0"/>
              <a:t> </a:t>
            </a:r>
            <a:r>
              <a:rPr lang="en-US" sz="3200" b="1" smtClean="0"/>
              <a:t>được </a:t>
            </a:r>
            <a:r>
              <a:rPr lang="en-US" sz="3200" b="1" dirty="0" err="1" smtClean="0"/>
              <a:t>là</a:t>
            </a:r>
            <a:r>
              <a:rPr lang="en-US" sz="3200" b="1" dirty="0"/>
              <a:t> </a:t>
            </a:r>
            <a:r>
              <a:rPr lang="en-US" sz="3200" b="1" dirty="0" smtClean="0"/>
              <a:t>1 </a:t>
            </a:r>
            <a:r>
              <a:rPr lang="en-US" sz="3200" b="1" dirty="0"/>
              <a:t>350 kg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xmlns="" id="{976F0224-524A-4C2C-A827-79E0614E1442}"/>
              </a:ext>
            </a:extLst>
          </p:cNvPr>
          <p:cNvSpPr/>
          <p:nvPr/>
        </p:nvSpPr>
        <p:spPr>
          <a:xfrm>
            <a:off x="746429" y="3911025"/>
            <a:ext cx="1264969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- </a:t>
            </a:r>
            <a:r>
              <a:rPr lang="en-US" sz="3200" b="1" dirty="0" err="1"/>
              <a:t>Người</a:t>
            </a:r>
            <a:r>
              <a:rPr lang="en-US" sz="3200" b="1" dirty="0"/>
              <a:t> </a:t>
            </a:r>
            <a:r>
              <a:rPr lang="en-US" sz="3200" b="1" dirty="0" err="1"/>
              <a:t>khổng</a:t>
            </a:r>
            <a:r>
              <a:rPr lang="en-US" sz="3200" b="1" dirty="0"/>
              <a:t> </a:t>
            </a:r>
            <a:r>
              <a:rPr lang="en-US" sz="3200" b="1" dirty="0" err="1"/>
              <a:t>lồ</a:t>
            </a:r>
            <a:r>
              <a:rPr lang="en-US" sz="3200" b="1" dirty="0"/>
              <a:t> B </a:t>
            </a:r>
            <a:r>
              <a:rPr lang="en-US" sz="3200" b="1" dirty="0" err="1"/>
              <a:t>nâng</a:t>
            </a:r>
            <a:r>
              <a:rPr lang="en-US" sz="3200" b="1" dirty="0"/>
              <a:t> 1 con </a:t>
            </a:r>
            <a:r>
              <a:rPr lang="en-US" sz="3200" b="1" dirty="0" err="1"/>
              <a:t>voi</a:t>
            </a:r>
            <a:r>
              <a:rPr lang="en-US" sz="3200" b="1" dirty="0"/>
              <a:t> </a:t>
            </a:r>
            <a:r>
              <a:rPr lang="en-US" sz="3200" b="1" dirty="0" err="1"/>
              <a:t>nặng</a:t>
            </a:r>
            <a:r>
              <a:rPr lang="en-US" sz="3200" b="1" dirty="0"/>
              <a:t> 1 245 kg </a:t>
            </a:r>
            <a:r>
              <a:rPr lang="en-US" sz="3200" b="1" dirty="0" err="1"/>
              <a:t>và</a:t>
            </a:r>
            <a:r>
              <a:rPr lang="en-US" sz="3200" b="1" dirty="0"/>
              <a:t> 1 con </a:t>
            </a:r>
            <a:r>
              <a:rPr lang="en-US" sz="3200" b="1" dirty="0" err="1"/>
              <a:t>chó</a:t>
            </a:r>
            <a:r>
              <a:rPr lang="en-US" sz="3200" b="1" dirty="0"/>
              <a:t> </a:t>
            </a:r>
            <a:r>
              <a:rPr lang="en-US" sz="3200" b="1" dirty="0" err="1"/>
              <a:t>nặng</a:t>
            </a:r>
            <a:r>
              <a:rPr lang="en-US" sz="3200" b="1" dirty="0"/>
              <a:t> 25 kg. 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xmlns="" id="{65BBE6FC-E1C9-4482-B370-4116F1CD741F}"/>
              </a:ext>
            </a:extLst>
          </p:cNvPr>
          <p:cNvSpPr/>
          <p:nvPr/>
        </p:nvSpPr>
        <p:spPr>
          <a:xfrm>
            <a:off x="981363" y="4495800"/>
            <a:ext cx="10158673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/>
              <a:t>Vậy</a:t>
            </a:r>
            <a:r>
              <a:rPr lang="en-US" sz="3200" b="1" dirty="0"/>
              <a:t> </a:t>
            </a:r>
            <a:r>
              <a:rPr lang="en-US" sz="3200" b="1" dirty="0" err="1"/>
              <a:t>người</a:t>
            </a:r>
            <a:r>
              <a:rPr lang="en-US" sz="3200" b="1" dirty="0"/>
              <a:t> </a:t>
            </a:r>
            <a:r>
              <a:rPr lang="en-US" sz="3200" b="1" dirty="0" err="1"/>
              <a:t>khổng</a:t>
            </a:r>
            <a:r>
              <a:rPr lang="en-US" sz="3200" b="1" dirty="0"/>
              <a:t> </a:t>
            </a:r>
            <a:r>
              <a:rPr lang="en-US" sz="3200" b="1" dirty="0" err="1"/>
              <a:t>lồ</a:t>
            </a:r>
            <a:r>
              <a:rPr lang="en-US" sz="3200" b="1" dirty="0"/>
              <a:t> B </a:t>
            </a:r>
            <a:r>
              <a:rPr lang="en-US" sz="3200" b="1" dirty="0" err="1"/>
              <a:t>đã</a:t>
            </a:r>
            <a:r>
              <a:rPr lang="en-US" sz="3200" b="1" dirty="0"/>
              <a:t> </a:t>
            </a:r>
            <a:r>
              <a:rPr lang="en-US" sz="3200" b="1" dirty="0" err="1"/>
              <a:t>nâng</a:t>
            </a:r>
            <a:r>
              <a:rPr lang="en-US" sz="3200" b="1" dirty="0"/>
              <a:t> </a:t>
            </a:r>
            <a:r>
              <a:rPr lang="en-US" sz="3200" b="1" dirty="0" err="1" smtClean="0"/>
              <a:t>được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tổng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là</a:t>
            </a:r>
            <a:r>
              <a:rPr lang="en-US" sz="3200" b="1" dirty="0" smtClean="0"/>
              <a:t> 1 </a:t>
            </a:r>
            <a:r>
              <a:rPr lang="en-US" sz="3200" b="1" dirty="0"/>
              <a:t>270 kg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xmlns="" id="{1CC5B8C8-68B4-4719-8B48-AEDC2BDF7974}"/>
              </a:ext>
            </a:extLst>
          </p:cNvPr>
          <p:cNvSpPr/>
          <p:nvPr/>
        </p:nvSpPr>
        <p:spPr>
          <a:xfrm>
            <a:off x="746428" y="5206425"/>
            <a:ext cx="876349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/>
              <a:t>- </a:t>
            </a:r>
            <a:r>
              <a:rPr lang="en-US" sz="3200" b="1" dirty="0" err="1"/>
              <a:t>Người</a:t>
            </a:r>
            <a:r>
              <a:rPr lang="en-US" sz="3200" b="1" dirty="0"/>
              <a:t> </a:t>
            </a:r>
            <a:r>
              <a:rPr lang="en-US" sz="3200" b="1" dirty="0" err="1"/>
              <a:t>khổng</a:t>
            </a:r>
            <a:r>
              <a:rPr lang="en-US" sz="3200" b="1" dirty="0"/>
              <a:t> </a:t>
            </a:r>
            <a:r>
              <a:rPr lang="en-US" sz="3200" b="1" dirty="0" err="1"/>
              <a:t>lồ</a:t>
            </a:r>
            <a:r>
              <a:rPr lang="en-US" sz="3200" b="1" dirty="0"/>
              <a:t> C </a:t>
            </a:r>
            <a:r>
              <a:rPr lang="en-US" sz="3200" b="1" dirty="0" err="1"/>
              <a:t>nâng</a:t>
            </a:r>
            <a:r>
              <a:rPr lang="en-US" sz="3200" b="1" dirty="0"/>
              <a:t> 1 </a:t>
            </a:r>
            <a:r>
              <a:rPr lang="en-US" sz="3200" b="1" dirty="0" err="1"/>
              <a:t>hòn</a:t>
            </a:r>
            <a:r>
              <a:rPr lang="en-US" sz="3200" b="1" dirty="0"/>
              <a:t> </a:t>
            </a:r>
            <a:r>
              <a:rPr lang="en-US" sz="3200" b="1" dirty="0" err="1"/>
              <a:t>đá</a:t>
            </a:r>
            <a:r>
              <a:rPr lang="en-US" sz="3200" b="1" dirty="0"/>
              <a:t> </a:t>
            </a:r>
            <a:r>
              <a:rPr lang="en-US" sz="3200" b="1" dirty="0" err="1"/>
              <a:t>nặng</a:t>
            </a:r>
            <a:r>
              <a:rPr lang="en-US" sz="3200" b="1" dirty="0"/>
              <a:t> 2 612 kg. </a:t>
            </a: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xmlns="" id="{E27B6169-C8D8-478E-ABAB-DA38BC5F60D0}"/>
              </a:ext>
            </a:extLst>
          </p:cNvPr>
          <p:cNvSpPr/>
          <p:nvPr/>
        </p:nvSpPr>
        <p:spPr>
          <a:xfrm>
            <a:off x="2034081" y="6627077"/>
            <a:ext cx="1007438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Thì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người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khổng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lồ</a:t>
            </a:r>
            <a:r>
              <a:rPr lang="en-US" sz="3600" b="1" dirty="0">
                <a:solidFill>
                  <a:srgbClr val="FF0000"/>
                </a:solidFill>
              </a:rPr>
              <a:t> C </a:t>
            </a:r>
            <a:r>
              <a:rPr lang="en-US" sz="3600" b="1" dirty="0" err="1">
                <a:solidFill>
                  <a:srgbClr val="FF0000"/>
                </a:solidFill>
              </a:rPr>
              <a:t>đã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nâng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được</a:t>
            </a:r>
            <a:r>
              <a:rPr lang="en-US" sz="3600" b="1" dirty="0">
                <a:solidFill>
                  <a:srgbClr val="FF0000"/>
                </a:solidFill>
              </a:rPr>
              <a:t> </a:t>
            </a:r>
            <a:r>
              <a:rPr lang="en-US" sz="3600" b="1" dirty="0" err="1">
                <a:solidFill>
                  <a:srgbClr val="FF0000"/>
                </a:solidFill>
              </a:rPr>
              <a:t>nhiều</a:t>
            </a:r>
            <a:r>
              <a:rPr lang="en-US" sz="3600" b="1" dirty="0">
                <a:solidFill>
                  <a:srgbClr val="FF0000"/>
                </a:solidFill>
              </a:rPr>
              <a:t> kg </a:t>
            </a:r>
            <a:r>
              <a:rPr lang="en-US" sz="3600" b="1" dirty="0" err="1" smtClean="0">
                <a:solidFill>
                  <a:srgbClr val="FF0000"/>
                </a:solidFill>
              </a:rPr>
              <a:t>nhất</a:t>
            </a:r>
            <a:r>
              <a:rPr lang="en-US" sz="3600" b="1" dirty="0" smtClean="0">
                <a:solidFill>
                  <a:srgbClr val="FF0000"/>
                </a:solidFill>
              </a:rPr>
              <a:t> ạ. </a:t>
            </a:r>
            <a:endParaRPr lang="en-US" sz="3600" b="1" dirty="0">
              <a:solidFill>
                <a:srgbClr val="FF0000"/>
              </a:solidFill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E27B6169-C8D8-478E-ABAB-DA38BC5F60D0}"/>
              </a:ext>
            </a:extLst>
          </p:cNvPr>
          <p:cNvSpPr/>
          <p:nvPr/>
        </p:nvSpPr>
        <p:spPr>
          <a:xfrm>
            <a:off x="1275251" y="5826369"/>
            <a:ext cx="12099925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b="1" dirty="0" err="1" smtClean="0">
                <a:solidFill>
                  <a:srgbClr val="FF0000"/>
                </a:solidFill>
              </a:rPr>
              <a:t>Bước</a:t>
            </a:r>
            <a:r>
              <a:rPr lang="en-US" sz="3600" b="1" dirty="0" smtClean="0">
                <a:solidFill>
                  <a:srgbClr val="FF0000"/>
                </a:solidFill>
              </a:rPr>
              <a:t> 2. Con so </a:t>
            </a:r>
            <a:r>
              <a:rPr lang="en-US" sz="3600" b="1" dirty="0" err="1" smtClean="0">
                <a:solidFill>
                  <a:srgbClr val="FF0000"/>
                </a:solidFill>
              </a:rPr>
              <a:t>sánh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số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cân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mà</a:t>
            </a:r>
            <a:r>
              <a:rPr lang="en-US" sz="3600" b="1" dirty="0" smtClean="0">
                <a:solidFill>
                  <a:srgbClr val="FF0000"/>
                </a:solidFill>
              </a:rPr>
              <a:t> 3 </a:t>
            </a:r>
            <a:r>
              <a:rPr lang="en-US" sz="3600" b="1" dirty="0" err="1" smtClean="0">
                <a:solidFill>
                  <a:srgbClr val="FF0000"/>
                </a:solidFill>
              </a:rPr>
              <a:t>người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khổng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lồ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nâng</a:t>
            </a:r>
            <a:r>
              <a:rPr lang="en-US" sz="3600" b="1" dirty="0" smtClean="0">
                <a:solidFill>
                  <a:srgbClr val="FF0000"/>
                </a:solidFill>
              </a:rPr>
              <a:t> </a:t>
            </a:r>
            <a:r>
              <a:rPr lang="en-US" sz="3600" b="1" dirty="0" err="1" smtClean="0">
                <a:solidFill>
                  <a:srgbClr val="FF0000"/>
                </a:solidFill>
              </a:rPr>
              <a:t>được</a:t>
            </a:r>
            <a:endParaRPr lang="en-US" sz="36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1984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1086</TotalTime>
  <Words>761</Words>
  <Application>Microsoft Office PowerPoint</Application>
  <PresentationFormat>Custom</PresentationFormat>
  <Paragraphs>63</Paragraphs>
  <Slides>10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162</cp:revision>
  <dcterms:created xsi:type="dcterms:W3CDTF">2022-07-10T01:37:20Z</dcterms:created>
  <dcterms:modified xsi:type="dcterms:W3CDTF">2025-03-13T06:59:46Z</dcterms:modified>
</cp:coreProperties>
</file>