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60" r:id="rId3"/>
    <p:sldId id="257" r:id="rId4"/>
    <p:sldId id="256" r:id="rId5"/>
    <p:sldId id="258" r:id="rId6"/>
    <p:sldId id="259" r:id="rId7"/>
    <p:sldId id="328" r:id="rId8"/>
    <p:sldId id="261" r:id="rId9"/>
    <p:sldId id="280" r:id="rId10"/>
    <p:sldId id="290" r:id="rId11"/>
    <p:sldId id="304" r:id="rId12"/>
    <p:sldId id="324" r:id="rId13"/>
    <p:sldId id="325" r:id="rId14"/>
    <p:sldId id="327"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0" d="100"/>
          <a:sy n="50" d="100"/>
        </p:scale>
        <p:origin x="730"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15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422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062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218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728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848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40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32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613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869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3/20/2025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935014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55.png"/><Relationship Id="rId4" Type="http://schemas.openxmlformats.org/officeDocument/2006/relationships/image" Target="../media/image76.sv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3" Type="http://schemas.openxmlformats.org/officeDocument/2006/relationships/image" Target="../media/image17.png"/><Relationship Id="rId18" Type="http://schemas.openxmlformats.org/officeDocument/2006/relationships/image" Target="../media/image21.png"/><Relationship Id="rId26" Type="http://schemas.openxmlformats.org/officeDocument/2006/relationships/image" Target="../media/image37.svg"/><Relationship Id="rId39" Type="http://schemas.openxmlformats.org/officeDocument/2006/relationships/image" Target="../media/image31.png"/><Relationship Id="rId21" Type="http://schemas.openxmlformats.org/officeDocument/2006/relationships/image" Target="../media/image32.svg"/><Relationship Id="rId34" Type="http://schemas.openxmlformats.org/officeDocument/2006/relationships/image" Target="../media/image29.png"/><Relationship Id="rId42" Type="http://schemas.openxmlformats.org/officeDocument/2006/relationships/image" Target="../media/image33.png"/><Relationship Id="rId47" Type="http://schemas.openxmlformats.org/officeDocument/2006/relationships/image" Target="../media/image36.png"/><Relationship Id="rId50" Type="http://schemas.openxmlformats.org/officeDocument/2006/relationships/image" Target="../media/image38.png"/><Relationship Id="rId7" Type="http://schemas.openxmlformats.org/officeDocument/2006/relationships/image" Target="../media/image13.png"/><Relationship Id="rId2" Type="http://schemas.openxmlformats.org/officeDocument/2006/relationships/image" Target="../media/image10.png"/><Relationship Id="rId16" Type="http://schemas.openxmlformats.org/officeDocument/2006/relationships/image" Target="../media/image19.png"/><Relationship Id="rId29" Type="http://schemas.openxmlformats.org/officeDocument/2006/relationships/image" Target="../media/image27.png"/><Relationship Id="rId11" Type="http://schemas.openxmlformats.org/officeDocument/2006/relationships/image" Target="../media/image22.svg"/><Relationship Id="rId24" Type="http://schemas.openxmlformats.org/officeDocument/2006/relationships/image" Target="../media/image35.svg"/><Relationship Id="rId32" Type="http://schemas.openxmlformats.org/officeDocument/2006/relationships/image" Target="../media/image28.png"/><Relationship Id="rId37" Type="http://schemas.microsoft.com/office/2007/relationships/hdphoto" Target="../media/hdphoto2.wdp"/><Relationship Id="rId40" Type="http://schemas.openxmlformats.org/officeDocument/2006/relationships/image" Target="../media/image32.png"/><Relationship Id="rId45" Type="http://schemas.microsoft.com/office/2007/relationships/hdphoto" Target="../media/hdphoto3.wdp"/><Relationship Id="rId53" Type="http://schemas.openxmlformats.org/officeDocument/2006/relationships/image" Target="../media/image57.svg"/><Relationship Id="rId5" Type="http://schemas.openxmlformats.org/officeDocument/2006/relationships/image" Target="../media/image12.png"/><Relationship Id="rId10" Type="http://schemas.openxmlformats.org/officeDocument/2006/relationships/image" Target="../media/image15.png"/><Relationship Id="rId19" Type="http://schemas.openxmlformats.org/officeDocument/2006/relationships/image" Target="../media/image30.svg"/><Relationship Id="rId31" Type="http://schemas.openxmlformats.org/officeDocument/2006/relationships/slide" Target="slide4.xml"/><Relationship Id="rId44" Type="http://schemas.openxmlformats.org/officeDocument/2006/relationships/image" Target="../media/image34.png"/><Relationship Id="rId52" Type="http://schemas.openxmlformats.org/officeDocument/2006/relationships/image" Target="../media/image39.pn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18.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image" Target="../media/image41.svg"/><Relationship Id="rId35" Type="http://schemas.openxmlformats.org/officeDocument/2006/relationships/slide" Target="slide6.xml"/><Relationship Id="rId43" Type="http://schemas.openxmlformats.org/officeDocument/2006/relationships/slide" Target="slide7.xml"/><Relationship Id="rId48" Type="http://schemas.openxmlformats.org/officeDocument/2006/relationships/image" Target="../media/image37.png"/><Relationship Id="rId8" Type="http://schemas.openxmlformats.org/officeDocument/2006/relationships/image" Target="../media/image14.png"/><Relationship Id="rId51" Type="http://schemas.openxmlformats.org/officeDocument/2006/relationships/image" Target="../media/image55.svg"/><Relationship Id="rId3" Type="http://schemas.openxmlformats.org/officeDocument/2006/relationships/image" Target="../media/image15.svg"/><Relationship Id="rId12" Type="http://schemas.openxmlformats.org/officeDocument/2006/relationships/image" Target="../media/image16.png"/><Relationship Id="rId17" Type="http://schemas.openxmlformats.org/officeDocument/2006/relationships/image" Target="../media/image20.png"/><Relationship Id="rId25" Type="http://schemas.openxmlformats.org/officeDocument/2006/relationships/image" Target="../media/image25.png"/><Relationship Id="rId33" Type="http://schemas.microsoft.com/office/2007/relationships/hdphoto" Target="../media/hdphoto1.wdp"/><Relationship Id="rId38" Type="http://schemas.openxmlformats.org/officeDocument/2006/relationships/slide" Target="slide5.xml"/><Relationship Id="rId46" Type="http://schemas.openxmlformats.org/officeDocument/2006/relationships/image" Target="../media/image35.png"/><Relationship Id="rId20" Type="http://schemas.openxmlformats.org/officeDocument/2006/relationships/image" Target="../media/image22.png"/><Relationship Id="rId41" Type="http://schemas.openxmlformats.org/officeDocument/2006/relationships/image" Target="../media/image47.svg"/><Relationship Id="rId1" Type="http://schemas.openxmlformats.org/officeDocument/2006/relationships/slideLayout" Target="../slideLayouts/slideLayout18.xml"/><Relationship Id="rId6" Type="http://schemas.openxmlformats.org/officeDocument/2006/relationships/slide" Target="slide8.xml"/><Relationship Id="rId15" Type="http://schemas.openxmlformats.org/officeDocument/2006/relationships/image" Target="../media/image26.svg"/><Relationship Id="rId23" Type="http://schemas.openxmlformats.org/officeDocument/2006/relationships/image" Target="../media/image24.png"/><Relationship Id="rId28" Type="http://schemas.openxmlformats.org/officeDocument/2006/relationships/image" Target="../media/image39.svg"/><Relationship Id="rId36" Type="http://schemas.openxmlformats.org/officeDocument/2006/relationships/image" Target="../media/image30.png"/><Relationship Id="rId49" Type="http://schemas.openxmlformats.org/officeDocument/2006/relationships/image" Target="../media/image53.svg"/></Relationships>
</file>

<file path=ppt/slides/_rels/slide4.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21" Type="http://schemas.openxmlformats.org/officeDocument/2006/relationships/image" Target="../media/image23.png"/><Relationship Id="rId34" Type="http://schemas.openxmlformats.org/officeDocument/2006/relationships/image" Target="../media/image55.svg"/><Relationship Id="rId7" Type="http://schemas.openxmlformats.org/officeDocument/2006/relationships/image" Target="../media/image15.svg"/><Relationship Id="rId12" Type="http://schemas.openxmlformats.org/officeDocument/2006/relationships/image" Target="../media/image20.svg"/><Relationship Id="rId17" Type="http://schemas.openxmlformats.org/officeDocument/2006/relationships/image" Target="../media/image30.svg"/><Relationship Id="rId25" Type="http://schemas.openxmlformats.org/officeDocument/2006/relationships/image" Target="../media/image37.svg"/><Relationship Id="rId33" Type="http://schemas.openxmlformats.org/officeDocument/2006/relationships/image" Target="../media/image38.png"/><Relationship Id="rId38" Type="http://schemas.openxmlformats.org/officeDocument/2006/relationships/image" Target="../media/image26.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1.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3.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5.svg"/><Relationship Id="rId28" Type="http://schemas.openxmlformats.org/officeDocument/2006/relationships/image" Target="../media/image27.png"/><Relationship Id="rId36" Type="http://schemas.openxmlformats.org/officeDocument/2006/relationships/image" Target="../media/image57.svg"/><Relationship Id="rId10" Type="http://schemas.openxmlformats.org/officeDocument/2006/relationships/image" Target="../media/image13.png"/><Relationship Id="rId19" Type="http://schemas.openxmlformats.org/officeDocument/2006/relationships/image" Target="../media/image32.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2.svg"/><Relationship Id="rId22" Type="http://schemas.openxmlformats.org/officeDocument/2006/relationships/image" Target="../media/image24.png"/><Relationship Id="rId27" Type="http://schemas.openxmlformats.org/officeDocument/2006/relationships/image" Target="../media/image39.svg"/><Relationship Id="rId30" Type="http://schemas.openxmlformats.org/officeDocument/2006/relationships/image" Target="../media/image36.png"/><Relationship Id="rId35" Type="http://schemas.openxmlformats.org/officeDocument/2006/relationships/image" Target="../media/image39.png"/><Relationship Id="rId8" Type="http://schemas.openxmlformats.org/officeDocument/2006/relationships/image" Target="../media/image11.png"/><Relationship Id="rId3" Type="http://schemas.microsoft.com/office/2007/relationships/media" Target="../media/media2.mp3"/></Relationships>
</file>

<file path=ppt/slides/_rels/slide5.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21" Type="http://schemas.openxmlformats.org/officeDocument/2006/relationships/image" Target="../media/image23.png"/><Relationship Id="rId34" Type="http://schemas.openxmlformats.org/officeDocument/2006/relationships/image" Target="../media/image55.svg"/><Relationship Id="rId7" Type="http://schemas.openxmlformats.org/officeDocument/2006/relationships/image" Target="../media/image15.svg"/><Relationship Id="rId12" Type="http://schemas.openxmlformats.org/officeDocument/2006/relationships/image" Target="../media/image20.svg"/><Relationship Id="rId17" Type="http://schemas.openxmlformats.org/officeDocument/2006/relationships/image" Target="../media/image30.svg"/><Relationship Id="rId25" Type="http://schemas.openxmlformats.org/officeDocument/2006/relationships/image" Target="../media/image37.svg"/><Relationship Id="rId33" Type="http://schemas.openxmlformats.org/officeDocument/2006/relationships/image" Target="../media/image38.png"/><Relationship Id="rId38" Type="http://schemas.openxmlformats.org/officeDocument/2006/relationships/image" Target="../media/image26.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1.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3.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5.svg"/><Relationship Id="rId28" Type="http://schemas.openxmlformats.org/officeDocument/2006/relationships/image" Target="../media/image27.png"/><Relationship Id="rId36" Type="http://schemas.openxmlformats.org/officeDocument/2006/relationships/image" Target="../media/image57.svg"/><Relationship Id="rId10" Type="http://schemas.openxmlformats.org/officeDocument/2006/relationships/image" Target="../media/image13.png"/><Relationship Id="rId19" Type="http://schemas.openxmlformats.org/officeDocument/2006/relationships/image" Target="../media/image32.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2.svg"/><Relationship Id="rId22" Type="http://schemas.openxmlformats.org/officeDocument/2006/relationships/image" Target="../media/image24.png"/><Relationship Id="rId27" Type="http://schemas.openxmlformats.org/officeDocument/2006/relationships/image" Target="../media/image39.svg"/><Relationship Id="rId30" Type="http://schemas.openxmlformats.org/officeDocument/2006/relationships/image" Target="../media/image36.png"/><Relationship Id="rId35" Type="http://schemas.openxmlformats.org/officeDocument/2006/relationships/image" Target="../media/image39.png"/><Relationship Id="rId8" Type="http://schemas.openxmlformats.org/officeDocument/2006/relationships/image" Target="../media/image11.png"/><Relationship Id="rId3" Type="http://schemas.microsoft.com/office/2007/relationships/media" Target="../media/media2.mp3"/></Relationships>
</file>

<file path=ppt/slides/_rels/slide6.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21" Type="http://schemas.openxmlformats.org/officeDocument/2006/relationships/image" Target="../media/image23.png"/><Relationship Id="rId34" Type="http://schemas.openxmlformats.org/officeDocument/2006/relationships/image" Target="../media/image55.svg"/><Relationship Id="rId7" Type="http://schemas.openxmlformats.org/officeDocument/2006/relationships/image" Target="../media/image15.svg"/><Relationship Id="rId12" Type="http://schemas.openxmlformats.org/officeDocument/2006/relationships/image" Target="../media/image20.svg"/><Relationship Id="rId17" Type="http://schemas.openxmlformats.org/officeDocument/2006/relationships/image" Target="../media/image30.svg"/><Relationship Id="rId25" Type="http://schemas.openxmlformats.org/officeDocument/2006/relationships/image" Target="../media/image37.svg"/><Relationship Id="rId33" Type="http://schemas.openxmlformats.org/officeDocument/2006/relationships/image" Target="../media/image38.png"/><Relationship Id="rId38" Type="http://schemas.openxmlformats.org/officeDocument/2006/relationships/image" Target="../media/image26.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1.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3.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5.svg"/><Relationship Id="rId28" Type="http://schemas.openxmlformats.org/officeDocument/2006/relationships/image" Target="../media/image27.png"/><Relationship Id="rId36" Type="http://schemas.openxmlformats.org/officeDocument/2006/relationships/image" Target="../media/image57.svg"/><Relationship Id="rId10" Type="http://schemas.openxmlformats.org/officeDocument/2006/relationships/image" Target="../media/image13.png"/><Relationship Id="rId19" Type="http://schemas.openxmlformats.org/officeDocument/2006/relationships/image" Target="../media/image32.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2.svg"/><Relationship Id="rId22" Type="http://schemas.openxmlformats.org/officeDocument/2006/relationships/image" Target="../media/image24.png"/><Relationship Id="rId27" Type="http://schemas.openxmlformats.org/officeDocument/2006/relationships/image" Target="../media/image39.svg"/><Relationship Id="rId30" Type="http://schemas.openxmlformats.org/officeDocument/2006/relationships/image" Target="../media/image36.png"/><Relationship Id="rId35" Type="http://schemas.openxmlformats.org/officeDocument/2006/relationships/image" Target="../media/image39.png"/><Relationship Id="rId8" Type="http://schemas.openxmlformats.org/officeDocument/2006/relationships/image" Target="../media/image11.png"/><Relationship Id="rId3" Type="http://schemas.microsoft.com/office/2007/relationships/media" Target="../media/media2.mp3"/></Relationships>
</file>

<file path=ppt/slides/_rels/slide7.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2.png"/><Relationship Id="rId26" Type="http://schemas.openxmlformats.org/officeDocument/2006/relationships/image" Target="../media/image26.png"/><Relationship Id="rId39" Type="http://schemas.openxmlformats.org/officeDocument/2006/relationships/image" Target="../media/image40.png"/><Relationship Id="rId21" Type="http://schemas.openxmlformats.org/officeDocument/2006/relationships/image" Target="../media/image23.png"/><Relationship Id="rId34" Type="http://schemas.openxmlformats.org/officeDocument/2006/relationships/image" Target="../media/image55.svg"/><Relationship Id="rId7" Type="http://schemas.openxmlformats.org/officeDocument/2006/relationships/image" Target="../media/image15.svg"/><Relationship Id="rId12" Type="http://schemas.openxmlformats.org/officeDocument/2006/relationships/image" Target="../media/image20.svg"/><Relationship Id="rId17" Type="http://schemas.openxmlformats.org/officeDocument/2006/relationships/image" Target="../media/image30.svg"/><Relationship Id="rId25" Type="http://schemas.openxmlformats.org/officeDocument/2006/relationships/image" Target="../media/image37.svg"/><Relationship Id="rId33" Type="http://schemas.openxmlformats.org/officeDocument/2006/relationships/image" Target="../media/image38.png"/><Relationship Id="rId38" Type="http://schemas.openxmlformats.org/officeDocument/2006/relationships/image" Target="../media/image26.sv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0.png"/><Relationship Id="rId29" Type="http://schemas.openxmlformats.org/officeDocument/2006/relationships/image" Target="../media/image41.svg"/><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image" Target="../media/image14.png"/><Relationship Id="rId24" Type="http://schemas.openxmlformats.org/officeDocument/2006/relationships/image" Target="../media/image25.png"/><Relationship Id="rId32" Type="http://schemas.openxmlformats.org/officeDocument/2006/relationships/image" Target="../media/image53.svg"/><Relationship Id="rId37" Type="http://schemas.openxmlformats.org/officeDocument/2006/relationships/image" Target="../media/image18.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17.png"/><Relationship Id="rId23" Type="http://schemas.openxmlformats.org/officeDocument/2006/relationships/image" Target="../media/image35.svg"/><Relationship Id="rId28" Type="http://schemas.openxmlformats.org/officeDocument/2006/relationships/image" Target="../media/image27.png"/><Relationship Id="rId36" Type="http://schemas.openxmlformats.org/officeDocument/2006/relationships/image" Target="../media/image57.svg"/><Relationship Id="rId10" Type="http://schemas.openxmlformats.org/officeDocument/2006/relationships/image" Target="../media/image13.png"/><Relationship Id="rId19" Type="http://schemas.openxmlformats.org/officeDocument/2006/relationships/image" Target="../media/image32.svg"/><Relationship Id="rId31" Type="http://schemas.openxmlformats.org/officeDocument/2006/relationships/image" Target="../media/image37.png"/><Relationship Id="rId4" Type="http://schemas.openxmlformats.org/officeDocument/2006/relationships/audio" Target="../media/media2.mp3"/><Relationship Id="rId9" Type="http://schemas.openxmlformats.org/officeDocument/2006/relationships/image" Target="../media/image12.png"/><Relationship Id="rId14" Type="http://schemas.openxmlformats.org/officeDocument/2006/relationships/image" Target="../media/image22.svg"/><Relationship Id="rId22" Type="http://schemas.openxmlformats.org/officeDocument/2006/relationships/image" Target="../media/image24.png"/><Relationship Id="rId27" Type="http://schemas.openxmlformats.org/officeDocument/2006/relationships/image" Target="../media/image39.svg"/><Relationship Id="rId30" Type="http://schemas.openxmlformats.org/officeDocument/2006/relationships/image" Target="../media/image36.png"/><Relationship Id="rId35" Type="http://schemas.openxmlformats.org/officeDocument/2006/relationships/image" Target="../media/image39.png"/><Relationship Id="rId8" Type="http://schemas.openxmlformats.org/officeDocument/2006/relationships/image" Target="../media/image11.png"/><Relationship Id="rId3" Type="http://schemas.microsoft.com/office/2007/relationships/media" Target="../media/media2.mp3"/></Relationships>
</file>

<file path=ppt/slides/_rels/slide8.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gif"/><Relationship Id="rId11" Type="http://schemas.openxmlformats.org/officeDocument/2006/relationships/image" Target="../media/image45.png"/><Relationship Id="rId5" Type="http://schemas.openxmlformats.org/officeDocument/2006/relationships/image" Target="../media/image60.svg"/><Relationship Id="rId10" Type="http://schemas.openxmlformats.org/officeDocument/2006/relationships/image" Target="../media/image65.svg"/><Relationship Id="rId4" Type="http://schemas.openxmlformats.org/officeDocument/2006/relationships/image" Target="../media/image41.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5.svg"/><Relationship Id="rId9" Type="http://schemas.openxmlformats.org/officeDocument/2006/relationships/image" Target="../media/image6.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Mai có hình khai triển như hình bên.</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843227EF-DD64-1300-B0F6-C1F09F3D13C4}"/>
              </a:ext>
            </a:extLst>
          </p:cNvPr>
          <p:cNvPicPr>
            <a:picLocks noChangeAspect="1"/>
          </p:cNvPicPr>
          <p:nvPr/>
        </p:nvPicPr>
        <p:blipFill>
          <a:blip r:embed="rId2"/>
          <a:stretch>
            <a:fillRect/>
          </a:stretch>
        </p:blipFill>
        <p:spPr>
          <a:xfrm>
            <a:off x="7524740" y="1434464"/>
            <a:ext cx="3885258" cy="2853055"/>
          </a:xfrm>
          <a:prstGeom prst="rect">
            <a:avLst/>
          </a:prstGeom>
        </p:spPr>
      </p:pic>
      <p:pic>
        <p:nvPicPr>
          <p:cNvPr id="6" name="Picture 5">
            <a:extLst>
              <a:ext uri="{FF2B5EF4-FFF2-40B4-BE49-F238E27FC236}">
                <a16:creationId xmlns:a16="http://schemas.microsoft.com/office/drawing/2014/main" id="{D6ADFF3B-C823-D74C-684D-26CF30B54140}"/>
              </a:ext>
            </a:extLst>
          </p:cNvPr>
          <p:cNvPicPr>
            <a:picLocks noChangeAspect="1"/>
          </p:cNvPicPr>
          <p:nvPr/>
        </p:nvPicPr>
        <p:blipFill>
          <a:blip r:embed="rId3"/>
          <a:stretch>
            <a:fillRect/>
          </a:stretch>
        </p:blipFill>
        <p:spPr>
          <a:xfrm>
            <a:off x="804544" y="4339589"/>
            <a:ext cx="9822815" cy="1734817"/>
          </a:xfrm>
          <a:prstGeom prst="rect">
            <a:avLst/>
          </a:prstGeom>
        </p:spPr>
      </p:pic>
      <p:sp>
        <p:nvSpPr>
          <p:cNvPr id="12" name="Oval 11">
            <a:extLst>
              <a:ext uri="{FF2B5EF4-FFF2-40B4-BE49-F238E27FC236}">
                <a16:creationId xmlns:a16="http://schemas.microsoft.com/office/drawing/2014/main" id="{FA8F6557-992B-59E5-B033-2DE62D6581F4}"/>
              </a:ext>
            </a:extLst>
          </p:cNvPr>
          <p:cNvSpPr/>
          <p:nvPr/>
        </p:nvSpPr>
        <p:spPr>
          <a:xfrm>
            <a:off x="3352800" y="55473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1664397"/>
            <a:chOff x="1183342" y="1369567"/>
            <a:chExt cx="10414938" cy="1664397"/>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56966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Chú Nhân vừa hoàn thành mô hình quả bóng bằng các miếng gỗ. Chú muốn làm một chiếc hộp hình lập phương bằng nhựa cứng cạnh 2,5 dm để bảo quản quả bóng. Tính diện tích nhựa cứng mà chú cần dùng để làm chiếc hộp đó.</a:t>
              </a:r>
              <a:endParaRPr lang="en-US" sz="2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5" name="Picture 4">
            <a:extLst>
              <a:ext uri="{FF2B5EF4-FFF2-40B4-BE49-F238E27FC236}">
                <a16:creationId xmlns:a16="http://schemas.microsoft.com/office/drawing/2014/main" id="{14FE6BD5-04D8-259E-55C7-52D79894C4EE}"/>
              </a:ext>
            </a:extLst>
          </p:cNvPr>
          <p:cNvPicPr>
            <a:picLocks noChangeAspect="1"/>
          </p:cNvPicPr>
          <p:nvPr/>
        </p:nvPicPr>
        <p:blipFill>
          <a:blip r:embed="rId2"/>
          <a:stretch>
            <a:fillRect/>
          </a:stretch>
        </p:blipFill>
        <p:spPr>
          <a:xfrm>
            <a:off x="5716270" y="2157412"/>
            <a:ext cx="5981700" cy="3457575"/>
          </a:xfrm>
          <a:prstGeom prst="rect">
            <a:avLst/>
          </a:prstGeom>
        </p:spPr>
      </p:pic>
      <p:sp>
        <p:nvSpPr>
          <p:cNvPr id="6" name="TextBox 5">
            <a:extLst>
              <a:ext uri="{FF2B5EF4-FFF2-40B4-BE49-F238E27FC236}">
                <a16:creationId xmlns:a16="http://schemas.microsoft.com/office/drawing/2014/main" id="{23F60AA4-4311-B359-FD28-3C208CA7363E}"/>
              </a:ext>
            </a:extLst>
          </p:cNvPr>
          <p:cNvSpPr txBox="1"/>
          <p:nvPr/>
        </p:nvSpPr>
        <p:spPr>
          <a:xfrm>
            <a:off x="396240" y="3535680"/>
            <a:ext cx="6004560" cy="2554545"/>
          </a:xfrm>
          <a:prstGeom prst="rect">
            <a:avLst/>
          </a:prstGeom>
          <a:noFill/>
        </p:spPr>
        <p:txBody>
          <a:bodyPr wrap="square" rtlCol="0">
            <a:spAutoFit/>
          </a:bodyPr>
          <a:lstStyle/>
          <a:p>
            <a:pPr algn="ctr"/>
            <a:r>
              <a:rPr lang="en-US" sz="3200" b="1" i="0" dirty="0" err="1">
                <a:solidFill>
                  <a:srgbClr val="FF0066"/>
                </a:solidFill>
                <a:effectLst/>
                <a:latin typeface="Cambria" panose="02040503050406030204" pitchFamily="18" charset="0"/>
                <a:ea typeface="Cambria" panose="02040503050406030204" pitchFamily="18" charset="0"/>
              </a:rPr>
              <a:t>Bài</a:t>
            </a:r>
            <a:r>
              <a:rPr lang="en-US" sz="3200" b="1" i="0" dirty="0">
                <a:solidFill>
                  <a:srgbClr val="FF0066"/>
                </a:solidFill>
                <a:effectLst/>
                <a:latin typeface="Cambria" panose="02040503050406030204" pitchFamily="18" charset="0"/>
                <a:ea typeface="Cambria" panose="02040503050406030204" pitchFamily="18" charset="0"/>
              </a:rPr>
              <a:t> </a:t>
            </a:r>
            <a:r>
              <a:rPr lang="en-US" sz="3200" b="1" i="0" dirty="0" err="1">
                <a:solidFill>
                  <a:srgbClr val="FF0066"/>
                </a:solidFill>
                <a:effectLst/>
                <a:latin typeface="Cambria" panose="02040503050406030204" pitchFamily="18" charset="0"/>
                <a:ea typeface="Cambria" panose="02040503050406030204" pitchFamily="18" charset="0"/>
              </a:rPr>
              <a:t>giải</a:t>
            </a:r>
            <a:r>
              <a:rPr lang="en-US" sz="3200" b="1" i="0" dirty="0">
                <a:solidFill>
                  <a:srgbClr val="FF0066"/>
                </a:solidFill>
                <a:effectLst/>
                <a:latin typeface="Cambria" panose="02040503050406030204" pitchFamily="18" charset="0"/>
                <a:ea typeface="Cambria" panose="02040503050406030204" pitchFamily="18" charset="0"/>
              </a:rPr>
              <a:t>:</a:t>
            </a:r>
            <a:endParaRPr lang="en-US" sz="3200" b="0" i="0" dirty="0">
              <a:solidFill>
                <a:srgbClr val="FF0066"/>
              </a:solidFill>
              <a:effectLst/>
              <a:latin typeface="Cambria" panose="02040503050406030204" pitchFamily="18" charset="0"/>
              <a:ea typeface="Cambria" panose="02040503050406030204" pitchFamily="18" charset="0"/>
            </a:endParaRPr>
          </a:p>
          <a:p>
            <a:pPr algn="ctr"/>
            <a:r>
              <a:rPr lang="en-US" sz="3200" b="0" i="0" dirty="0" err="1">
                <a:solidFill>
                  <a:srgbClr val="FF0066"/>
                </a:solidFill>
                <a:effectLst/>
                <a:latin typeface="Cambria" panose="02040503050406030204" pitchFamily="18" charset="0"/>
                <a:ea typeface="Cambria" panose="02040503050406030204" pitchFamily="18" charset="0"/>
              </a:rPr>
              <a:t>Diện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tích</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nhựa</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cứng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mà</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chú</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cần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dùng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để</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làm</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chiếc</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hộp</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đó</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a:t>
            </a:r>
            <a:r>
              <a:rPr lang="en-US" sz="3200" b="0" i="0" dirty="0">
                <a:solidFill>
                  <a:srgbClr val="FF0066"/>
                </a:solidFill>
                <a:effectLst/>
                <a:latin typeface="Cambria" panose="02040503050406030204" pitchFamily="18" charset="0"/>
                <a:ea typeface="Cambria" panose="02040503050406030204" pitchFamily="18" charset="0"/>
              </a:rPr>
              <a:t>:</a:t>
            </a:r>
          </a:p>
          <a:p>
            <a:pPr algn="ctr"/>
            <a:r>
              <a:rPr lang="en-US" sz="3200" b="0" i="0" dirty="0">
                <a:solidFill>
                  <a:srgbClr val="FF0066"/>
                </a:solidFill>
                <a:effectLst/>
                <a:latin typeface="Cambria" panose="02040503050406030204" pitchFamily="18" charset="0"/>
                <a:ea typeface="Cambria" panose="02040503050406030204" pitchFamily="18" charset="0"/>
              </a:rPr>
              <a:t>2,5 × 2,5 × 6 = 37,5 (dm</a:t>
            </a:r>
            <a:r>
              <a:rPr lang="en-US" sz="3200" b="0" i="0" baseline="30000" dirty="0">
                <a:solidFill>
                  <a:srgbClr val="FF0066"/>
                </a:solidFill>
                <a:effectLst/>
                <a:latin typeface="Cambria" panose="02040503050406030204" pitchFamily="18" charset="0"/>
                <a:ea typeface="Cambria" panose="02040503050406030204" pitchFamily="18" charset="0"/>
              </a:rPr>
              <a:t>2</a:t>
            </a:r>
            <a:r>
              <a:rPr lang="en-US" sz="3200" b="0" i="0" dirty="0">
                <a:solidFill>
                  <a:srgbClr val="FF0066"/>
                </a:solidFill>
                <a:effectLst/>
                <a:latin typeface="Cambria" panose="02040503050406030204" pitchFamily="18" charset="0"/>
                <a:ea typeface="Cambria" panose="02040503050406030204" pitchFamily="18" charset="0"/>
              </a:rPr>
              <a:t>)</a:t>
            </a:r>
          </a:p>
          <a:p>
            <a:pPr algn="r"/>
            <a:r>
              <a:rPr lang="en-US" sz="3200" b="0" i="0" dirty="0" err="1">
                <a:solidFill>
                  <a:srgbClr val="FF0066"/>
                </a:solidFill>
                <a:effectLst/>
                <a:latin typeface="Cambria" panose="02040503050406030204" pitchFamily="18" charset="0"/>
                <a:ea typeface="Cambria" panose="02040503050406030204" pitchFamily="18" charset="0"/>
              </a:rPr>
              <a:t>Đáp</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số</a:t>
            </a:r>
            <a:r>
              <a:rPr lang="en-US" sz="3200" b="0" i="0" dirty="0">
                <a:solidFill>
                  <a:srgbClr val="FF0066"/>
                </a:solidFill>
                <a:effectLst/>
                <a:latin typeface="Cambria" panose="02040503050406030204" pitchFamily="18" charset="0"/>
                <a:ea typeface="Cambria" panose="02040503050406030204" pitchFamily="18" charset="0"/>
              </a:rPr>
              <a:t>: 37,5 dm</a:t>
            </a:r>
            <a:r>
              <a:rPr lang="en-US" sz="3200" b="0" i="0" baseline="30000" dirty="0">
                <a:solidFill>
                  <a:srgbClr val="FF0066"/>
                </a:solidFill>
                <a:effectLst/>
                <a:latin typeface="Cambria" panose="02040503050406030204" pitchFamily="18" charset="0"/>
                <a:ea typeface="Cambria" panose="02040503050406030204" pitchFamily="18" charset="0"/>
              </a:rPr>
              <a:t>2</a:t>
            </a:r>
            <a:r>
              <a:rPr lang="en-US" sz="3200" b="0" i="0" dirty="0">
                <a:solidFill>
                  <a:srgbClr val="FF0066"/>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71164"/>
            <a:ext cx="11265833" cy="1815882"/>
            <a:chOff x="1183342" y="1322064"/>
            <a:chExt cx="10665010"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971307" y="1322064"/>
              <a:ext cx="987704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thợ mộc có một khối gỗ dạng hình hộp chữ nhật với kích thước như hình vẽ dưới đây. Bác cắt đi một phần gỗ có dạng hình lập phương cạnh 2 dm để làm đế đỡ chậu cây và phần còn lại dùng làm ghế. Tính thể tích phần khối gỗ dùng làm ghế.</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3" name="Picture 2">
            <a:extLst>
              <a:ext uri="{FF2B5EF4-FFF2-40B4-BE49-F238E27FC236}">
                <a16:creationId xmlns:a16="http://schemas.microsoft.com/office/drawing/2014/main" id="{D3D8F582-5756-E183-A062-14BB5CBB8A76}"/>
              </a:ext>
            </a:extLst>
          </p:cNvPr>
          <p:cNvPicPr>
            <a:picLocks noChangeAspect="1"/>
          </p:cNvPicPr>
          <p:nvPr/>
        </p:nvPicPr>
        <p:blipFill>
          <a:blip r:embed="rId2"/>
          <a:stretch>
            <a:fillRect/>
          </a:stretch>
        </p:blipFill>
        <p:spPr>
          <a:xfrm>
            <a:off x="6116319" y="2415223"/>
            <a:ext cx="5333365" cy="2349400"/>
          </a:xfrm>
          <a:prstGeom prst="rect">
            <a:avLst/>
          </a:prstGeom>
        </p:spPr>
      </p:pic>
      <p:sp>
        <p:nvSpPr>
          <p:cNvPr id="4" name="TextBox 3">
            <a:extLst>
              <a:ext uri="{FF2B5EF4-FFF2-40B4-BE49-F238E27FC236}">
                <a16:creationId xmlns:a16="http://schemas.microsoft.com/office/drawing/2014/main" id="{9632EE0F-D7EC-FDA1-9E0A-BAA8F49BAADC}"/>
              </a:ext>
            </a:extLst>
          </p:cNvPr>
          <p:cNvSpPr txBox="1"/>
          <p:nvPr/>
        </p:nvSpPr>
        <p:spPr>
          <a:xfrm>
            <a:off x="558800" y="2905760"/>
            <a:ext cx="6471920" cy="3539430"/>
          </a:xfrm>
          <a:prstGeom prst="rect">
            <a:avLst/>
          </a:prstGeom>
          <a:noFill/>
        </p:spPr>
        <p:txBody>
          <a:bodyPr wrap="square" rtlCol="0">
            <a:spAutoFit/>
          </a:bodyPr>
          <a:lstStyle/>
          <a:p>
            <a:pPr algn="ctr"/>
            <a:r>
              <a:rPr lang="en-US" sz="2800" b="1" i="0" dirty="0" err="1">
                <a:solidFill>
                  <a:srgbClr val="FF0066"/>
                </a:solidFill>
                <a:effectLst/>
                <a:latin typeface="Cambria" panose="02040503050406030204" pitchFamily="18" charset="0"/>
                <a:ea typeface="Cambria" panose="02040503050406030204" pitchFamily="18" charset="0"/>
              </a:rPr>
              <a:t>Bài</a:t>
            </a:r>
            <a:r>
              <a:rPr lang="en-US" sz="2800" b="1" i="0" dirty="0">
                <a:solidFill>
                  <a:srgbClr val="FF0066"/>
                </a:solidFill>
                <a:effectLst/>
                <a:latin typeface="Cambria" panose="02040503050406030204" pitchFamily="18" charset="0"/>
                <a:ea typeface="Cambria" panose="02040503050406030204" pitchFamily="18" charset="0"/>
              </a:rPr>
              <a:t> </a:t>
            </a:r>
            <a:r>
              <a:rPr lang="en-US" sz="2800" b="1" i="0" dirty="0" err="1">
                <a:solidFill>
                  <a:srgbClr val="FF0066"/>
                </a:solidFill>
                <a:effectLst/>
                <a:latin typeface="Cambria" panose="02040503050406030204" pitchFamily="18" charset="0"/>
                <a:ea typeface="Cambria" panose="02040503050406030204" pitchFamily="18" charset="0"/>
              </a:rPr>
              <a:t>giải</a:t>
            </a:r>
            <a:r>
              <a:rPr lang="en-US" sz="2800" b="1" i="0" dirty="0">
                <a:solidFill>
                  <a:srgbClr val="FF0066"/>
                </a:solidFill>
                <a:effectLst/>
                <a:latin typeface="Cambria" panose="02040503050406030204" pitchFamily="18" charset="0"/>
                <a:ea typeface="Cambria" panose="02040503050406030204" pitchFamily="18" charset="0"/>
              </a:rPr>
              <a:t>:</a:t>
            </a:r>
            <a:endParaRPr lang="en-US" sz="2800" b="0" i="0" dirty="0">
              <a:solidFill>
                <a:srgbClr val="FF0066"/>
              </a:solidFill>
              <a:effectLst/>
              <a:latin typeface="Cambria" panose="02040503050406030204" pitchFamily="18" charset="0"/>
              <a:ea typeface="Cambria" panose="02040503050406030204" pitchFamily="18" charset="0"/>
            </a:endParaRP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ban </a:t>
            </a:r>
            <a:r>
              <a:rPr lang="en-US" sz="2800" b="0" i="0" dirty="0" err="1">
                <a:solidFill>
                  <a:srgbClr val="FF0066"/>
                </a:solidFill>
                <a:effectLst/>
                <a:latin typeface="Cambria" panose="02040503050406030204" pitchFamily="18" charset="0"/>
                <a:ea typeface="Cambria" panose="02040503050406030204" pitchFamily="18" charset="0"/>
              </a:rPr>
              <a:t>đầu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5 × 3 × 3 = 45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đế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đỡ</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chậu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2 × 2 × 2 = 8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phần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dùng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45 – 8 = 37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r"/>
            <a:r>
              <a:rPr lang="en-US" sz="2800" b="0" i="0" dirty="0" err="1">
                <a:solidFill>
                  <a:srgbClr val="FF0066"/>
                </a:solidFill>
                <a:effectLst/>
                <a:latin typeface="Cambria" panose="02040503050406030204" pitchFamily="18" charset="0"/>
                <a:ea typeface="Cambria" panose="02040503050406030204" pitchFamily="18" charset="0"/>
              </a:rPr>
              <a:t>Đáp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số</a:t>
            </a:r>
            <a:r>
              <a:rPr lang="en-US" sz="2800" b="0" i="0" dirty="0">
                <a:solidFill>
                  <a:srgbClr val="FF0066"/>
                </a:solidFill>
                <a:effectLst/>
                <a:latin typeface="Cambria" panose="02040503050406030204" pitchFamily="18" charset="0"/>
                <a:ea typeface="Cambria" panose="02040503050406030204" pitchFamily="18" charset="0"/>
              </a:rPr>
              <a:t>: 37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769441"/>
            <a:chOff x="1183342" y="1342384"/>
            <a:chExt cx="10693866" cy="769441"/>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5" name="Picture 4">
            <a:extLst>
              <a:ext uri="{FF2B5EF4-FFF2-40B4-BE49-F238E27FC236}">
                <a16:creationId xmlns:a16="http://schemas.microsoft.com/office/drawing/2014/main" id="{454A2C9C-0C0A-59F5-37F2-6620860F9176}"/>
              </a:ext>
            </a:extLst>
          </p:cNvPr>
          <p:cNvPicPr>
            <a:picLocks noChangeAspect="1"/>
          </p:cNvPicPr>
          <p:nvPr/>
        </p:nvPicPr>
        <p:blipFill>
          <a:blip r:embed="rId2"/>
          <a:stretch>
            <a:fillRect/>
          </a:stretch>
        </p:blipFill>
        <p:spPr>
          <a:xfrm>
            <a:off x="5188902" y="625157"/>
            <a:ext cx="6467475" cy="3514725"/>
          </a:xfrm>
          <a:prstGeom prst="rect">
            <a:avLst/>
          </a:prstGeom>
        </p:spPr>
      </p:pic>
      <p:sp>
        <p:nvSpPr>
          <p:cNvPr id="6" name="TextBox 5">
            <a:extLst>
              <a:ext uri="{FF2B5EF4-FFF2-40B4-BE49-F238E27FC236}">
                <a16:creationId xmlns:a16="http://schemas.microsoft.com/office/drawing/2014/main" id="{B1483C5C-031A-5239-D0AA-AC25A55468E6}"/>
              </a:ext>
            </a:extLst>
          </p:cNvPr>
          <p:cNvSpPr txBox="1"/>
          <p:nvPr/>
        </p:nvSpPr>
        <p:spPr>
          <a:xfrm>
            <a:off x="579120" y="4480560"/>
            <a:ext cx="10627360" cy="1305037"/>
          </a:xfrm>
          <a:prstGeom prst="rect">
            <a:avLst/>
          </a:prstGeom>
          <a:noFill/>
        </p:spPr>
        <p:txBody>
          <a:bodyPr wrap="square" rtlCol="0">
            <a:spAutoFit/>
          </a:bodyPr>
          <a:lstStyle/>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Khi đặt hộp đứng như hình 1, phần nước có chiều cao là 8 cm.</a:t>
            </a:r>
          </a:p>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Vậy khi xoay hộp đó như hình 2 thì phần nước có chiều cao là</a:t>
            </a:r>
            <a:r>
              <a:rPr lang="en-US" sz="2800" b="0" i="0" dirty="0">
                <a:solidFill>
                  <a:srgbClr val="000000"/>
                </a:solidFill>
                <a:effectLst/>
                <a:latin typeface="Cambria" panose="02040503050406030204" pitchFamily="18" charset="0"/>
                <a:ea typeface="Cambria" panose="02040503050406030204" pitchFamily="18" charset="0"/>
              </a:rPr>
              <a:t>         cm.</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ECBC87E-A20D-FCB6-A095-2D8582F57CCF}"/>
              </a:ext>
            </a:extLst>
          </p:cNvPr>
          <p:cNvSpPr/>
          <p:nvPr/>
        </p:nvSpPr>
        <p:spPr>
          <a:xfrm>
            <a:off x="9997440" y="5354320"/>
            <a:ext cx="538480" cy="41656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8" name="TextBox 7">
            <a:extLst>
              <a:ext uri="{FF2B5EF4-FFF2-40B4-BE49-F238E27FC236}">
                <a16:creationId xmlns:a16="http://schemas.microsoft.com/office/drawing/2014/main" id="{086A1063-B46C-E9DF-B8B5-8CAD4DCE34BC}"/>
              </a:ext>
            </a:extLst>
          </p:cNvPr>
          <p:cNvSpPr txBox="1"/>
          <p:nvPr/>
        </p:nvSpPr>
        <p:spPr>
          <a:xfrm>
            <a:off x="508000" y="1493520"/>
            <a:ext cx="4714240" cy="3153877"/>
          </a:xfrm>
          <a:prstGeom prst="rect">
            <a:avLst/>
          </a:prstGeom>
          <a:noFill/>
        </p:spPr>
        <p:txBody>
          <a:bodyPr wrap="square" rtlCol="0">
            <a:spAutoFit/>
          </a:bodyPr>
          <a:lstStyle/>
          <a:p>
            <a:pPr marL="0" marR="0" algn="just">
              <a:lnSpc>
                <a:spcPct val="120000"/>
              </a:lnSpc>
              <a:spcBef>
                <a:spcPts val="0"/>
              </a:spcBef>
              <a:spcAft>
                <a:spcPts val="0"/>
              </a:spcAft>
            </a:pP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Ở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nửa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2 ta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mực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nửa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xoay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đó</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như</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2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thì</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8: 2 = 4 cm</a:t>
            </a:r>
            <a:endParaRPr lang="en-US" sz="24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down)">
                                      <p:cBhvr>
                                        <p:cTn id="2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914400" y="1498600"/>
            <a:ext cx="11277600" cy="2133982"/>
          </a:xfrm>
          <a:prstGeom prst="rect">
            <a:avLst/>
          </a:prstGeom>
          <a:noFill/>
        </p:spPr>
        <p:txBody>
          <a:bodyPr wrap="square" rtlCol="0">
            <a:spAutoFit/>
          </a:bodyPr>
          <a:lstStyle/>
          <a:p>
            <a:pPr defTabSz="609630"/>
            <a:r>
              <a:rPr lang="en-US" sz="13267" b="1" dirty="0">
                <a:solidFill>
                  <a:srgbClr val="FFC000"/>
                </a:solidFill>
                <a:latin typeface="Hoa Sen Typeface" panose="02000000000000000000" pitchFamily="2" charset="0"/>
              </a:rPr>
              <a:t>THẢ </a:t>
            </a:r>
            <a:r>
              <a:rPr lang="en-US" sz="13267" b="1" dirty="0" err="1">
                <a:solidFill>
                  <a:srgbClr val="FFC000"/>
                </a:solidFill>
                <a:latin typeface="Hoa Sen Typeface" panose="02000000000000000000" pitchFamily="2" charset="0"/>
              </a:rPr>
              <a:t>đèn</a:t>
            </a:r>
            <a:endParaRPr lang="en-US" sz="13267" b="1" dirty="0">
              <a:solidFill>
                <a:srgbClr val="FFC000"/>
              </a:solidFill>
              <a:latin typeface="Hoa Sen Typeface" panose="02000000000000000000" pitchFamily="2" charset="0"/>
            </a:endParaRPr>
          </a:p>
        </p:txBody>
      </p:sp>
      <p:sp>
        <p:nvSpPr>
          <p:cNvPr id="5" name="TextBox 4"/>
          <p:cNvSpPr txBox="1"/>
          <p:nvPr/>
        </p:nvSpPr>
        <p:spPr>
          <a:xfrm>
            <a:off x="1016000" y="1498600"/>
            <a:ext cx="11277600" cy="2133982"/>
          </a:xfrm>
          <a:prstGeom prst="rect">
            <a:avLst/>
          </a:prstGeom>
          <a:noFill/>
        </p:spPr>
        <p:txBody>
          <a:bodyPr wrap="square" rtlCol="0">
            <a:spAutoFit/>
          </a:bodyPr>
          <a:lstStyle/>
          <a:p>
            <a:pPr defTabSz="609630"/>
            <a:r>
              <a:rPr lang="en-US" sz="13267" b="1" dirty="0">
                <a:solidFill>
                  <a:prstClr val="white"/>
                </a:solidFill>
                <a:latin typeface="Hoa Sen Typeface" panose="02000000000000000000" pitchFamily="2" charset="0"/>
              </a:rPr>
              <a:t>THẢ </a:t>
            </a:r>
            <a:r>
              <a:rPr lang="en-US" sz="13267" b="1" dirty="0" err="1">
                <a:solidFill>
                  <a:prstClr val="white"/>
                </a:solidFill>
                <a:latin typeface="Hoa Sen Typeface" panose="02000000000000000000" pitchFamily="2" charset="0"/>
              </a:rPr>
              <a:t>đèn</a:t>
            </a:r>
            <a:endParaRPr lang="en-US" sz="13267" b="1" dirty="0">
              <a:solidFill>
                <a:prstClr val="white"/>
              </a:solidFill>
              <a:latin typeface="Hoa Sen Typeface" panose="02000000000000000000" pitchFamily="2" charset="0"/>
            </a:endParaRPr>
          </a:p>
        </p:txBody>
      </p:sp>
      <p:sp>
        <p:nvSpPr>
          <p:cNvPr id="6" name="TextBox 5"/>
          <p:cNvSpPr txBox="1"/>
          <p:nvPr/>
        </p:nvSpPr>
        <p:spPr>
          <a:xfrm>
            <a:off x="1574800" y="3378200"/>
            <a:ext cx="11277600" cy="2133982"/>
          </a:xfrm>
          <a:prstGeom prst="rect">
            <a:avLst/>
          </a:prstGeom>
          <a:noFill/>
        </p:spPr>
        <p:txBody>
          <a:bodyPr wrap="square" rtlCol="0">
            <a:spAutoFit/>
          </a:bodyPr>
          <a:lstStyle/>
          <a:p>
            <a:pPr defTabSz="609630"/>
            <a:r>
              <a:rPr lang="vi-VN" sz="13267" b="1" dirty="0">
                <a:solidFill>
                  <a:srgbClr val="FFC000"/>
                </a:solidFill>
                <a:latin typeface="Hoa Sen Typeface" panose="02000000000000000000" pitchFamily="2" charset="0"/>
              </a:rPr>
              <a:t>Ư</a:t>
            </a:r>
            <a:r>
              <a:rPr lang="en-US" sz="13267" b="1" dirty="0" err="1">
                <a:solidFill>
                  <a:srgbClr val="FFC000"/>
                </a:solidFill>
                <a:latin typeface="Hoa Sen Typeface" panose="02000000000000000000" pitchFamily="2" charset="0"/>
              </a:rPr>
              <a:t>ớc</a:t>
            </a:r>
            <a:r>
              <a:rPr lang="en-US" sz="13267" b="1" dirty="0">
                <a:solidFill>
                  <a:srgbClr val="FFC000"/>
                </a:solidFill>
                <a:latin typeface="Hoa Sen Typeface" panose="02000000000000000000" pitchFamily="2" charset="0"/>
              </a:rPr>
              <a:t> </a:t>
            </a:r>
            <a:r>
              <a:rPr lang="en-US" sz="13267" b="1" dirty="0" err="1">
                <a:solidFill>
                  <a:srgbClr val="FFC000"/>
                </a:solidFill>
                <a:latin typeface="Hoa Sen Typeface" panose="02000000000000000000" pitchFamily="2" charset="0"/>
              </a:rPr>
              <a:t>nguyện</a:t>
            </a:r>
            <a:endParaRPr lang="en-US" sz="13267" b="1" dirty="0">
              <a:solidFill>
                <a:srgbClr val="FFC000"/>
              </a:solidFill>
              <a:latin typeface="Hoa Sen Typeface" panose="02000000000000000000" pitchFamily="2" charset="0"/>
            </a:endParaRPr>
          </a:p>
        </p:txBody>
      </p:sp>
      <p:sp>
        <p:nvSpPr>
          <p:cNvPr id="7" name="TextBox 6"/>
          <p:cNvSpPr txBox="1"/>
          <p:nvPr/>
        </p:nvSpPr>
        <p:spPr>
          <a:xfrm>
            <a:off x="1676400" y="3378200"/>
            <a:ext cx="11277600" cy="2133982"/>
          </a:xfrm>
          <a:prstGeom prst="rect">
            <a:avLst/>
          </a:prstGeom>
          <a:noFill/>
        </p:spPr>
        <p:txBody>
          <a:bodyPr wrap="square" rtlCol="0">
            <a:spAutoFit/>
          </a:bodyPr>
          <a:lstStyle/>
          <a:p>
            <a:pPr defTabSz="609630"/>
            <a:r>
              <a:rPr lang="vi-VN" sz="13267" b="1" dirty="0">
                <a:solidFill>
                  <a:prstClr val="white"/>
                </a:solidFill>
                <a:latin typeface="Hoa Sen Typeface" panose="02000000000000000000" pitchFamily="2" charset="0"/>
              </a:rPr>
              <a:t>Ư</a:t>
            </a:r>
            <a:r>
              <a:rPr lang="en-US" sz="13267" b="1" dirty="0" err="1">
                <a:solidFill>
                  <a:prstClr val="white"/>
                </a:solidFill>
                <a:latin typeface="Hoa Sen Typeface" panose="02000000000000000000" pitchFamily="2" charset="0"/>
              </a:rPr>
              <a:t>ớc</a:t>
            </a:r>
            <a:r>
              <a:rPr lang="en-US" sz="13267" b="1" dirty="0">
                <a:solidFill>
                  <a:prstClr val="white"/>
                </a:solidFill>
                <a:latin typeface="Hoa Sen Typeface" panose="02000000000000000000" pitchFamily="2" charset="0"/>
              </a:rPr>
              <a:t> </a:t>
            </a:r>
            <a:r>
              <a:rPr lang="en-US" sz="13267" b="1" dirty="0" err="1">
                <a:solidFill>
                  <a:prstClr val="white"/>
                </a:solidFill>
                <a:latin typeface="Hoa Sen Typeface" panose="02000000000000000000" pitchFamily="2" charset="0"/>
              </a:rPr>
              <a:t>nguyện</a:t>
            </a:r>
            <a:endParaRPr lang="en-US" sz="13267" b="1" dirty="0">
              <a:solidFill>
                <a:prstClr val="white"/>
              </a:solidFill>
              <a:latin typeface="Hoa Sen Typeface" panose="02000000000000000000" pitchFamily="2" charset="0"/>
            </a:endParaRPr>
          </a:p>
        </p:txBody>
      </p:sp>
      <p:sp>
        <p:nvSpPr>
          <p:cNvPr id="8" name="Rounded Rectangle 7">
            <a:hlinkClick r:id="rId3" action="ppaction://hlinksldjump"/>
          </p:cNvPr>
          <p:cNvSpPr/>
          <p:nvPr/>
        </p:nvSpPr>
        <p:spPr>
          <a:xfrm>
            <a:off x="5181600" y="5664200"/>
            <a:ext cx="1879600" cy="914400"/>
          </a:xfrm>
          <a:prstGeom prst="roundRect">
            <a:avLst/>
          </a:prstGeom>
          <a:solidFill>
            <a:srgbClr val="FF0000"/>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a:solidFill>
                  <a:srgbClr val="FFC000"/>
                </a:solidFill>
                <a:latin typeface="Hoa Sen Typeface" panose="02000000000000000000" pitchFamily="2" charset="0"/>
              </a:rPr>
              <a:t>PLAY</a:t>
            </a:r>
          </a:p>
        </p:txBody>
      </p:sp>
    </p:spTree>
    <p:extLst>
      <p:ext uri="{BB962C8B-B14F-4D97-AF65-F5344CB8AC3E}">
        <p14:creationId xmlns:p14="http://schemas.microsoft.com/office/powerpoint/2010/main" val="406436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675" fill="hold">
                                          <p:stCondLst>
                                            <p:cond delay="0"/>
                                          </p:stCondLst>
                                        </p:cTn>
                                        <p:tgtEl>
                                          <p:spTgt spid="8"/>
                                        </p:tgtEl>
                                        <p:attrNameLst>
                                          <p:attrName>r</p:attrName>
                                        </p:attrNameLst>
                                      </p:cBhvr>
                                    </p:animRot>
                                    <p:animRot by="-240000">
                                      <p:cBhvr>
                                        <p:cTn id="7" dur="1350" fill="hold">
                                          <p:stCondLst>
                                            <p:cond delay="1350"/>
                                          </p:stCondLst>
                                        </p:cTn>
                                        <p:tgtEl>
                                          <p:spTgt spid="8"/>
                                        </p:tgtEl>
                                        <p:attrNameLst>
                                          <p:attrName>r</p:attrName>
                                        </p:attrNameLst>
                                      </p:cBhvr>
                                    </p:animRot>
                                    <p:animRot by="240000">
                                      <p:cBhvr>
                                        <p:cTn id="8" dur="1350" fill="hold">
                                          <p:stCondLst>
                                            <p:cond delay="2700"/>
                                          </p:stCondLst>
                                        </p:cTn>
                                        <p:tgtEl>
                                          <p:spTgt spid="8"/>
                                        </p:tgtEl>
                                        <p:attrNameLst>
                                          <p:attrName>r</p:attrName>
                                        </p:attrNameLst>
                                      </p:cBhvr>
                                    </p:animRot>
                                    <p:animRot by="-240000">
                                      <p:cBhvr>
                                        <p:cTn id="9" dur="1350" fill="hold">
                                          <p:stCondLst>
                                            <p:cond delay="4050"/>
                                          </p:stCondLst>
                                        </p:cTn>
                                        <p:tgtEl>
                                          <p:spTgt spid="8"/>
                                        </p:tgtEl>
                                        <p:attrNameLst>
                                          <p:attrName>r</p:attrName>
                                        </p:attrNameLst>
                                      </p:cBhvr>
                                    </p:animRot>
                                    <p:animRot by="120000">
                                      <p:cBhvr>
                                        <p:cTn id="10" dur="1350" fill="hold">
                                          <p:stCondLst>
                                            <p:cond delay="5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1026578"/>
            <a:ext cx="4453484" cy="4280911"/>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515525" y="-726343"/>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a:hlinkClick r:id="rId6" action="ppaction://hlinksldjump"/>
          </p:cNvPr>
          <p:cNvSpPr/>
          <p:nvPr/>
        </p:nvSpPr>
        <p:spPr>
          <a:xfrm>
            <a:off x="2047138" y="551540"/>
            <a:ext cx="1886204" cy="1747097"/>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9753696" y="2298636"/>
            <a:ext cx="2223781" cy="1506612"/>
          </a:xfrm>
          <a:custGeom>
            <a:avLst/>
            <a:gdLst/>
            <a:ahLst/>
            <a:cxnLst/>
            <a:rect l="l" t="t" r="r" b="b"/>
            <a:pathLst>
              <a:path w="3335672" h="2259918">
                <a:moveTo>
                  <a:pt x="0" y="0"/>
                </a:moveTo>
                <a:lnTo>
                  <a:pt x="3335672" y="0"/>
                </a:lnTo>
                <a:lnTo>
                  <a:pt x="3335672" y="2259918"/>
                </a:lnTo>
                <a:lnTo>
                  <a:pt x="0" y="2259918"/>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32562" y="3321759"/>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4289" y="434273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9857780" y="-273683"/>
            <a:ext cx="4349750" cy="4799724"/>
          </a:xfrm>
          <a:custGeom>
            <a:avLst/>
            <a:gdLst/>
            <a:ahLst/>
            <a:cxnLst/>
            <a:rect l="l" t="t" r="r" b="b"/>
            <a:pathLst>
              <a:path w="6524625" h="7199586">
                <a:moveTo>
                  <a:pt x="0" y="0"/>
                </a:moveTo>
                <a:lnTo>
                  <a:pt x="6524625" y="0"/>
                </a:lnTo>
                <a:lnTo>
                  <a:pt x="6524625" y="7199586"/>
                </a:lnTo>
                <a:lnTo>
                  <a:pt x="0" y="7199586"/>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432566" y="-195961"/>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8685852" y="56796"/>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10143271" y="-125602"/>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6501922" y="-437197"/>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3322923" y="180126"/>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2561743" y="1786677"/>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3443473" y="1425088"/>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1197750" y="22443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txBody>
          <a:bodyPr/>
          <a:lstStyle/>
          <a:p>
            <a:pPr defTabSz="609630"/>
            <a:endParaRPr lang="en-US" sz="1200">
              <a:solidFill>
                <a:prstClr val="black"/>
              </a:solidFill>
              <a:latin typeface="Calibri"/>
            </a:endParaRPr>
          </a:p>
        </p:txBody>
      </p:sp>
      <p:pic>
        <p:nvPicPr>
          <p:cNvPr id="46" name="Picture 45">
            <a:hlinkClick r:id="rId31" action="ppaction://hlinksldjump"/>
          </p:cNvPr>
          <p:cNvPicPr>
            <a:picLocks noChangeAspect="1"/>
          </p:cNvPicPr>
          <p:nvPr/>
        </p:nvPicPr>
        <p:blipFill>
          <a:blip r:embed="rId32">
            <a:extLst>
              <a:ext uri="{BEBA8EAE-BF5A-486C-A8C5-ECC9F3942E4B}">
                <a14:imgProps xmlns:a14="http://schemas.microsoft.com/office/drawing/2010/main">
                  <a14:imgLayer r:embed="rId33">
                    <a14:imgEffect>
                      <a14:backgroundRemoval t="10000" b="96667" l="10000" r="90000"/>
                    </a14:imgEffect>
                  </a14:imgLayer>
                </a14:imgProps>
              </a:ext>
            </a:extLst>
          </a:blip>
          <a:stretch>
            <a:fillRect/>
          </a:stretch>
        </p:blipFill>
        <p:spPr>
          <a:xfrm>
            <a:off x="1330170" y="2955001"/>
            <a:ext cx="2286000" cy="2286000"/>
          </a:xfrm>
          <a:prstGeom prst="rect">
            <a:avLst/>
          </a:prstGeom>
        </p:spPr>
      </p:pic>
      <p:sp>
        <p:nvSpPr>
          <p:cNvPr id="13" name="Freeform 13"/>
          <p:cNvSpPr/>
          <p:nvPr/>
        </p:nvSpPr>
        <p:spPr>
          <a:xfrm flipH="1">
            <a:off x="2318099" y="4589802"/>
            <a:ext cx="970561" cy="1313177"/>
          </a:xfrm>
          <a:custGeom>
            <a:avLst/>
            <a:gdLst/>
            <a:ahLst/>
            <a:cxnLst/>
            <a:rect l="l" t="t" r="r" b="b"/>
            <a:pathLst>
              <a:path w="1867980" h="2281503">
                <a:moveTo>
                  <a:pt x="1867981" y="0"/>
                </a:moveTo>
                <a:lnTo>
                  <a:pt x="0" y="0"/>
                </a:lnTo>
                <a:lnTo>
                  <a:pt x="0" y="2281503"/>
                </a:lnTo>
                <a:lnTo>
                  <a:pt x="1867981" y="2281503"/>
                </a:lnTo>
                <a:lnTo>
                  <a:pt x="1867981" y="0"/>
                </a:lnTo>
                <a:close/>
              </a:path>
            </a:pathLst>
          </a:custGeom>
          <a:blipFill>
            <a:blip r:embed="rId34"/>
            <a:stretch>
              <a:fillRect/>
            </a:stretch>
          </a:blipFill>
        </p:spPr>
        <p:txBody>
          <a:bodyPr/>
          <a:lstStyle/>
          <a:p>
            <a:pPr defTabSz="609630"/>
            <a:endParaRPr lang="en-US" sz="1200">
              <a:solidFill>
                <a:prstClr val="black"/>
              </a:solidFill>
              <a:latin typeface="Calibri"/>
            </a:endParaRPr>
          </a:p>
        </p:txBody>
      </p:sp>
      <p:pic>
        <p:nvPicPr>
          <p:cNvPr id="48" name="Picture 47">
            <a:hlinkClick r:id="rId35" action="ppaction://hlinksldjump"/>
          </p:cNvPr>
          <p:cNvPicPr>
            <a:picLocks noChangeAspect="1"/>
          </p:cNvPicPr>
          <p:nvPr/>
        </p:nvPicPr>
        <p:blipFill rotWithShape="1">
          <a:blip r:embed="rId36">
            <a:extLst>
              <a:ext uri="{BEBA8EAE-BF5A-486C-A8C5-ECC9F3942E4B}">
                <a14:imgProps xmlns:a14="http://schemas.microsoft.com/office/drawing/2010/main">
                  <a14:imgLayer r:embed="rId37">
                    <a14:imgEffect>
                      <a14:backgroundRemoval t="0" b="90000" l="54167" r="100000"/>
                    </a14:imgEffect>
                  </a14:imgLayer>
                </a14:imgProps>
              </a:ext>
            </a:extLst>
          </a:blip>
          <a:srcRect l="54870"/>
          <a:stretch/>
        </p:blipFill>
        <p:spPr>
          <a:xfrm>
            <a:off x="6541468" y="3089049"/>
            <a:ext cx="1031674" cy="2286000"/>
          </a:xfrm>
          <a:prstGeom prst="rect">
            <a:avLst/>
          </a:prstGeom>
        </p:spPr>
      </p:pic>
      <p:pic>
        <p:nvPicPr>
          <p:cNvPr id="47" name="Picture 46">
            <a:hlinkClick r:id="rId38" action="ppaction://hlinksldjump"/>
          </p:cNvPr>
          <p:cNvPicPr>
            <a:picLocks noChangeAspect="1"/>
          </p:cNvPicPr>
          <p:nvPr/>
        </p:nvPicPr>
        <p:blipFill rotWithShape="1">
          <a:blip r:embed="rId39">
            <a:extLst>
              <a:ext uri="{BEBA8EAE-BF5A-486C-A8C5-ECC9F3942E4B}">
                <a14:imgProps xmlns:a14="http://schemas.microsoft.com/office/drawing/2010/main">
                  <a14:imgLayer r:embed="rId37">
                    <a14:imgEffect>
                      <a14:backgroundRemoval t="0" b="95833" l="0" r="55000"/>
                    </a14:imgEffect>
                  </a14:imgLayer>
                </a14:imgProps>
              </a:ext>
            </a:extLst>
          </a:blip>
          <a:srcRect r="44790"/>
          <a:stretch/>
        </p:blipFill>
        <p:spPr>
          <a:xfrm>
            <a:off x="3984974" y="2960757"/>
            <a:ext cx="1600201" cy="2898407"/>
          </a:xfrm>
          <a:prstGeom prst="rect">
            <a:avLst/>
          </a:prstGeom>
        </p:spPr>
      </p:pic>
      <p:sp>
        <p:nvSpPr>
          <p:cNvPr id="12" name="Freeform 12"/>
          <p:cNvSpPr/>
          <p:nvPr/>
        </p:nvSpPr>
        <p:spPr>
          <a:xfrm>
            <a:off x="4085728" y="4660608"/>
            <a:ext cx="933068" cy="1206324"/>
          </a:xfrm>
          <a:custGeom>
            <a:avLst/>
            <a:gdLst/>
            <a:ahLst/>
            <a:cxnLst/>
            <a:rect l="l" t="t" r="r" b="b"/>
            <a:pathLst>
              <a:path w="1871941" h="2157857">
                <a:moveTo>
                  <a:pt x="0" y="0"/>
                </a:moveTo>
                <a:lnTo>
                  <a:pt x="1871941" y="0"/>
                </a:lnTo>
                <a:lnTo>
                  <a:pt x="1871941" y="2157857"/>
                </a:lnTo>
                <a:lnTo>
                  <a:pt x="0" y="2157857"/>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015191" y="4688200"/>
            <a:ext cx="880285" cy="1880747"/>
          </a:xfrm>
          <a:custGeom>
            <a:avLst/>
            <a:gdLst/>
            <a:ahLst/>
            <a:cxnLst/>
            <a:rect l="l" t="t" r="r" b="b"/>
            <a:pathLst>
              <a:path w="1763568" h="3191979">
                <a:moveTo>
                  <a:pt x="0" y="0"/>
                </a:moveTo>
                <a:lnTo>
                  <a:pt x="1763568" y="0"/>
                </a:lnTo>
                <a:lnTo>
                  <a:pt x="1763568" y="3191979"/>
                </a:lnTo>
                <a:lnTo>
                  <a:pt x="0" y="3191979"/>
                </a:lnTo>
                <a:lnTo>
                  <a:pt x="0" y="0"/>
                </a:lnTo>
                <a:close/>
              </a:path>
            </a:pathLst>
          </a:custGeom>
          <a:blipFill>
            <a:blip r:embed="rId42"/>
            <a:stretch>
              <a:fillRect/>
            </a:stretch>
          </a:blipFill>
        </p:spPr>
        <p:txBody>
          <a:bodyPr/>
          <a:lstStyle/>
          <a:p>
            <a:pPr defTabSz="609630"/>
            <a:endParaRPr lang="en-US" sz="1200">
              <a:solidFill>
                <a:prstClr val="black"/>
              </a:solidFill>
              <a:latin typeface="Calibri"/>
            </a:endParaRPr>
          </a:p>
        </p:txBody>
      </p:sp>
      <p:pic>
        <p:nvPicPr>
          <p:cNvPr id="49" name="Picture 48">
            <a:hlinkClick r:id="rId43" action="ppaction://hlinksldjump"/>
          </p:cNvPr>
          <p:cNvPicPr>
            <a:picLocks noChangeAspect="1"/>
          </p:cNvPicPr>
          <p:nvPr/>
        </p:nvPicPr>
        <p:blipFill>
          <a:blip r:embed="rId44">
            <a:extLst>
              <a:ext uri="{BEBA8EAE-BF5A-486C-A8C5-ECC9F3942E4B}">
                <a14:imgProps xmlns:a14="http://schemas.microsoft.com/office/drawing/2010/main">
                  <a14:imgLayer r:embed="rId45">
                    <a14:imgEffect>
                      <a14:backgroundRemoval t="0" b="95556" l="10000" r="90000"/>
                    </a14:imgEffect>
                  </a14:imgLayer>
                </a14:imgProps>
              </a:ext>
            </a:extLst>
          </a:blip>
          <a:stretch>
            <a:fillRect/>
          </a:stretch>
        </p:blipFill>
        <p:spPr>
          <a:xfrm>
            <a:off x="8053361" y="3148373"/>
            <a:ext cx="2286000" cy="2286000"/>
          </a:xfrm>
          <a:prstGeom prst="rect">
            <a:avLst/>
          </a:prstGeom>
        </p:spPr>
      </p:pic>
      <p:sp>
        <p:nvSpPr>
          <p:cNvPr id="10" name="Freeform 10"/>
          <p:cNvSpPr/>
          <p:nvPr/>
        </p:nvSpPr>
        <p:spPr>
          <a:xfrm flipH="1">
            <a:off x="8046053" y="4688199"/>
            <a:ext cx="895213" cy="1537246"/>
          </a:xfrm>
          <a:custGeom>
            <a:avLst/>
            <a:gdLst/>
            <a:ahLst/>
            <a:cxnLst/>
            <a:rect l="l" t="t" r="r" b="b"/>
            <a:pathLst>
              <a:path w="1993692" h="2749920">
                <a:moveTo>
                  <a:pt x="1993691" y="0"/>
                </a:moveTo>
                <a:lnTo>
                  <a:pt x="0" y="0"/>
                </a:lnTo>
                <a:lnTo>
                  <a:pt x="0" y="2749920"/>
                </a:lnTo>
                <a:lnTo>
                  <a:pt x="1993691" y="2749920"/>
                </a:lnTo>
                <a:lnTo>
                  <a:pt x="1993691" y="0"/>
                </a:lnTo>
                <a:close/>
              </a:path>
            </a:pathLst>
          </a:custGeom>
          <a:blipFill>
            <a:blip r:embed="rId46"/>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47"/>
          <a:stretch>
            <a:fillRect/>
          </a:stretch>
        </p:blipFill>
        <p:spPr>
          <a:xfrm>
            <a:off x="-609648" y="-150344"/>
            <a:ext cx="2421470" cy="5272555"/>
          </a:xfrm>
          <a:prstGeom prst="rect">
            <a:avLst/>
          </a:prstGeom>
        </p:spPr>
      </p:pic>
      <p:sp>
        <p:nvSpPr>
          <p:cNvPr id="20" name="Freeform 20"/>
          <p:cNvSpPr/>
          <p:nvPr/>
        </p:nvSpPr>
        <p:spPr>
          <a:xfrm>
            <a:off x="132562" y="912753"/>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48">
              <a:extLst>
                <a:ext uri="{96DAC541-7B7A-43D3-8B79-37D633B846F1}">
                  <asvg:svgBlip xmlns:asvg="http://schemas.microsoft.com/office/drawing/2016/SVG/main" xmlns="" r:embed="rId49"/>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676122" y="1425087"/>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50">
              <a:extLst>
                <a:ext uri="{96DAC541-7B7A-43D3-8B79-37D633B846F1}">
                  <asvg:svgBlip xmlns:asvg="http://schemas.microsoft.com/office/drawing/2016/SVG/main" xmlns="" r:embed="rId51"/>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685800" y="685800"/>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52">
              <a:extLst>
                <a:ext uri="{96DAC541-7B7A-43D3-8B79-37D633B846F1}">
                  <asvg:svgBlip xmlns:asvg="http://schemas.microsoft.com/office/drawing/2016/SVG/main" xmlns="" r:embed="rId53"/>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230" fill="hold">
                                          <p:stCondLst>
                                            <p:cond delay="0"/>
                                          </p:stCondLst>
                                        </p:cTn>
                                        <p:tgtEl>
                                          <p:spTgt spid="46"/>
                                        </p:tgtEl>
                                        <p:attrNameLst>
                                          <p:attrName>r</p:attrName>
                                        </p:attrNameLst>
                                      </p:cBhvr>
                                    </p:animRot>
                                    <p:animRot by="-240000">
                                      <p:cBhvr>
                                        <p:cTn id="7" dur="4460" fill="hold">
                                          <p:stCondLst>
                                            <p:cond delay="4460"/>
                                          </p:stCondLst>
                                        </p:cTn>
                                        <p:tgtEl>
                                          <p:spTgt spid="46"/>
                                        </p:tgtEl>
                                        <p:attrNameLst>
                                          <p:attrName>r</p:attrName>
                                        </p:attrNameLst>
                                      </p:cBhvr>
                                    </p:animRot>
                                    <p:animRot by="240000">
                                      <p:cBhvr>
                                        <p:cTn id="8" dur="4460" fill="hold">
                                          <p:stCondLst>
                                            <p:cond delay="8920"/>
                                          </p:stCondLst>
                                        </p:cTn>
                                        <p:tgtEl>
                                          <p:spTgt spid="46"/>
                                        </p:tgtEl>
                                        <p:attrNameLst>
                                          <p:attrName>r</p:attrName>
                                        </p:attrNameLst>
                                      </p:cBhvr>
                                    </p:animRot>
                                    <p:animRot by="-240000">
                                      <p:cBhvr>
                                        <p:cTn id="9" dur="4460" fill="hold">
                                          <p:stCondLst>
                                            <p:cond delay="13380"/>
                                          </p:stCondLst>
                                        </p:cTn>
                                        <p:tgtEl>
                                          <p:spTgt spid="46"/>
                                        </p:tgtEl>
                                        <p:attrNameLst>
                                          <p:attrName>r</p:attrName>
                                        </p:attrNameLst>
                                      </p:cBhvr>
                                    </p:animRot>
                                    <p:animRot by="120000">
                                      <p:cBhvr>
                                        <p:cTn id="10" dur="4460" fill="hold">
                                          <p:stCondLst>
                                            <p:cond delay="17840"/>
                                          </p:stCondLst>
                                        </p:cTn>
                                        <p:tgtEl>
                                          <p:spTgt spid="46"/>
                                        </p:tgtEl>
                                        <p:attrNameLst>
                                          <p:attrName>r</p:attrName>
                                        </p:attrNameLst>
                                      </p:cBhvr>
                                    </p:animRot>
                                  </p:childTnLst>
                                </p:cTn>
                              </p:par>
                              <p:par>
                                <p:cTn id="11" presetID="32" presetClass="emph" presetSubtype="0" fill="hold" nodeType="withEffect">
                                  <p:stCondLst>
                                    <p:cond delay="0"/>
                                  </p:stCondLst>
                                  <p:childTnLst>
                                    <p:animRot by="120000">
                                      <p:cBhvr>
                                        <p:cTn id="12" dur="2370" fill="hold">
                                          <p:stCondLst>
                                            <p:cond delay="0"/>
                                          </p:stCondLst>
                                        </p:cTn>
                                        <p:tgtEl>
                                          <p:spTgt spid="47"/>
                                        </p:tgtEl>
                                        <p:attrNameLst>
                                          <p:attrName>r</p:attrName>
                                        </p:attrNameLst>
                                      </p:cBhvr>
                                    </p:animRot>
                                    <p:animRot by="-240000">
                                      <p:cBhvr>
                                        <p:cTn id="13" dur="4740" fill="hold">
                                          <p:stCondLst>
                                            <p:cond delay="4740"/>
                                          </p:stCondLst>
                                        </p:cTn>
                                        <p:tgtEl>
                                          <p:spTgt spid="47"/>
                                        </p:tgtEl>
                                        <p:attrNameLst>
                                          <p:attrName>r</p:attrName>
                                        </p:attrNameLst>
                                      </p:cBhvr>
                                    </p:animRot>
                                    <p:animRot by="240000">
                                      <p:cBhvr>
                                        <p:cTn id="14" dur="4740" fill="hold">
                                          <p:stCondLst>
                                            <p:cond delay="9480"/>
                                          </p:stCondLst>
                                        </p:cTn>
                                        <p:tgtEl>
                                          <p:spTgt spid="47"/>
                                        </p:tgtEl>
                                        <p:attrNameLst>
                                          <p:attrName>r</p:attrName>
                                        </p:attrNameLst>
                                      </p:cBhvr>
                                    </p:animRot>
                                    <p:animRot by="-240000">
                                      <p:cBhvr>
                                        <p:cTn id="15" dur="4740" fill="hold">
                                          <p:stCondLst>
                                            <p:cond delay="14220"/>
                                          </p:stCondLst>
                                        </p:cTn>
                                        <p:tgtEl>
                                          <p:spTgt spid="47"/>
                                        </p:tgtEl>
                                        <p:attrNameLst>
                                          <p:attrName>r</p:attrName>
                                        </p:attrNameLst>
                                      </p:cBhvr>
                                    </p:animRot>
                                    <p:animRot by="120000">
                                      <p:cBhvr>
                                        <p:cTn id="16" dur="4740" fill="hold">
                                          <p:stCondLst>
                                            <p:cond delay="18960"/>
                                          </p:stCondLst>
                                        </p:cTn>
                                        <p:tgtEl>
                                          <p:spTgt spid="47"/>
                                        </p:tgtEl>
                                        <p:attrNameLst>
                                          <p:attrName>r</p:attrName>
                                        </p:attrNameLst>
                                      </p:cBhvr>
                                    </p:animRot>
                                  </p:childTnLst>
                                </p:cTn>
                              </p:par>
                              <p:par>
                                <p:cTn id="17" presetID="32" presetClass="emph" presetSubtype="0" fill="hold" nodeType="withEffect">
                                  <p:stCondLst>
                                    <p:cond delay="0"/>
                                  </p:stCondLst>
                                  <p:childTnLst>
                                    <p:animRot by="120000">
                                      <p:cBhvr>
                                        <p:cTn id="18" dur="2230" fill="hold">
                                          <p:stCondLst>
                                            <p:cond delay="0"/>
                                          </p:stCondLst>
                                        </p:cTn>
                                        <p:tgtEl>
                                          <p:spTgt spid="48"/>
                                        </p:tgtEl>
                                        <p:attrNameLst>
                                          <p:attrName>r</p:attrName>
                                        </p:attrNameLst>
                                      </p:cBhvr>
                                    </p:animRot>
                                    <p:animRot by="-240000">
                                      <p:cBhvr>
                                        <p:cTn id="19" dur="4460" fill="hold">
                                          <p:stCondLst>
                                            <p:cond delay="4460"/>
                                          </p:stCondLst>
                                        </p:cTn>
                                        <p:tgtEl>
                                          <p:spTgt spid="48"/>
                                        </p:tgtEl>
                                        <p:attrNameLst>
                                          <p:attrName>r</p:attrName>
                                        </p:attrNameLst>
                                      </p:cBhvr>
                                    </p:animRot>
                                    <p:animRot by="240000">
                                      <p:cBhvr>
                                        <p:cTn id="20" dur="4460" fill="hold">
                                          <p:stCondLst>
                                            <p:cond delay="8920"/>
                                          </p:stCondLst>
                                        </p:cTn>
                                        <p:tgtEl>
                                          <p:spTgt spid="48"/>
                                        </p:tgtEl>
                                        <p:attrNameLst>
                                          <p:attrName>r</p:attrName>
                                        </p:attrNameLst>
                                      </p:cBhvr>
                                    </p:animRot>
                                    <p:animRot by="-240000">
                                      <p:cBhvr>
                                        <p:cTn id="21" dur="4460" fill="hold">
                                          <p:stCondLst>
                                            <p:cond delay="13380"/>
                                          </p:stCondLst>
                                        </p:cTn>
                                        <p:tgtEl>
                                          <p:spTgt spid="48"/>
                                        </p:tgtEl>
                                        <p:attrNameLst>
                                          <p:attrName>r</p:attrName>
                                        </p:attrNameLst>
                                      </p:cBhvr>
                                    </p:animRot>
                                    <p:animRot by="120000">
                                      <p:cBhvr>
                                        <p:cTn id="22" dur="4460" fill="hold">
                                          <p:stCondLst>
                                            <p:cond delay="17840"/>
                                          </p:stCondLst>
                                        </p:cTn>
                                        <p:tgtEl>
                                          <p:spTgt spid="48"/>
                                        </p:tgtEl>
                                        <p:attrNameLst>
                                          <p:attrName>r</p:attrName>
                                        </p:attrNameLst>
                                      </p:cBhvr>
                                    </p:animRot>
                                  </p:childTnLst>
                                </p:cTn>
                              </p:par>
                              <p:par>
                                <p:cTn id="23" presetID="32" presetClass="emph" presetSubtype="0" fill="hold" nodeType="withEffect">
                                  <p:stCondLst>
                                    <p:cond delay="0"/>
                                  </p:stCondLst>
                                  <p:childTnLst>
                                    <p:animRot by="120000">
                                      <p:cBhvr>
                                        <p:cTn id="24" dur="2140" fill="hold">
                                          <p:stCondLst>
                                            <p:cond delay="0"/>
                                          </p:stCondLst>
                                        </p:cTn>
                                        <p:tgtEl>
                                          <p:spTgt spid="49"/>
                                        </p:tgtEl>
                                        <p:attrNameLst>
                                          <p:attrName>r</p:attrName>
                                        </p:attrNameLst>
                                      </p:cBhvr>
                                    </p:animRot>
                                    <p:animRot by="-240000">
                                      <p:cBhvr>
                                        <p:cTn id="25" dur="4280" fill="hold">
                                          <p:stCondLst>
                                            <p:cond delay="4280"/>
                                          </p:stCondLst>
                                        </p:cTn>
                                        <p:tgtEl>
                                          <p:spTgt spid="49"/>
                                        </p:tgtEl>
                                        <p:attrNameLst>
                                          <p:attrName>r</p:attrName>
                                        </p:attrNameLst>
                                      </p:cBhvr>
                                    </p:animRot>
                                    <p:animRot by="240000">
                                      <p:cBhvr>
                                        <p:cTn id="26" dur="4280" fill="hold">
                                          <p:stCondLst>
                                            <p:cond delay="8560"/>
                                          </p:stCondLst>
                                        </p:cTn>
                                        <p:tgtEl>
                                          <p:spTgt spid="49"/>
                                        </p:tgtEl>
                                        <p:attrNameLst>
                                          <p:attrName>r</p:attrName>
                                        </p:attrNameLst>
                                      </p:cBhvr>
                                    </p:animRot>
                                    <p:animRot by="-240000">
                                      <p:cBhvr>
                                        <p:cTn id="27" dur="4280" fill="hold">
                                          <p:stCondLst>
                                            <p:cond delay="12840"/>
                                          </p:stCondLst>
                                        </p:cTn>
                                        <p:tgtEl>
                                          <p:spTgt spid="49"/>
                                        </p:tgtEl>
                                        <p:attrNameLst>
                                          <p:attrName>r</p:attrName>
                                        </p:attrNameLst>
                                      </p:cBhvr>
                                    </p:animRot>
                                    <p:animRot by="120000">
                                      <p:cBhvr>
                                        <p:cTn id="28" dur="4280" fill="hold">
                                          <p:stCondLst>
                                            <p:cond delay="1712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59" presetClass="path" presetSubtype="0" accel="50000" decel="50000" fill="hold" nodeType="clickEffect">
                                  <p:stCondLst>
                                    <p:cond delay="0"/>
                                  </p:stCondLst>
                                  <p:childTnLst>
                                    <p:animMotion origin="layout" path="M -1.11111E-6 -0.00062 C -1.11111E-6 -0.03627 0.0283 -0.09861 0.0408 -0.14198 C 0.05321 -0.18519 0.06337 -0.22624 0.07431 -0.25988 C 0.08533 -0.29383 0.07214 -0.34445 0.10721 -0.34445 C 0.11997 -0.36775 0.13116 -0.39799 0.14141 -0.42161 C 0.15174 -0.44537 0.16615 -0.47161 0.1691 -0.4858 C 0.17422 -0.5 0.20452 -0.61219 0.2046 -0.6125 C 0.2105 -0.63395 0.2592 -0.87269 0.2592 -0.8733 " pathEditMode="relative" rAng="0" ptsTypes="AAAAAAAA">
                                      <p:cBhvr>
                                        <p:cTn id="33" dur="6500" fill="hold"/>
                                        <p:tgtEl>
                                          <p:spTgt spid="13"/>
                                        </p:tgtEl>
                                        <p:attrNameLst>
                                          <p:attrName>ppt_x</p:attrName>
                                          <p:attrName>ppt_y</p:attrName>
                                        </p:attrNameLst>
                                      </p:cBhvr>
                                      <p:rCtr x="12960" y="-43627"/>
                                    </p:animMotion>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59" presetClass="path" presetSubtype="0" accel="50000" decel="50000" fill="hold" nodeType="clickEffect">
                                  <p:stCondLst>
                                    <p:cond delay="0"/>
                                  </p:stCondLst>
                                  <p:childTnLst>
                                    <p:animMotion origin="layout" path="M -6.94444E-7 -0.00015 C -6.94444E-7 -0.03549 0.02318 -0.10771 0.03446 -0.1591 C 0.04583 -0.21034 0.05816 -0.25895 0.06806 -0.30802 C 0.07804 -0.35602 0.05929 -0.45015 0.09427 -0.45015 C 0.12813 -0.45015 0.11936 -0.55494 0.11936 -0.5895 C 0.12361 -0.61327 0.16432 -0.85787 0.16458 -0.85849 " pathEditMode="relative" rAng="0" ptsTypes="AAAAAA">
                                      <p:cBhvr>
                                        <p:cTn id="38" dur="6500" fill="hold"/>
                                        <p:tgtEl>
                                          <p:spTgt spid="12"/>
                                        </p:tgtEl>
                                        <p:attrNameLst>
                                          <p:attrName>ppt_x</p:attrName>
                                          <p:attrName>ppt_y</p:attrName>
                                        </p:attrNameLst>
                                      </p:cBhvr>
                                      <p:rCtr x="8229" y="-42917"/>
                                    </p:animMotion>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59" presetClass="path" presetSubtype="0" accel="50000" decel="50000" fill="hold" nodeType="clickEffect">
                                  <p:stCondLst>
                                    <p:cond delay="0"/>
                                  </p:stCondLst>
                                  <p:childTnLst>
                                    <p:animMotion origin="layout" path="M 2.91667E-6 -0.00046 C 2.91667E-6 -0.03534 0.02152 -0.12994 0.03021 -0.19198 C 0.0388 -0.25417 0.0447 -0.31867 0.05191 -0.37346 C 0.0592 -0.42824 0.03871 -0.51991 0.07378 -0.51991 C 0.10764 -0.51991 0.09123 -0.64954 0.09123 -0.68457 C 0.09427 -0.71096 0.10729 -0.92269 0.10746 -0.9213 " pathEditMode="relative" rAng="0" ptsTypes="AAAAAA">
                                      <p:cBhvr>
                                        <p:cTn id="43" dur="6500" fill="hold"/>
                                        <p:tgtEl>
                                          <p:spTgt spid="11"/>
                                        </p:tgtEl>
                                        <p:attrNameLst>
                                          <p:attrName>ppt_x</p:attrName>
                                          <p:attrName>ppt_y</p:attrName>
                                        </p:attrNameLst>
                                      </p:cBhvr>
                                      <p:rCtr x="5373" y="-46049"/>
                                    </p:animMotion>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59" presetClass="path" presetSubtype="0" accel="50000" decel="50000" fill="hold" nodeType="clickEffect">
                                  <p:stCondLst>
                                    <p:cond delay="0"/>
                                  </p:stCondLst>
                                  <p:childTnLst>
                                    <p:animMotion origin="layout" path="M -8.45833E-5 -0.00031 C -8.45833E-5 -0.03549 0.01624 -0.12145 0.02596 -0.18766 C 0.03568 -0.25401 0.05252 -0.33735 0.05842 -0.39846 C 0.06441 -0.45941 0.02683 -0.55432 0.06172 -0.55432 C 0.09566 -0.55432 0.0869 -0.8733 0.0869 -0.90849 " pathEditMode="relative" rAng="0" ptsTypes="AAAAA">
                                      <p:cBhvr>
                                        <p:cTn id="48" dur="6300" fill="hold"/>
                                        <p:tgtEl>
                                          <p:spTgt spid="10"/>
                                        </p:tgtEl>
                                        <p:attrNameLst>
                                          <p:attrName>ppt_x</p:attrName>
                                          <p:attrName>ppt_y</p:attrName>
                                        </p:attrNameLst>
                                      </p:cBhvr>
                                      <p:rCtr x="4401" y="-45417"/>
                                    </p:animMotion>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400" dirty="0">
                <a:solidFill>
                  <a:srgbClr val="4F81BD">
                    <a:lumMod val="50000"/>
                  </a:srgbClr>
                </a:solidFill>
                <a:latin typeface="Cambria" panose="02040503050406030204" pitchFamily="18" charset="0"/>
                <a:ea typeface="Cambria" panose="02040503050406030204" pitchFamily="18" charset="0"/>
              </a:rPr>
              <a:t>S toàn phần của hình lập phương có cạnh: a = 5 cm </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14303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6" y="139902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A</a:t>
            </a:r>
          </a:p>
        </p:txBody>
      </p:sp>
      <p:sp>
        <p:nvSpPr>
          <p:cNvPr id="53" name="Rounded Rectangle 52"/>
          <p:cNvSpPr/>
          <p:nvPr/>
        </p:nvSpPr>
        <p:spPr>
          <a:xfrm>
            <a:off x="5700216" y="264868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135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69731" y="261732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B</a:t>
            </a:r>
          </a:p>
        </p:txBody>
      </p:sp>
      <p:sp>
        <p:nvSpPr>
          <p:cNvPr id="55" name="Rounded Rectangle 54"/>
          <p:cNvSpPr/>
          <p:nvPr/>
        </p:nvSpPr>
        <p:spPr>
          <a:xfrm>
            <a:off x="5682470" y="3759692"/>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985" y="3728322"/>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829069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hộp chữ nhật có kích thước: a = </a:t>
            </a:r>
            <a:r>
              <a:rPr lang="en-US" sz="4400">
                <a:solidFill>
                  <a:srgbClr val="4F81BD">
                    <a:lumMod val="50000"/>
                  </a:srgbClr>
                </a:solidFill>
                <a:latin typeface="Cambria" panose="02040503050406030204" pitchFamily="18" charset="0"/>
                <a:ea typeface="Cambria" panose="02040503050406030204" pitchFamily="18" charset="0"/>
              </a:rPr>
              <a:t>1</a:t>
            </a:r>
            <a:r>
              <a:rPr lang="vi-VN" sz="4400">
                <a:solidFill>
                  <a:srgbClr val="4F81BD">
                    <a:lumMod val="50000"/>
                  </a:srgbClr>
                </a:solidFill>
                <a:latin typeface="Cambria" panose="02040503050406030204" pitchFamily="18" charset="0"/>
                <a:ea typeface="Cambria" panose="02040503050406030204" pitchFamily="18" charset="0"/>
              </a:rPr>
              <a:t>5 </a:t>
            </a:r>
            <a:r>
              <a:rPr lang="vi-VN" sz="4400" dirty="0">
                <a:solidFill>
                  <a:srgbClr val="4F81BD">
                    <a:lumMod val="50000"/>
                  </a:srgbClr>
                </a:solidFill>
                <a:latin typeface="Cambria" panose="02040503050406030204" pitchFamily="18" charset="0"/>
                <a:ea typeface="Cambria" panose="02040503050406030204" pitchFamily="18" charset="0"/>
              </a:rPr>
              <a:t>cm, b</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5</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 c</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2</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380591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150 cm</a:t>
            </a:r>
            <a:r>
              <a:rPr lang="nl-NL" sz="48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377454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155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69050" y="2634175"/>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38565" y="260280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160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403685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3 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20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42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9891566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xmlns=""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xmlns=""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xmlns=""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a:t>
            </a:r>
            <a:r>
              <a:rPr lang="en-US" sz="4400" dirty="0">
                <a:solidFill>
                  <a:srgbClr val="4F81BD">
                    <a:lumMod val="50000"/>
                  </a:srgbClr>
                </a:solidFill>
                <a:latin typeface="Cambria" panose="02040503050406030204" pitchFamily="18" charset="0"/>
                <a:ea typeface="Cambria" panose="02040503050406030204" pitchFamily="18" charset="0"/>
              </a:rPr>
              <a:t>5</a:t>
            </a:r>
            <a:r>
              <a:rPr lang="vi-VN" sz="4400" dirty="0">
                <a:solidFill>
                  <a:srgbClr val="4F81BD">
                    <a:lumMod val="50000"/>
                  </a:srgbClr>
                </a:solidFill>
                <a:latin typeface="Cambria" panose="02040503050406030204" pitchFamily="18" charset="0"/>
                <a:ea typeface="Cambria" panose="02040503050406030204" pitchFamily="18" charset="0"/>
              </a:rPr>
              <a:t> </a:t>
            </a:r>
            <a:r>
              <a:rPr lang="en-US" sz="4400" dirty="0">
                <a:solidFill>
                  <a:srgbClr val="4F81BD">
                    <a:lumMod val="50000"/>
                  </a:srgbClr>
                </a:solidFill>
                <a:latin typeface="Cambria" panose="02040503050406030204" pitchFamily="18" charset="0"/>
                <a:ea typeface="Cambria" panose="02040503050406030204" pitchFamily="18" charset="0"/>
              </a:rPr>
              <a:t>d</a:t>
            </a:r>
            <a:r>
              <a:rPr lang="vi-VN" sz="4400" dirty="0">
                <a:solidFill>
                  <a:srgbClr val="4F81BD">
                    <a:lumMod val="50000"/>
                  </a:srgbClr>
                </a:solidFill>
                <a:latin typeface="Cambria" panose="02040503050406030204" pitchFamily="18" charset="0"/>
                <a:ea typeface="Cambria" panose="02040503050406030204" pitchFamily="18" charset="0"/>
              </a:rPr>
              <a:t>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dm</a:t>
            </a:r>
            <a:r>
              <a:rPr lang="nl-NL" sz="28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cm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dm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155240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10" name="Picture 9">
            <a:extLst>
              <a:ext uri="{FF2B5EF4-FFF2-40B4-BE49-F238E27FC236}">
                <a16:creationId xmlns:a16="http://schemas.microsoft.com/office/drawing/2014/main" id="{FC515DAB-96EA-C6E5-62F4-4F6D427B0256}"/>
              </a:ext>
            </a:extLst>
          </p:cNvPr>
          <p:cNvPicPr>
            <a:picLocks noChangeAspect="1"/>
          </p:cNvPicPr>
          <p:nvPr/>
        </p:nvPicPr>
        <p:blipFill>
          <a:blip r:embed="rId13"/>
          <a:stretch>
            <a:fillRect/>
          </a:stretch>
        </p:blipFill>
        <p:spPr>
          <a:xfrm>
            <a:off x="4819776" y="3704285"/>
            <a:ext cx="2938527" cy="1176630"/>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447</Words>
  <Application>Microsoft Office PowerPoint</Application>
  <PresentationFormat>Widescreen</PresentationFormat>
  <Paragraphs>70</Paragraphs>
  <Slides>14</Slides>
  <Notes>0</Notes>
  <HiddenSlides>0</HiddenSlides>
  <MMClips>16</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Arial</vt:lpstr>
      <vt:lpstr>Calibri</vt:lpstr>
      <vt:lpstr>Cambria</vt:lpstr>
      <vt:lpstr>Hoa Sen Typeface</vt:lpstr>
      <vt:lpstr>Times New Roman</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AN VUONG COMPUTER</cp:lastModifiedBy>
  <cp:revision>44</cp:revision>
  <dcterms:created xsi:type="dcterms:W3CDTF">2024-05-17T09:13:47Z</dcterms:created>
  <dcterms:modified xsi:type="dcterms:W3CDTF">2025-03-20T02:23:11Z</dcterms:modified>
</cp:coreProperties>
</file>