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0" r:id="rId3"/>
    <p:sldId id="268" r:id="rId4"/>
    <p:sldId id="271" r:id="rId5"/>
    <p:sldId id="330" r:id="rId6"/>
    <p:sldId id="267" r:id="rId7"/>
    <p:sldId id="272" r:id="rId8"/>
    <p:sldId id="265" r:id="rId9"/>
    <p:sldId id="258" r:id="rId10"/>
    <p:sldId id="275" r:id="rId11"/>
    <p:sldId id="276" r:id="rId12"/>
    <p:sldId id="278" r:id="rId13"/>
    <p:sldId id="259" r:id="rId14"/>
    <p:sldId id="279" r:id="rId15"/>
    <p:sldId id="280" r:id="rId16"/>
    <p:sldId id="281" r:id="rId17"/>
    <p:sldId id="282" r:id="rId18"/>
    <p:sldId id="261" r:id="rId19"/>
    <p:sldId id="283" r:id="rId20"/>
    <p:sldId id="284" r:id="rId21"/>
    <p:sldId id="285" r:id="rId22"/>
    <p:sldId id="262"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7AAF"/>
    <a:srgbClr val="117956"/>
    <a:srgbClr val="E6F5D7"/>
    <a:srgbClr val="F1DA41"/>
    <a:srgbClr val="F7A676"/>
    <a:srgbClr val="B0E417"/>
    <a:srgbClr val="E97445"/>
    <a:srgbClr val="1CC68D"/>
    <a:srgbClr val="D54D19"/>
    <a:srgbClr val="33D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1CAF-D06B-CEC1-2A24-F3F692A40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5CDC2C-1A54-E168-1FA9-5F42E46D78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E8314-F754-F89A-EDBC-6C7F6299A76F}"/>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5" name="Footer Placeholder 4">
            <a:extLst>
              <a:ext uri="{FF2B5EF4-FFF2-40B4-BE49-F238E27FC236}">
                <a16:creationId xmlns:a16="http://schemas.microsoft.com/office/drawing/2014/main" id="{2F5EB126-87F1-5496-F512-A07928543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486E2-C325-CAD2-4ADB-7EE2903AC272}"/>
              </a:ext>
            </a:extLst>
          </p:cNvPr>
          <p:cNvSpPr>
            <a:spLocks noGrp="1"/>
          </p:cNvSpPr>
          <p:nvPr>
            <p:ph type="sldNum" sz="quarter" idx="12"/>
          </p:nvPr>
        </p:nvSpPr>
        <p:spPr/>
        <p:txBody>
          <a:bodyPr/>
          <a:lstStyle/>
          <a:p>
            <a:fld id="{F065DF11-A008-4D9E-8A25-BB707A2A9FA3}" type="slidenum">
              <a:rPr lang="en-US" smtClean="0"/>
              <a:t>‹#›</a:t>
            </a:fld>
            <a:endParaRPr lang="en-US"/>
          </a:p>
        </p:txBody>
      </p:sp>
      <p:sp>
        <p:nvSpPr>
          <p:cNvPr id="9" name="TextBox 8">
            <a:extLst>
              <a:ext uri="{FF2B5EF4-FFF2-40B4-BE49-F238E27FC236}">
                <a16:creationId xmlns:a16="http://schemas.microsoft.com/office/drawing/2014/main" id="{E134D0D3-041A-D6FE-B7EC-00CB694B514B}"/>
              </a:ext>
            </a:extLst>
          </p:cNvPr>
          <p:cNvSpPr txBox="1"/>
          <p:nvPr userDrawn="1"/>
        </p:nvSpPr>
        <p:spPr>
          <a:xfrm>
            <a:off x="6541477" y="404446"/>
            <a:ext cx="764931" cy="369332"/>
          </a:xfrm>
          <a:prstGeom prst="rect">
            <a:avLst/>
          </a:prstGeom>
          <a:noFill/>
        </p:spPr>
        <p:txBody>
          <a:bodyPr wrap="square" rtlCol="0">
            <a:spAutoFit/>
          </a:bodyPr>
          <a:lstStyle/>
          <a:p>
            <a:endParaRPr lang="en-US" dirty="0" err="1"/>
          </a:p>
        </p:txBody>
      </p:sp>
      <p:pic>
        <p:nvPicPr>
          <p:cNvPr id="14" name="Picture 13">
            <a:extLst>
              <a:ext uri="{FF2B5EF4-FFF2-40B4-BE49-F238E27FC236}">
                <a16:creationId xmlns:a16="http://schemas.microsoft.com/office/drawing/2014/main" id="{681EAEB3-BCB1-AF58-B8B1-CE746DDBE6EB}"/>
              </a:ext>
            </a:extLst>
          </p:cNvPr>
          <p:cNvPicPr>
            <a:picLocks noChangeAspect="1"/>
          </p:cNvPicPr>
          <p:nvPr userDrawn="1"/>
        </p:nvPicPr>
        <p:blipFill>
          <a:blip r:embed="rId2"/>
          <a:stretch>
            <a:fillRect/>
          </a:stretch>
        </p:blipFill>
        <p:spPr>
          <a:xfrm>
            <a:off x="-168992" y="0"/>
            <a:ext cx="12529983" cy="7079226"/>
          </a:xfrm>
          <a:prstGeom prst="rect">
            <a:avLst/>
          </a:prstGeom>
        </p:spPr>
      </p:pic>
    </p:spTree>
    <p:extLst>
      <p:ext uri="{BB962C8B-B14F-4D97-AF65-F5344CB8AC3E}">
        <p14:creationId xmlns:p14="http://schemas.microsoft.com/office/powerpoint/2010/main" val="168269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59B9-D6D9-A114-21B6-B572CC006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949243-E999-653F-EBB5-E13DD7037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D6370-BC57-6F54-02AF-2FD756239ADC}"/>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5" name="Footer Placeholder 4">
            <a:extLst>
              <a:ext uri="{FF2B5EF4-FFF2-40B4-BE49-F238E27FC236}">
                <a16:creationId xmlns:a16="http://schemas.microsoft.com/office/drawing/2014/main" id="{AB7D7484-856F-DDCA-EEDB-D04720D9B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9DC86-A269-92C9-5B7A-AA03B24DC576}"/>
              </a:ext>
            </a:extLst>
          </p:cNvPr>
          <p:cNvSpPr>
            <a:spLocks noGrp="1"/>
          </p:cNvSpPr>
          <p:nvPr>
            <p:ph type="sldNum" sz="quarter" idx="12"/>
          </p:nvPr>
        </p:nvSpPr>
        <p:spPr/>
        <p:txBody>
          <a:bodyPr/>
          <a:lstStyle/>
          <a:p>
            <a:fld id="{F065DF11-A008-4D9E-8A25-BB707A2A9FA3}" type="slidenum">
              <a:rPr lang="en-US" smtClean="0"/>
              <a:t>‹#›</a:t>
            </a:fld>
            <a:endParaRPr lang="en-US"/>
          </a:p>
        </p:txBody>
      </p:sp>
    </p:spTree>
    <p:extLst>
      <p:ext uri="{BB962C8B-B14F-4D97-AF65-F5344CB8AC3E}">
        <p14:creationId xmlns:p14="http://schemas.microsoft.com/office/powerpoint/2010/main" val="6798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F2264-33D4-6255-EE08-DB396DE452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3146A-D26B-7923-CF5F-D598870E2B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6515B-6D82-14FC-2F30-F520C6A0AB9C}"/>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5" name="Footer Placeholder 4">
            <a:extLst>
              <a:ext uri="{FF2B5EF4-FFF2-40B4-BE49-F238E27FC236}">
                <a16:creationId xmlns:a16="http://schemas.microsoft.com/office/drawing/2014/main" id="{E4E0F74A-654B-F86F-5811-6ED344A0E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1D72A-7ACF-5913-9A9F-E9E736533C9B}"/>
              </a:ext>
            </a:extLst>
          </p:cNvPr>
          <p:cNvSpPr>
            <a:spLocks noGrp="1"/>
          </p:cNvSpPr>
          <p:nvPr>
            <p:ph type="sldNum" sz="quarter" idx="12"/>
          </p:nvPr>
        </p:nvSpPr>
        <p:spPr/>
        <p:txBody>
          <a:bodyPr/>
          <a:lstStyle/>
          <a:p>
            <a:fld id="{F065DF11-A008-4D9E-8A25-BB707A2A9FA3}" type="slidenum">
              <a:rPr lang="en-US" smtClean="0"/>
              <a:t>‹#›</a:t>
            </a:fld>
            <a:endParaRPr lang="en-US"/>
          </a:p>
        </p:txBody>
      </p:sp>
    </p:spTree>
    <p:extLst>
      <p:ext uri="{BB962C8B-B14F-4D97-AF65-F5344CB8AC3E}">
        <p14:creationId xmlns:p14="http://schemas.microsoft.com/office/powerpoint/2010/main" val="144362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7E45-2B3B-28DD-8143-1B3A18E6B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F2966-6C15-C5F9-2AAD-57D58971B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A3D60-5F6A-0DC9-D274-A5FE1D4D085D}"/>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5" name="Footer Placeholder 4">
            <a:extLst>
              <a:ext uri="{FF2B5EF4-FFF2-40B4-BE49-F238E27FC236}">
                <a16:creationId xmlns:a16="http://schemas.microsoft.com/office/drawing/2014/main" id="{86D9E8D1-C6F0-E54F-0FE3-0E3D6E1DD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A9DF0-707B-4757-97FA-66C05FDBB037}"/>
              </a:ext>
            </a:extLst>
          </p:cNvPr>
          <p:cNvSpPr>
            <a:spLocks noGrp="1"/>
          </p:cNvSpPr>
          <p:nvPr>
            <p:ph type="sldNum" sz="quarter" idx="12"/>
          </p:nvPr>
        </p:nvSpPr>
        <p:spPr/>
        <p:txBody>
          <a:bodyPr/>
          <a:lstStyle/>
          <a:p>
            <a:fld id="{F065DF11-A008-4D9E-8A25-BB707A2A9FA3}" type="slidenum">
              <a:rPr lang="en-US" smtClean="0"/>
              <a:t>‹#›</a:t>
            </a:fld>
            <a:endParaRPr lang="en-US"/>
          </a:p>
        </p:txBody>
      </p:sp>
      <p:pic>
        <p:nvPicPr>
          <p:cNvPr id="14" name="Picture 13">
            <a:extLst>
              <a:ext uri="{FF2B5EF4-FFF2-40B4-BE49-F238E27FC236}">
                <a16:creationId xmlns:a16="http://schemas.microsoft.com/office/drawing/2014/main" id="{10CF90C5-46E8-9DCB-6CAB-804E9CF2E69D}"/>
              </a:ext>
            </a:extLst>
          </p:cNvPr>
          <p:cNvPicPr>
            <a:picLocks noChangeAspect="1"/>
          </p:cNvPicPr>
          <p:nvPr userDrawn="1"/>
        </p:nvPicPr>
        <p:blipFill>
          <a:blip r:embed="rId2"/>
          <a:stretch>
            <a:fillRect/>
          </a:stretch>
        </p:blipFill>
        <p:spPr>
          <a:xfrm>
            <a:off x="-149468" y="3749"/>
            <a:ext cx="12458698" cy="7066992"/>
          </a:xfrm>
          <a:prstGeom prst="rect">
            <a:avLst/>
          </a:prstGeom>
        </p:spPr>
      </p:pic>
      <p:sp>
        <p:nvSpPr>
          <p:cNvPr id="7" name="Rectangle 6">
            <a:extLst>
              <a:ext uri="{FF2B5EF4-FFF2-40B4-BE49-F238E27FC236}">
                <a16:creationId xmlns:a16="http://schemas.microsoft.com/office/drawing/2014/main" id="{6A38E75C-43E8-8630-5893-4F39809E1E26}"/>
              </a:ext>
            </a:extLst>
          </p:cNvPr>
          <p:cNvSpPr/>
          <p:nvPr userDrawn="1"/>
        </p:nvSpPr>
        <p:spPr>
          <a:xfrm>
            <a:off x="226740" y="182561"/>
            <a:ext cx="11716215" cy="6538913"/>
          </a:xfrm>
          <a:prstGeom prst="rect">
            <a:avLst/>
          </a:pr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236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79E036-54C2-58EC-6E74-ED5570F2531E}"/>
              </a:ext>
            </a:extLst>
          </p:cNvPr>
          <p:cNvPicPr>
            <a:picLocks noChangeAspect="1"/>
          </p:cNvPicPr>
          <p:nvPr userDrawn="1"/>
        </p:nvPicPr>
        <p:blipFill>
          <a:blip r:embed="rId2"/>
          <a:stretch>
            <a:fillRect/>
          </a:stretch>
        </p:blipFill>
        <p:spPr>
          <a:xfrm>
            <a:off x="-101600" y="-29029"/>
            <a:ext cx="12395200" cy="7170058"/>
          </a:xfrm>
          <a:prstGeom prst="rect">
            <a:avLst/>
          </a:prstGeom>
        </p:spPr>
      </p:pic>
    </p:spTree>
    <p:extLst>
      <p:ext uri="{BB962C8B-B14F-4D97-AF65-F5344CB8AC3E}">
        <p14:creationId xmlns:p14="http://schemas.microsoft.com/office/powerpoint/2010/main" val="303682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B5A6E3-84C4-34C2-9D92-1F6A093540BE}"/>
              </a:ext>
            </a:extLst>
          </p:cNvPr>
          <p:cNvPicPr>
            <a:picLocks noChangeAspect="1"/>
          </p:cNvPicPr>
          <p:nvPr userDrawn="1"/>
        </p:nvPicPr>
        <p:blipFill>
          <a:blip r:embed="rId2"/>
          <a:stretch>
            <a:fillRect/>
          </a:stretch>
        </p:blipFill>
        <p:spPr>
          <a:xfrm>
            <a:off x="-133349" y="0"/>
            <a:ext cx="12458698" cy="7066992"/>
          </a:xfrm>
          <a:prstGeom prst="rect">
            <a:avLst/>
          </a:prstGeom>
        </p:spPr>
      </p:pic>
    </p:spTree>
    <p:extLst>
      <p:ext uri="{BB962C8B-B14F-4D97-AF65-F5344CB8AC3E}">
        <p14:creationId xmlns:p14="http://schemas.microsoft.com/office/powerpoint/2010/main" val="363953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8BC9-BD20-CD9C-DF0A-05715517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82366D-0104-429C-3D1F-9749BF7FB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701DC-53AF-FE7E-B880-DD25895E81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1DAD15-4C0B-3747-1A2D-707F6B9EF0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92643-2674-AF08-55E5-409F8013EF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9BFC3-480B-8620-62BF-D58DE2AC17E6}"/>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8" name="Footer Placeholder 7">
            <a:extLst>
              <a:ext uri="{FF2B5EF4-FFF2-40B4-BE49-F238E27FC236}">
                <a16:creationId xmlns:a16="http://schemas.microsoft.com/office/drawing/2014/main" id="{1AC2BEDD-3EFC-A7D0-30F3-8F4FBC681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351A3B-2343-EC51-8727-CF808E627637}"/>
              </a:ext>
            </a:extLst>
          </p:cNvPr>
          <p:cNvSpPr>
            <a:spLocks noGrp="1"/>
          </p:cNvSpPr>
          <p:nvPr>
            <p:ph type="sldNum" sz="quarter" idx="12"/>
          </p:nvPr>
        </p:nvSpPr>
        <p:spPr/>
        <p:txBody>
          <a:bodyPr/>
          <a:lstStyle/>
          <a:p>
            <a:fld id="{F065DF11-A008-4D9E-8A25-BB707A2A9FA3}" type="slidenum">
              <a:rPr lang="en-US" smtClean="0"/>
              <a:t>‹#›</a:t>
            </a:fld>
            <a:endParaRPr lang="en-US"/>
          </a:p>
        </p:txBody>
      </p:sp>
    </p:spTree>
    <p:extLst>
      <p:ext uri="{BB962C8B-B14F-4D97-AF65-F5344CB8AC3E}">
        <p14:creationId xmlns:p14="http://schemas.microsoft.com/office/powerpoint/2010/main" val="424181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AD31-BC5F-4992-9827-D55BE7C36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B153B0-FB8A-01E9-A16F-9C8318A1F755}"/>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4" name="Footer Placeholder 3">
            <a:extLst>
              <a:ext uri="{FF2B5EF4-FFF2-40B4-BE49-F238E27FC236}">
                <a16:creationId xmlns:a16="http://schemas.microsoft.com/office/drawing/2014/main" id="{7FFA136C-C1AD-A2AD-C592-6CD53B89E0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FD8EEF-E131-BB46-51A1-A8185F8312AF}"/>
              </a:ext>
            </a:extLst>
          </p:cNvPr>
          <p:cNvSpPr>
            <a:spLocks noGrp="1"/>
          </p:cNvSpPr>
          <p:nvPr>
            <p:ph type="sldNum" sz="quarter" idx="12"/>
          </p:nvPr>
        </p:nvSpPr>
        <p:spPr/>
        <p:txBody>
          <a:bodyPr/>
          <a:lstStyle/>
          <a:p>
            <a:fld id="{F065DF11-A008-4D9E-8A25-BB707A2A9FA3}" type="slidenum">
              <a:rPr lang="en-US" smtClean="0"/>
              <a:t>‹#›</a:t>
            </a:fld>
            <a:endParaRPr lang="en-US"/>
          </a:p>
        </p:txBody>
      </p:sp>
    </p:spTree>
    <p:extLst>
      <p:ext uri="{BB962C8B-B14F-4D97-AF65-F5344CB8AC3E}">
        <p14:creationId xmlns:p14="http://schemas.microsoft.com/office/powerpoint/2010/main" val="33766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8F2661-7922-ADB4-CA51-1FCBD967C209}"/>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3" name="Footer Placeholder 2">
            <a:extLst>
              <a:ext uri="{FF2B5EF4-FFF2-40B4-BE49-F238E27FC236}">
                <a16:creationId xmlns:a16="http://schemas.microsoft.com/office/drawing/2014/main" id="{00012E27-E1B2-E6B3-07C2-E8ED00C8E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247854-F8F9-6223-CC07-36CF5F9C7F5E}"/>
              </a:ext>
            </a:extLst>
          </p:cNvPr>
          <p:cNvSpPr>
            <a:spLocks noGrp="1"/>
          </p:cNvSpPr>
          <p:nvPr>
            <p:ph type="sldNum" sz="quarter" idx="12"/>
          </p:nvPr>
        </p:nvSpPr>
        <p:spPr/>
        <p:txBody>
          <a:bodyPr/>
          <a:lstStyle/>
          <a:p>
            <a:fld id="{F065DF11-A008-4D9E-8A25-BB707A2A9FA3}" type="slidenum">
              <a:rPr lang="en-US" smtClean="0"/>
              <a:t>‹#›</a:t>
            </a:fld>
            <a:endParaRPr lang="en-US"/>
          </a:p>
        </p:txBody>
      </p:sp>
    </p:spTree>
    <p:extLst>
      <p:ext uri="{BB962C8B-B14F-4D97-AF65-F5344CB8AC3E}">
        <p14:creationId xmlns:p14="http://schemas.microsoft.com/office/powerpoint/2010/main" val="300111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6E09-E631-B8C4-474B-6A106B4CD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5490C0-00E8-72A8-DE27-5E401A39C6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F90D78-4B19-0A44-0218-D9248A7B0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1D766F-9A6A-AC02-55A5-9601CC6A18E1}"/>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6" name="Footer Placeholder 5">
            <a:extLst>
              <a:ext uri="{FF2B5EF4-FFF2-40B4-BE49-F238E27FC236}">
                <a16:creationId xmlns:a16="http://schemas.microsoft.com/office/drawing/2014/main" id="{C4A5A81A-9B6B-FCB3-07AF-DCC2183D3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00173-4047-D10E-0371-7A22551201D5}"/>
              </a:ext>
            </a:extLst>
          </p:cNvPr>
          <p:cNvSpPr>
            <a:spLocks noGrp="1"/>
          </p:cNvSpPr>
          <p:nvPr>
            <p:ph type="sldNum" sz="quarter" idx="12"/>
          </p:nvPr>
        </p:nvSpPr>
        <p:spPr/>
        <p:txBody>
          <a:bodyPr/>
          <a:lstStyle/>
          <a:p>
            <a:fld id="{F065DF11-A008-4D9E-8A25-BB707A2A9FA3}" type="slidenum">
              <a:rPr lang="en-US" smtClean="0"/>
              <a:t>‹#›</a:t>
            </a:fld>
            <a:endParaRPr lang="en-US"/>
          </a:p>
        </p:txBody>
      </p:sp>
    </p:spTree>
    <p:extLst>
      <p:ext uri="{BB962C8B-B14F-4D97-AF65-F5344CB8AC3E}">
        <p14:creationId xmlns:p14="http://schemas.microsoft.com/office/powerpoint/2010/main" val="250495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0ED4-09FE-771D-82DA-FFB60D4792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80B00-DA5C-4A64-2B63-9549316AF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EEA9C0-B8B5-7593-5274-90AC72693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E02ED-93A1-3C19-CDD8-6D947FCDCEB7}"/>
              </a:ext>
            </a:extLst>
          </p:cNvPr>
          <p:cNvSpPr>
            <a:spLocks noGrp="1"/>
          </p:cNvSpPr>
          <p:nvPr>
            <p:ph type="dt" sz="half" idx="10"/>
          </p:nvPr>
        </p:nvSpPr>
        <p:spPr/>
        <p:txBody>
          <a:bodyPr/>
          <a:lstStyle/>
          <a:p>
            <a:fld id="{ED397813-17E2-4498-8EB0-4591F18BA1AD}" type="datetimeFigureOut">
              <a:rPr lang="en-US" smtClean="0"/>
              <a:t>3/20/2025</a:t>
            </a:fld>
            <a:endParaRPr lang="en-US"/>
          </a:p>
        </p:txBody>
      </p:sp>
      <p:sp>
        <p:nvSpPr>
          <p:cNvPr id="6" name="Footer Placeholder 5">
            <a:extLst>
              <a:ext uri="{FF2B5EF4-FFF2-40B4-BE49-F238E27FC236}">
                <a16:creationId xmlns:a16="http://schemas.microsoft.com/office/drawing/2014/main" id="{CA9FE55F-248A-1C11-2817-BFF6E5475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08EC6-2BDA-571B-E8B8-44FF245E766F}"/>
              </a:ext>
            </a:extLst>
          </p:cNvPr>
          <p:cNvSpPr>
            <a:spLocks noGrp="1"/>
          </p:cNvSpPr>
          <p:nvPr>
            <p:ph type="sldNum" sz="quarter" idx="12"/>
          </p:nvPr>
        </p:nvSpPr>
        <p:spPr/>
        <p:txBody>
          <a:bodyPr/>
          <a:lstStyle/>
          <a:p>
            <a:fld id="{F065DF11-A008-4D9E-8A25-BB707A2A9FA3}" type="slidenum">
              <a:rPr lang="en-US" smtClean="0"/>
              <a:t>‹#›</a:t>
            </a:fld>
            <a:endParaRPr lang="en-US"/>
          </a:p>
        </p:txBody>
      </p:sp>
    </p:spTree>
    <p:extLst>
      <p:ext uri="{BB962C8B-B14F-4D97-AF65-F5344CB8AC3E}">
        <p14:creationId xmlns:p14="http://schemas.microsoft.com/office/powerpoint/2010/main" val="40379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7B3D16-179E-D3B7-1CE9-C8F603A26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F4DFBF-1996-31BD-63BE-D512E103E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4B260-7181-627F-1150-07F2C9F6C1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97813-17E2-4498-8EB0-4591F18BA1AD}" type="datetimeFigureOut">
              <a:rPr lang="en-US" smtClean="0"/>
              <a:t>3/20/2025</a:t>
            </a:fld>
            <a:endParaRPr lang="en-US"/>
          </a:p>
        </p:txBody>
      </p:sp>
      <p:sp>
        <p:nvSpPr>
          <p:cNvPr id="5" name="Footer Placeholder 4">
            <a:extLst>
              <a:ext uri="{FF2B5EF4-FFF2-40B4-BE49-F238E27FC236}">
                <a16:creationId xmlns:a16="http://schemas.microsoft.com/office/drawing/2014/main" id="{776270AE-7932-33E8-0F87-BCE862A9B9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E24E8-54CE-DF26-80E4-399F3E98BD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5DF11-A008-4D9E-8A25-BB707A2A9FA3}" type="slidenum">
              <a:rPr lang="en-US" smtClean="0"/>
              <a:t>‹#›</a:t>
            </a:fld>
            <a:endParaRPr lang="en-US"/>
          </a:p>
        </p:txBody>
      </p:sp>
      <p:sp>
        <p:nvSpPr>
          <p:cNvPr id="10" name="Title 1">
            <a:extLst>
              <a:ext uri="{FF2B5EF4-FFF2-40B4-BE49-F238E27FC236}">
                <a16:creationId xmlns:a16="http://schemas.microsoft.com/office/drawing/2014/main" id="{24FFC22B-1483-B98D-2F62-9C001B6AADE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2" name="Picture 11">
            <a:extLst>
              <a:ext uri="{FF2B5EF4-FFF2-40B4-BE49-F238E27FC236}">
                <a16:creationId xmlns:a16="http://schemas.microsoft.com/office/drawing/2014/main" id="{253EAB05-9B0D-11F3-76ED-87E4EBDA9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1EED5F20-C7C5-D810-39F4-18A0DEFDA9F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14E0BF0B-7C61-4D88-249F-0024704B7AA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7">
            <a:extLst>
              <a:ext uri="{FF2B5EF4-FFF2-40B4-BE49-F238E27FC236}">
                <a16:creationId xmlns:a16="http://schemas.microsoft.com/office/drawing/2014/main" id="{0ABB3D9F-AFE4-3095-4D9F-55A282A0247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2" name="Title 1">
            <a:extLst>
              <a:ext uri="{FF2B5EF4-FFF2-40B4-BE49-F238E27FC236}">
                <a16:creationId xmlns:a16="http://schemas.microsoft.com/office/drawing/2014/main" id="{677A7EFF-E99E-A166-DEF1-F5DAC973316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7" name="TextBox 3">
            <a:extLst>
              <a:ext uri="{FF2B5EF4-FFF2-40B4-BE49-F238E27FC236}">
                <a16:creationId xmlns:a16="http://schemas.microsoft.com/office/drawing/2014/main" id="{691FEB38-7D8B-E4A3-4F7F-FE6AD39E9208}"/>
              </a:ext>
            </a:extLst>
          </p:cNvPr>
          <p:cNvSpPr txBox="1"/>
          <p:nvPr userDrawn="1"/>
        </p:nvSpPr>
        <p:spPr>
          <a:xfrm>
            <a:off x="3169920" y="879274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C4D9BCA6-85E7-98B7-0FB3-1C77A00C53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1" name="Hình ảnh 31">
            <a:extLst>
              <a:ext uri="{FF2B5EF4-FFF2-40B4-BE49-F238E27FC236}">
                <a16:creationId xmlns:a16="http://schemas.microsoft.com/office/drawing/2014/main" id="{329F2DDB-3D2F-E8DC-2140-B168AE009A07}"/>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3" name="Picture 12">
            <a:extLst>
              <a:ext uri="{FF2B5EF4-FFF2-40B4-BE49-F238E27FC236}">
                <a16:creationId xmlns:a16="http://schemas.microsoft.com/office/drawing/2014/main" id="{B9B9AA5B-48BA-1E62-6051-B3CCAB4EB785}"/>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5" name="Picture 14">
            <a:extLst>
              <a:ext uri="{FF2B5EF4-FFF2-40B4-BE49-F238E27FC236}">
                <a16:creationId xmlns:a16="http://schemas.microsoft.com/office/drawing/2014/main" id="{A71901FD-A499-FAC5-C9F5-A57CED1CFFE4}"/>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2342470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slide" Target="slide22.xml"/><Relationship Id="rId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duck in water&#10;&#10;AI-generated content may be incorrect.">
            <a:extLst>
              <a:ext uri="{FF2B5EF4-FFF2-40B4-BE49-F238E27FC236}">
                <a16:creationId xmlns:a16="http://schemas.microsoft.com/office/drawing/2014/main" id="{7CF9021B-0354-FD00-1CD4-A90BA052B78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4350" y1="82000" x2="72350" y2="83650"/>
                        <a14:backgroundMark x1="75850" y1="81200" x2="81200" y2="82300"/>
                        <a14:backgroundMark x1="82550" y1="81500" x2="85500" y2="82800"/>
                      </a14:backgroundRemoval>
                    </a14:imgEffect>
                  </a14:imgLayer>
                </a14:imgProps>
              </a:ext>
              <a:ext uri="{28A0092B-C50C-407E-A947-70E740481C1C}">
                <a14:useLocalDpi xmlns:a14="http://schemas.microsoft.com/office/drawing/2010/main" val="0"/>
              </a:ext>
            </a:extLst>
          </a:blip>
          <a:srcRect b="16642"/>
          <a:stretch/>
        </p:blipFill>
        <p:spPr>
          <a:xfrm>
            <a:off x="6306513" y="3160777"/>
            <a:ext cx="4545055" cy="3788664"/>
          </a:xfrm>
          <a:prstGeom prst="rect">
            <a:avLst/>
          </a:prstGeom>
        </p:spPr>
      </p:pic>
      <p:pic>
        <p:nvPicPr>
          <p:cNvPr id="3" name="Picture 2" descr="A cartoon of a frog&#10;&#10;AI-generated content may be incorrect.">
            <a:extLst>
              <a:ext uri="{FF2B5EF4-FFF2-40B4-BE49-F238E27FC236}">
                <a16:creationId xmlns:a16="http://schemas.microsoft.com/office/drawing/2014/main" id="{2ECCFDFB-9021-0200-C84E-0C86C96400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350" b="77950" l="20750" r="78900">
                        <a14:foregroundMark x1="26300" y1="55950" x2="30200" y2="63350"/>
                        <a14:foregroundMark x1="30200" y1="63350" x2="30700" y2="63900"/>
                        <a14:foregroundMark x1="71750" y1="47050" x2="69700" y2="61400"/>
                        <a14:foregroundMark x1="57350" y1="27400" x2="59700" y2="27400"/>
                        <a14:foregroundMark x1="74950" y1="46300" x2="74350" y2="55800"/>
                        <a14:foregroundMark x1="76300" y1="48500" x2="76300" y2="55400"/>
                        <a14:foregroundMark x1="78900" y1="50100" x2="78600" y2="52450"/>
                        <a14:foregroundMark x1="22800" y1="53900" x2="22500" y2="58000"/>
                        <a14:foregroundMark x1="20750" y1="56100" x2="21050" y2="58900"/>
                        <a14:foregroundMark x1="35400" y1="76800" x2="35400" y2="77350"/>
                        <a14:foregroundMark x1="32050" y1="77500" x2="31900" y2="77950"/>
                      </a14:backgroundRemoval>
                    </a14:imgEffect>
                  </a14:imgLayer>
                </a14:imgProps>
              </a:ext>
              <a:ext uri="{28A0092B-C50C-407E-A947-70E740481C1C}">
                <a14:useLocalDpi xmlns:a14="http://schemas.microsoft.com/office/drawing/2010/main" val="0"/>
              </a:ext>
            </a:extLst>
          </a:blip>
          <a:srcRect l="17228" t="22125" r="18743" b="17656"/>
          <a:stretch/>
        </p:blipFill>
        <p:spPr>
          <a:xfrm>
            <a:off x="4004400" y="3480092"/>
            <a:ext cx="2817910" cy="2650254"/>
          </a:xfrm>
          <a:prstGeom prst="rect">
            <a:avLst/>
          </a:prstGeom>
        </p:spPr>
      </p:pic>
      <p:pic>
        <p:nvPicPr>
          <p:cNvPr id="5" name="Picture 4">
            <a:extLst>
              <a:ext uri="{FF2B5EF4-FFF2-40B4-BE49-F238E27FC236}">
                <a16:creationId xmlns:a16="http://schemas.microsoft.com/office/drawing/2014/main" id="{05488C49-084F-92F0-11A1-2DB5D8909864}"/>
              </a:ext>
            </a:extLst>
          </p:cNvPr>
          <p:cNvPicPr>
            <a:picLocks noChangeAspect="1"/>
          </p:cNvPicPr>
          <p:nvPr/>
        </p:nvPicPr>
        <p:blipFill>
          <a:blip r:embed="rId6"/>
          <a:stretch>
            <a:fillRect/>
          </a:stretch>
        </p:blipFill>
        <p:spPr>
          <a:xfrm>
            <a:off x="9673499" y="236991"/>
            <a:ext cx="2517866" cy="1670449"/>
          </a:xfrm>
          <a:prstGeom prst="rect">
            <a:avLst/>
          </a:prstGeom>
        </p:spPr>
      </p:pic>
      <p:pic>
        <p:nvPicPr>
          <p:cNvPr id="11" name="Picture 10">
            <a:extLst>
              <a:ext uri="{FF2B5EF4-FFF2-40B4-BE49-F238E27FC236}">
                <a16:creationId xmlns:a16="http://schemas.microsoft.com/office/drawing/2014/main" id="{E825C1B9-0186-A441-6569-09D477101393}"/>
              </a:ext>
            </a:extLst>
          </p:cNvPr>
          <p:cNvPicPr>
            <a:picLocks noChangeAspect="1"/>
          </p:cNvPicPr>
          <p:nvPr/>
        </p:nvPicPr>
        <p:blipFill>
          <a:blip r:embed="rId7"/>
          <a:stretch>
            <a:fillRect/>
          </a:stretch>
        </p:blipFill>
        <p:spPr>
          <a:xfrm>
            <a:off x="0" y="-41674"/>
            <a:ext cx="12168671" cy="5151566"/>
          </a:xfrm>
          <a:prstGeom prst="rect">
            <a:avLst/>
          </a:prstGeom>
        </p:spPr>
      </p:pic>
    </p:spTree>
    <p:extLst>
      <p:ext uri="{BB962C8B-B14F-4D97-AF65-F5344CB8AC3E}">
        <p14:creationId xmlns:p14="http://schemas.microsoft.com/office/powerpoint/2010/main" val="20272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4757E-8A8C-8191-1394-6E81006BE4D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97445BE-A415-D55A-4A5E-CF42335DA457}"/>
              </a:ext>
            </a:extLst>
          </p:cNvPr>
          <p:cNvPicPr>
            <a:picLocks noChangeAspect="1"/>
          </p:cNvPicPr>
          <p:nvPr/>
        </p:nvPicPr>
        <p:blipFill rotWithShape="1">
          <a:blip r:embed="rId2">
            <a:extLst>
              <a:ext uri="{28A0092B-C50C-407E-A947-70E740481C1C}">
                <a14:useLocalDpi xmlns:a14="http://schemas.microsoft.com/office/drawing/2010/main" val="0"/>
              </a:ext>
            </a:extLst>
          </a:blip>
          <a:srcRect l="-4458" t="-4859" r="68082" b="72053"/>
          <a:stretch/>
        </p:blipFill>
        <p:spPr>
          <a:xfrm>
            <a:off x="718196" y="102380"/>
            <a:ext cx="1199578" cy="947036"/>
          </a:xfrm>
          <a:prstGeom prst="rect">
            <a:avLst/>
          </a:prstGeom>
        </p:spPr>
      </p:pic>
      <p:pic>
        <p:nvPicPr>
          <p:cNvPr id="4" name="Picture 3">
            <a:extLst>
              <a:ext uri="{FF2B5EF4-FFF2-40B4-BE49-F238E27FC236}">
                <a16:creationId xmlns:a16="http://schemas.microsoft.com/office/drawing/2014/main" id="{74EC9E8D-286A-8ABF-385C-1DC4C1E8F04B}"/>
              </a:ext>
            </a:extLst>
          </p:cNvPr>
          <p:cNvPicPr>
            <a:picLocks noChangeAspect="1"/>
          </p:cNvPicPr>
          <p:nvPr/>
        </p:nvPicPr>
        <p:blipFill>
          <a:blip r:embed="rId3"/>
          <a:stretch>
            <a:fillRect/>
          </a:stretch>
        </p:blipFill>
        <p:spPr>
          <a:xfrm>
            <a:off x="-126324" y="55755"/>
            <a:ext cx="1555227" cy="693999"/>
          </a:xfrm>
          <a:prstGeom prst="rect">
            <a:avLst/>
          </a:prstGeom>
        </p:spPr>
      </p:pic>
      <p:grpSp>
        <p:nvGrpSpPr>
          <p:cNvPr id="3" name="Group 2">
            <a:extLst>
              <a:ext uri="{FF2B5EF4-FFF2-40B4-BE49-F238E27FC236}">
                <a16:creationId xmlns:a16="http://schemas.microsoft.com/office/drawing/2014/main" id="{3BC7E585-A3E4-A290-799A-958F1BBEE8D9}"/>
              </a:ext>
            </a:extLst>
          </p:cNvPr>
          <p:cNvGrpSpPr/>
          <p:nvPr/>
        </p:nvGrpSpPr>
        <p:grpSpPr>
          <a:xfrm>
            <a:off x="1317985" y="749754"/>
            <a:ext cx="7078885" cy="2577560"/>
            <a:chOff x="-302976" y="2473942"/>
            <a:chExt cx="5031094" cy="1659923"/>
          </a:xfrm>
        </p:grpSpPr>
        <p:pic>
          <p:nvPicPr>
            <p:cNvPr id="5" name="Picture 4">
              <a:extLst>
                <a:ext uri="{FF2B5EF4-FFF2-40B4-BE49-F238E27FC236}">
                  <a16:creationId xmlns:a16="http://schemas.microsoft.com/office/drawing/2014/main" id="{A3CB75EC-84AB-F164-34C8-D28915093D6B}"/>
                </a:ext>
              </a:extLst>
            </p:cNvPr>
            <p:cNvPicPr>
              <a:picLocks noChangeAspect="1"/>
            </p:cNvPicPr>
            <p:nvPr/>
          </p:nvPicPr>
          <p:blipFill>
            <a:blip r:embed="rId4"/>
            <a:stretch>
              <a:fillRect/>
            </a:stretch>
          </p:blipFill>
          <p:spPr>
            <a:xfrm>
              <a:off x="999304" y="2473942"/>
              <a:ext cx="3728814" cy="1659923"/>
            </a:xfrm>
            <a:prstGeom prst="rect">
              <a:avLst/>
            </a:prstGeom>
          </p:spPr>
        </p:pic>
        <p:pic>
          <p:nvPicPr>
            <p:cNvPr id="7" name="Picture 6">
              <a:extLst>
                <a:ext uri="{FF2B5EF4-FFF2-40B4-BE49-F238E27FC236}">
                  <a16:creationId xmlns:a16="http://schemas.microsoft.com/office/drawing/2014/main" id="{88703AE3-11EF-6F67-D2BC-3D88FBF32E86}"/>
                </a:ext>
              </a:extLst>
            </p:cNvPr>
            <p:cNvPicPr>
              <a:picLocks noChangeAspect="1"/>
            </p:cNvPicPr>
            <p:nvPr/>
          </p:nvPicPr>
          <p:blipFill rotWithShape="1">
            <a:blip r:embed="rId5">
              <a:extLst>
                <a:ext uri="{28A0092B-C50C-407E-A947-70E740481C1C}">
                  <a14:useLocalDpi xmlns:a14="http://schemas.microsoft.com/office/drawing/2010/main" val="0"/>
                </a:ext>
              </a:extLst>
            </a:blip>
            <a:srcRect r="54458" b="72760"/>
            <a:stretch/>
          </p:blipFill>
          <p:spPr>
            <a:xfrm>
              <a:off x="-302976" y="2910480"/>
              <a:ext cx="1057769" cy="786846"/>
            </a:xfrm>
            <a:prstGeom prst="rect">
              <a:avLst/>
            </a:prstGeom>
          </p:spPr>
        </p:pic>
      </p:grpSp>
      <p:sp>
        <p:nvSpPr>
          <p:cNvPr id="8" name="TextBox 7">
            <a:extLst>
              <a:ext uri="{FF2B5EF4-FFF2-40B4-BE49-F238E27FC236}">
                <a16:creationId xmlns:a16="http://schemas.microsoft.com/office/drawing/2014/main" id="{3EF77040-8E97-0E4C-0B1E-BDEE7180A81B}"/>
              </a:ext>
            </a:extLst>
          </p:cNvPr>
          <p:cNvSpPr txBox="1"/>
          <p:nvPr/>
        </p:nvSpPr>
        <p:spPr>
          <a:xfrm>
            <a:off x="567254" y="3840035"/>
            <a:ext cx="11102096" cy="1754326"/>
          </a:xfrm>
          <a:prstGeom prst="rect">
            <a:avLst/>
          </a:prstGeom>
          <a:noFill/>
        </p:spPr>
        <p:txBody>
          <a:bodyPr wrap="square" rtlCol="0">
            <a:spAutoFit/>
          </a:bodyPr>
          <a:lstStyle/>
          <a:p>
            <a:pPr algn="just"/>
            <a:r>
              <a:rPr lang="vi-VN" sz="3600" b="1" dirty="0">
                <a:solidFill>
                  <a:srgbClr val="117956"/>
                </a:solidFill>
                <a:latin typeface="Cambria" panose="02040503050406030204" pitchFamily="18" charset="0"/>
              </a:rPr>
              <a:t>Hình A không phải hình khai triển của một hình hộp chữ nhật vì phần đáy dưới không đủ chiều dài của mặt đáy.</a:t>
            </a:r>
            <a:endParaRPr lang="en-US" sz="3600" b="1" dirty="0">
              <a:solidFill>
                <a:srgbClr val="117956"/>
              </a:solidFill>
              <a:latin typeface="Cambria" panose="02040503050406030204" pitchFamily="18" charset="0"/>
            </a:endParaRPr>
          </a:p>
        </p:txBody>
      </p:sp>
      <p:graphicFrame>
        <p:nvGraphicFramePr>
          <p:cNvPr id="11" name="Table 10">
            <a:extLst>
              <a:ext uri="{FF2B5EF4-FFF2-40B4-BE49-F238E27FC236}">
                <a16:creationId xmlns:a16="http://schemas.microsoft.com/office/drawing/2014/main" id="{7BD27766-E06C-3F3A-9FD9-399DA65A3434}"/>
              </a:ext>
            </a:extLst>
          </p:cNvPr>
          <p:cNvGraphicFramePr>
            <a:graphicFrameLocks noGrp="1"/>
          </p:cNvGraphicFramePr>
          <p:nvPr>
            <p:extLst>
              <p:ext uri="{D42A27DB-BD31-4B8C-83A1-F6EECF244321}">
                <p14:modId xmlns:p14="http://schemas.microsoft.com/office/powerpoint/2010/main" val="2270133097"/>
              </p:ext>
            </p:extLst>
          </p:nvPr>
        </p:nvGraphicFramePr>
        <p:xfrm>
          <a:off x="5804338" y="2649448"/>
          <a:ext cx="2023818" cy="660043"/>
        </p:xfrm>
        <a:graphic>
          <a:graphicData uri="http://schemas.openxmlformats.org/drawingml/2006/table">
            <a:tbl>
              <a:tblPr firstRow="1" bandRow="1">
                <a:tableStyleId>{616DA210-FB5B-4158-B5E0-FEB733F419BA}</a:tableStyleId>
              </a:tblPr>
              <a:tblGrid>
                <a:gridCol w="2023818">
                  <a:extLst>
                    <a:ext uri="{9D8B030D-6E8A-4147-A177-3AD203B41FA5}">
                      <a16:colId xmlns:a16="http://schemas.microsoft.com/office/drawing/2014/main" val="3492045951"/>
                    </a:ext>
                  </a:extLst>
                </a:gridCol>
              </a:tblGrid>
              <a:tr h="660043">
                <a:tc>
                  <a:txBody>
                    <a:bodyPr/>
                    <a:lstStyle/>
                    <a:p>
                      <a:endParaRPr lang="en-US" dirty="0"/>
                    </a:p>
                  </a:txBody>
                  <a:tcPr>
                    <a:solidFill>
                      <a:srgbClr val="00B0F0"/>
                    </a:solidFill>
                  </a:tcPr>
                </a:tc>
                <a:extLst>
                  <a:ext uri="{0D108BD9-81ED-4DB2-BD59-A6C34878D82A}">
                    <a16:rowId xmlns:a16="http://schemas.microsoft.com/office/drawing/2014/main" val="3238561254"/>
                  </a:ext>
                </a:extLst>
              </a:tr>
            </a:tbl>
          </a:graphicData>
        </a:graphic>
      </p:graphicFrame>
    </p:spTree>
    <p:extLst>
      <p:ext uri="{BB962C8B-B14F-4D97-AF65-F5344CB8AC3E}">
        <p14:creationId xmlns:p14="http://schemas.microsoft.com/office/powerpoint/2010/main" val="38804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ACF4C-CEAF-606A-AA4B-26CECA92280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96161B-815E-874F-FB88-8F1DF515C7AF}"/>
              </a:ext>
            </a:extLst>
          </p:cNvPr>
          <p:cNvPicPr>
            <a:picLocks noChangeAspect="1"/>
          </p:cNvPicPr>
          <p:nvPr/>
        </p:nvPicPr>
        <p:blipFill rotWithShape="1">
          <a:blip r:embed="rId2">
            <a:extLst>
              <a:ext uri="{28A0092B-C50C-407E-A947-70E740481C1C}">
                <a14:useLocalDpi xmlns:a14="http://schemas.microsoft.com/office/drawing/2010/main" val="0"/>
              </a:ext>
            </a:extLst>
          </a:blip>
          <a:srcRect l="-4458" t="-4859" r="68082" b="72053"/>
          <a:stretch/>
        </p:blipFill>
        <p:spPr>
          <a:xfrm>
            <a:off x="718196" y="102380"/>
            <a:ext cx="1199578" cy="947036"/>
          </a:xfrm>
          <a:prstGeom prst="rect">
            <a:avLst/>
          </a:prstGeom>
        </p:spPr>
      </p:pic>
      <p:pic>
        <p:nvPicPr>
          <p:cNvPr id="4" name="Picture 3">
            <a:extLst>
              <a:ext uri="{FF2B5EF4-FFF2-40B4-BE49-F238E27FC236}">
                <a16:creationId xmlns:a16="http://schemas.microsoft.com/office/drawing/2014/main" id="{AB7BC7B5-B47A-1860-A895-525F093079E0}"/>
              </a:ext>
            </a:extLst>
          </p:cNvPr>
          <p:cNvPicPr>
            <a:picLocks noChangeAspect="1"/>
          </p:cNvPicPr>
          <p:nvPr/>
        </p:nvPicPr>
        <p:blipFill>
          <a:blip r:embed="rId3"/>
          <a:stretch>
            <a:fillRect/>
          </a:stretch>
        </p:blipFill>
        <p:spPr>
          <a:xfrm>
            <a:off x="-126324" y="55755"/>
            <a:ext cx="1555227" cy="693999"/>
          </a:xfrm>
          <a:prstGeom prst="rect">
            <a:avLst/>
          </a:prstGeom>
        </p:spPr>
      </p:pic>
      <p:sp>
        <p:nvSpPr>
          <p:cNvPr id="8" name="TextBox 7">
            <a:extLst>
              <a:ext uri="{FF2B5EF4-FFF2-40B4-BE49-F238E27FC236}">
                <a16:creationId xmlns:a16="http://schemas.microsoft.com/office/drawing/2014/main" id="{881850CE-9C90-8618-4429-A49CD43CB2AA}"/>
              </a:ext>
            </a:extLst>
          </p:cNvPr>
          <p:cNvSpPr txBox="1"/>
          <p:nvPr/>
        </p:nvSpPr>
        <p:spPr>
          <a:xfrm>
            <a:off x="4844955" y="277970"/>
            <a:ext cx="7029112" cy="1754326"/>
          </a:xfrm>
          <a:prstGeom prst="rect">
            <a:avLst/>
          </a:prstGeom>
          <a:noFill/>
        </p:spPr>
        <p:txBody>
          <a:bodyPr wrap="square" rtlCol="0">
            <a:spAutoFit/>
          </a:bodyPr>
          <a:lstStyle/>
          <a:p>
            <a:pPr algn="just"/>
            <a:r>
              <a:rPr lang="vi-VN" sz="3600" b="1" dirty="0">
                <a:solidFill>
                  <a:srgbClr val="117956"/>
                </a:solidFill>
                <a:latin typeface="Cambria" panose="02040503050406030204" pitchFamily="18" charset="0"/>
              </a:rPr>
              <a:t>Hình B không phải hình khai triển của một hình hộp chữ nhật vì thiếu một mặt bên.</a:t>
            </a:r>
            <a:endParaRPr lang="en-US" sz="3600" b="1" dirty="0">
              <a:solidFill>
                <a:srgbClr val="117956"/>
              </a:solidFill>
              <a:latin typeface="Cambria" panose="02040503050406030204" pitchFamily="18" charset="0"/>
            </a:endParaRPr>
          </a:p>
        </p:txBody>
      </p:sp>
      <p:pic>
        <p:nvPicPr>
          <p:cNvPr id="13" name="Picture 12">
            <a:extLst>
              <a:ext uri="{FF2B5EF4-FFF2-40B4-BE49-F238E27FC236}">
                <a16:creationId xmlns:a16="http://schemas.microsoft.com/office/drawing/2014/main" id="{5005A49E-3938-DFF7-E205-5F84DB7F04ED}"/>
              </a:ext>
            </a:extLst>
          </p:cNvPr>
          <p:cNvPicPr>
            <a:picLocks noChangeAspect="1"/>
          </p:cNvPicPr>
          <p:nvPr/>
        </p:nvPicPr>
        <p:blipFill rotWithShape="1">
          <a:blip r:embed="rId4">
            <a:extLst>
              <a:ext uri="{28A0092B-C50C-407E-A947-70E740481C1C}">
                <a14:useLocalDpi xmlns:a14="http://schemas.microsoft.com/office/drawing/2010/main" val="0"/>
              </a:ext>
            </a:extLst>
          </a:blip>
          <a:srcRect l="44381" t="-111" r="10077" b="72871"/>
          <a:stretch/>
        </p:blipFill>
        <p:spPr>
          <a:xfrm>
            <a:off x="0" y="2208740"/>
            <a:ext cx="1458379" cy="1084849"/>
          </a:xfrm>
          <a:prstGeom prst="rect">
            <a:avLst/>
          </a:prstGeom>
        </p:spPr>
      </p:pic>
      <p:pic>
        <p:nvPicPr>
          <p:cNvPr id="14" name="Picture 13">
            <a:extLst>
              <a:ext uri="{FF2B5EF4-FFF2-40B4-BE49-F238E27FC236}">
                <a16:creationId xmlns:a16="http://schemas.microsoft.com/office/drawing/2014/main" id="{EA0DB500-57CA-0F18-F717-A4D41A17513E}"/>
              </a:ext>
            </a:extLst>
          </p:cNvPr>
          <p:cNvPicPr>
            <a:picLocks noChangeAspect="1"/>
          </p:cNvPicPr>
          <p:nvPr/>
        </p:nvPicPr>
        <p:blipFill>
          <a:blip r:embed="rId5"/>
          <a:stretch>
            <a:fillRect/>
          </a:stretch>
        </p:blipFill>
        <p:spPr>
          <a:xfrm>
            <a:off x="1420191" y="1096041"/>
            <a:ext cx="3804761" cy="4820511"/>
          </a:xfrm>
          <a:prstGeom prst="rect">
            <a:avLst/>
          </a:prstGeom>
        </p:spPr>
      </p:pic>
      <p:graphicFrame>
        <p:nvGraphicFramePr>
          <p:cNvPr id="15" name="Table 14">
            <a:extLst>
              <a:ext uri="{FF2B5EF4-FFF2-40B4-BE49-F238E27FC236}">
                <a16:creationId xmlns:a16="http://schemas.microsoft.com/office/drawing/2014/main" id="{7C5AA020-BCFC-451B-C7EC-9E48ACD6C4C1}"/>
              </a:ext>
            </a:extLst>
          </p:cNvPr>
          <p:cNvGraphicFramePr>
            <a:graphicFrameLocks noGrp="1"/>
          </p:cNvGraphicFramePr>
          <p:nvPr>
            <p:extLst>
              <p:ext uri="{D42A27DB-BD31-4B8C-83A1-F6EECF244321}">
                <p14:modId xmlns:p14="http://schemas.microsoft.com/office/powerpoint/2010/main" val="131288057"/>
              </p:ext>
            </p:extLst>
          </p:nvPr>
        </p:nvGraphicFramePr>
        <p:xfrm>
          <a:off x="5209163" y="2406726"/>
          <a:ext cx="1263062" cy="2308324"/>
        </p:xfrm>
        <a:graphic>
          <a:graphicData uri="http://schemas.openxmlformats.org/drawingml/2006/table">
            <a:tbl>
              <a:tblPr firstRow="1" bandRow="1">
                <a:tableStyleId>{616DA210-FB5B-4158-B5E0-FEB733F419BA}</a:tableStyleId>
              </a:tblPr>
              <a:tblGrid>
                <a:gridCol w="1263062">
                  <a:extLst>
                    <a:ext uri="{9D8B030D-6E8A-4147-A177-3AD203B41FA5}">
                      <a16:colId xmlns:a16="http://schemas.microsoft.com/office/drawing/2014/main" val="3492045951"/>
                    </a:ext>
                  </a:extLst>
                </a:gridCol>
              </a:tblGrid>
              <a:tr h="2308324">
                <a:tc>
                  <a:txBody>
                    <a:bodyPr/>
                    <a:lstStyle/>
                    <a:p>
                      <a:endParaRPr lang="en-US" dirty="0"/>
                    </a:p>
                  </a:txBody>
                  <a:tcPr>
                    <a:solidFill>
                      <a:srgbClr val="00B0F0"/>
                    </a:solidFill>
                  </a:tcPr>
                </a:tc>
                <a:extLst>
                  <a:ext uri="{0D108BD9-81ED-4DB2-BD59-A6C34878D82A}">
                    <a16:rowId xmlns:a16="http://schemas.microsoft.com/office/drawing/2014/main" val="3238561254"/>
                  </a:ext>
                </a:extLst>
              </a:tr>
            </a:tbl>
          </a:graphicData>
        </a:graphic>
      </p:graphicFrame>
    </p:spTree>
    <p:extLst>
      <p:ext uri="{BB962C8B-B14F-4D97-AF65-F5344CB8AC3E}">
        <p14:creationId xmlns:p14="http://schemas.microsoft.com/office/powerpoint/2010/main" val="28563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7867-93D8-DF18-559F-257C329E11A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55AA4D-1A7C-72C3-3279-F4E1C164EAF1}"/>
              </a:ext>
            </a:extLst>
          </p:cNvPr>
          <p:cNvPicPr>
            <a:picLocks noChangeAspect="1"/>
          </p:cNvPicPr>
          <p:nvPr/>
        </p:nvPicPr>
        <p:blipFill rotWithShape="1">
          <a:blip r:embed="rId2">
            <a:extLst>
              <a:ext uri="{28A0092B-C50C-407E-A947-70E740481C1C}">
                <a14:useLocalDpi xmlns:a14="http://schemas.microsoft.com/office/drawing/2010/main" val="0"/>
              </a:ext>
            </a:extLst>
          </a:blip>
          <a:srcRect l="-4458" t="-4859" r="68082" b="72053"/>
          <a:stretch/>
        </p:blipFill>
        <p:spPr>
          <a:xfrm>
            <a:off x="718196" y="102380"/>
            <a:ext cx="1199578" cy="947036"/>
          </a:xfrm>
          <a:prstGeom prst="rect">
            <a:avLst/>
          </a:prstGeom>
        </p:spPr>
      </p:pic>
      <p:sp>
        <p:nvSpPr>
          <p:cNvPr id="2" name="Arrow: Right 1">
            <a:hlinkClick r:id="rId3" action="ppaction://hlinksldjump"/>
            <a:extLst>
              <a:ext uri="{FF2B5EF4-FFF2-40B4-BE49-F238E27FC236}">
                <a16:creationId xmlns:a16="http://schemas.microsoft.com/office/drawing/2014/main" id="{9FA3DD17-17E3-7860-86A0-55E35236B301}"/>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2B57F2-9308-E383-4E5A-94D49A7C236A}"/>
              </a:ext>
            </a:extLst>
          </p:cNvPr>
          <p:cNvPicPr>
            <a:picLocks noChangeAspect="1"/>
          </p:cNvPicPr>
          <p:nvPr/>
        </p:nvPicPr>
        <p:blipFill>
          <a:blip r:embed="rId4"/>
          <a:stretch>
            <a:fillRect/>
          </a:stretch>
        </p:blipFill>
        <p:spPr>
          <a:xfrm>
            <a:off x="-126324" y="55755"/>
            <a:ext cx="1555227" cy="693999"/>
          </a:xfrm>
          <a:prstGeom prst="rect">
            <a:avLst/>
          </a:prstGeom>
        </p:spPr>
      </p:pic>
      <p:sp>
        <p:nvSpPr>
          <p:cNvPr id="8" name="TextBox 7">
            <a:extLst>
              <a:ext uri="{FF2B5EF4-FFF2-40B4-BE49-F238E27FC236}">
                <a16:creationId xmlns:a16="http://schemas.microsoft.com/office/drawing/2014/main" id="{F509B765-9DD9-7D88-5863-DAE432BAA2AF}"/>
              </a:ext>
            </a:extLst>
          </p:cNvPr>
          <p:cNvSpPr txBox="1"/>
          <p:nvPr/>
        </p:nvSpPr>
        <p:spPr>
          <a:xfrm>
            <a:off x="567254" y="3840035"/>
            <a:ext cx="11102096" cy="1754326"/>
          </a:xfrm>
          <a:prstGeom prst="rect">
            <a:avLst/>
          </a:prstGeom>
          <a:noFill/>
        </p:spPr>
        <p:txBody>
          <a:bodyPr wrap="square" rtlCol="0">
            <a:spAutoFit/>
          </a:bodyPr>
          <a:lstStyle/>
          <a:p>
            <a:pPr algn="just"/>
            <a:r>
              <a:rPr lang="vi-VN" sz="3600" b="1" dirty="0">
                <a:solidFill>
                  <a:srgbClr val="117956"/>
                </a:solidFill>
                <a:latin typeface="Cambria" panose="02040503050406030204" pitchFamily="18" charset="0"/>
              </a:rPr>
              <a:t>Hình C không phải hình khai triển của một hình hộp chữ nhật vì cả đáy trên và đáy dưới đều không đủ kích thước chiều rộng của mặt đáy.</a:t>
            </a:r>
            <a:endParaRPr lang="en-US" sz="3600" b="1" dirty="0">
              <a:solidFill>
                <a:srgbClr val="117956"/>
              </a:solidFill>
              <a:latin typeface="Cambria" panose="02040503050406030204" pitchFamily="18" charset="0"/>
            </a:endParaRPr>
          </a:p>
        </p:txBody>
      </p:sp>
      <p:pic>
        <p:nvPicPr>
          <p:cNvPr id="10" name="Picture 9">
            <a:extLst>
              <a:ext uri="{FF2B5EF4-FFF2-40B4-BE49-F238E27FC236}">
                <a16:creationId xmlns:a16="http://schemas.microsoft.com/office/drawing/2014/main" id="{D5A7313E-440E-AE7B-8527-2614A2747E0B}"/>
              </a:ext>
            </a:extLst>
          </p:cNvPr>
          <p:cNvPicPr>
            <a:picLocks noChangeAspect="1"/>
          </p:cNvPicPr>
          <p:nvPr/>
        </p:nvPicPr>
        <p:blipFill>
          <a:blip r:embed="rId5"/>
          <a:stretch>
            <a:fillRect/>
          </a:stretch>
        </p:blipFill>
        <p:spPr>
          <a:xfrm>
            <a:off x="3145016" y="592718"/>
            <a:ext cx="6733993" cy="2244664"/>
          </a:xfrm>
          <a:prstGeom prst="rect">
            <a:avLst/>
          </a:prstGeom>
        </p:spPr>
      </p:pic>
      <p:pic>
        <p:nvPicPr>
          <p:cNvPr id="3" name="Picture 2">
            <a:extLst>
              <a:ext uri="{FF2B5EF4-FFF2-40B4-BE49-F238E27FC236}">
                <a16:creationId xmlns:a16="http://schemas.microsoft.com/office/drawing/2014/main" id="{FE353214-5C8F-B7FD-F805-24D5795D636C}"/>
              </a:ext>
            </a:extLst>
          </p:cNvPr>
          <p:cNvPicPr>
            <a:picLocks noChangeAspect="1"/>
          </p:cNvPicPr>
          <p:nvPr/>
        </p:nvPicPr>
        <p:blipFill rotWithShape="1">
          <a:blip r:embed="rId6">
            <a:extLst>
              <a:ext uri="{28A0092B-C50C-407E-A947-70E740481C1C}">
                <a14:useLocalDpi xmlns:a14="http://schemas.microsoft.com/office/drawing/2010/main" val="0"/>
              </a:ext>
            </a:extLst>
          </a:blip>
          <a:srcRect l="7059" t="27697" r="64244" b="39386"/>
          <a:stretch/>
        </p:blipFill>
        <p:spPr>
          <a:xfrm>
            <a:off x="1767288" y="1005344"/>
            <a:ext cx="995006" cy="1419412"/>
          </a:xfrm>
          <a:prstGeom prst="rect">
            <a:avLst/>
          </a:prstGeom>
        </p:spPr>
      </p:pic>
      <p:cxnSp>
        <p:nvCxnSpPr>
          <p:cNvPr id="11" name="Straight Connector 10">
            <a:extLst>
              <a:ext uri="{FF2B5EF4-FFF2-40B4-BE49-F238E27FC236}">
                <a16:creationId xmlns:a16="http://schemas.microsoft.com/office/drawing/2014/main" id="{02BAD2CF-5DCE-3CF5-AE26-DBD89B44FB82}"/>
              </a:ext>
            </a:extLst>
          </p:cNvPr>
          <p:cNvCxnSpPr>
            <a:cxnSpLocks/>
          </p:cNvCxnSpPr>
          <p:nvPr/>
        </p:nvCxnSpPr>
        <p:spPr>
          <a:xfrm>
            <a:off x="6508510" y="599724"/>
            <a:ext cx="0" cy="52838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ECC592-A256-EE35-127E-500490DA769E}"/>
              </a:ext>
            </a:extLst>
          </p:cNvPr>
          <p:cNvCxnSpPr>
            <a:cxnSpLocks/>
          </p:cNvCxnSpPr>
          <p:nvPr/>
        </p:nvCxnSpPr>
        <p:spPr>
          <a:xfrm>
            <a:off x="6508510" y="2304081"/>
            <a:ext cx="0" cy="52838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8893A8-1543-6642-5BCE-27ED5D833847}"/>
              </a:ext>
            </a:extLst>
          </p:cNvPr>
          <p:cNvCxnSpPr>
            <a:cxnSpLocks/>
          </p:cNvCxnSpPr>
          <p:nvPr/>
        </p:nvCxnSpPr>
        <p:spPr>
          <a:xfrm>
            <a:off x="5369247" y="1128109"/>
            <a:ext cx="1139263"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42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par>
                                <p:cTn id="24" presetID="26" presetClass="emph" presetSubtype="0" fill="hold" nodeType="withEffect">
                                  <p:stCondLst>
                                    <p:cond delay="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6" presetClass="emph" presetSubtype="0" fill="hold" nodeType="with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922060-12CC-73CB-1DE1-BFA095773B86}"/>
              </a:ext>
            </a:extLst>
          </p:cNvPr>
          <p:cNvGrpSpPr/>
          <p:nvPr/>
        </p:nvGrpSpPr>
        <p:grpSpPr>
          <a:xfrm>
            <a:off x="1875474" y="315546"/>
            <a:ext cx="9662855" cy="883334"/>
            <a:chOff x="1956754" y="234266"/>
            <a:chExt cx="9662855" cy="883334"/>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1956754" y="234266"/>
              <a:ext cx="9662855" cy="883334"/>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A1B0FDC-092C-EA16-0F63-9500F0D797AD}"/>
                </a:ext>
              </a:extLst>
            </p:cNvPr>
            <p:cNvSpPr txBox="1"/>
            <p:nvPr/>
          </p:nvSpPr>
          <p:spPr>
            <a:xfrm>
              <a:off x="2052924" y="261594"/>
              <a:ext cx="9538436" cy="769441"/>
            </a:xfrm>
            <a:prstGeom prst="rect">
              <a:avLst/>
            </a:prstGeom>
            <a:noFill/>
          </p:spPr>
          <p:txBody>
            <a:bodyPr wrap="square" rtlCol="0">
              <a:spAutoFit/>
            </a:bodyPr>
            <a:lstStyle/>
            <a:p>
              <a:pPr algn="ctr"/>
              <a:r>
                <a:rPr lang="vi-VN" sz="4400" b="1" dirty="0">
                  <a:latin typeface="Cambria" panose="02040503050406030204" pitchFamily="18" charset="0"/>
                </a:rPr>
                <a:t>Tính thể tích của mỗi hình dưới đây.</a:t>
              </a:r>
              <a:endParaRPr lang="en-US" sz="4400" b="1" dirty="0">
                <a:latin typeface="Cambria" panose="02040503050406030204" pitchFamily="18" charset="0"/>
              </a:endParaRPr>
            </a:p>
          </p:txBody>
        </p:sp>
      </p:grpSp>
      <p:pic>
        <p:nvPicPr>
          <p:cNvPr id="2" name="Picture 1">
            <a:extLst>
              <a:ext uri="{FF2B5EF4-FFF2-40B4-BE49-F238E27FC236}">
                <a16:creationId xmlns:a16="http://schemas.microsoft.com/office/drawing/2014/main" id="{D1BE01AA-A31E-FEA9-0A2C-EA287F116142}"/>
              </a:ext>
            </a:extLst>
          </p:cNvPr>
          <p:cNvPicPr>
            <a:picLocks noChangeAspect="1"/>
          </p:cNvPicPr>
          <p:nvPr/>
        </p:nvPicPr>
        <p:blipFill rotWithShape="1">
          <a:blip r:embed="rId2">
            <a:extLst>
              <a:ext uri="{28A0092B-C50C-407E-A947-70E740481C1C}">
                <a14:useLocalDpi xmlns:a14="http://schemas.microsoft.com/office/drawing/2010/main" val="0"/>
              </a:ext>
            </a:extLst>
          </a:blip>
          <a:srcRect l="31731" t="-3966" r="31893" b="71160"/>
          <a:stretch/>
        </p:blipFill>
        <p:spPr>
          <a:xfrm>
            <a:off x="572390" y="143446"/>
            <a:ext cx="1384365" cy="1092920"/>
          </a:xfrm>
          <a:prstGeom prst="rect">
            <a:avLst/>
          </a:prstGeom>
        </p:spPr>
      </p:pic>
      <p:pic>
        <p:nvPicPr>
          <p:cNvPr id="3" name="Picture 2">
            <a:extLst>
              <a:ext uri="{FF2B5EF4-FFF2-40B4-BE49-F238E27FC236}">
                <a16:creationId xmlns:a16="http://schemas.microsoft.com/office/drawing/2014/main" id="{76F24706-F3C1-AA6A-1156-957B7E0DFDCD}"/>
              </a:ext>
            </a:extLst>
          </p:cNvPr>
          <p:cNvPicPr>
            <a:picLocks noChangeAspect="1"/>
          </p:cNvPicPr>
          <p:nvPr/>
        </p:nvPicPr>
        <p:blipFill>
          <a:blip r:embed="rId3"/>
          <a:stretch>
            <a:fillRect/>
          </a:stretch>
        </p:blipFill>
        <p:spPr>
          <a:xfrm>
            <a:off x="-117954" y="143446"/>
            <a:ext cx="1531334" cy="683337"/>
          </a:xfrm>
          <a:prstGeom prst="rect">
            <a:avLst/>
          </a:prstGeom>
        </p:spPr>
      </p:pic>
      <p:pic>
        <p:nvPicPr>
          <p:cNvPr id="8" name="Picture 7">
            <a:extLst>
              <a:ext uri="{FF2B5EF4-FFF2-40B4-BE49-F238E27FC236}">
                <a16:creationId xmlns:a16="http://schemas.microsoft.com/office/drawing/2014/main" id="{C1C58DC5-8342-440C-07B9-F44ED813BF69}"/>
              </a:ext>
            </a:extLst>
          </p:cNvPr>
          <p:cNvPicPr>
            <a:picLocks noChangeAspect="1"/>
          </p:cNvPicPr>
          <p:nvPr/>
        </p:nvPicPr>
        <p:blipFill>
          <a:blip r:embed="rId4"/>
          <a:stretch>
            <a:fillRect/>
          </a:stretch>
        </p:blipFill>
        <p:spPr>
          <a:xfrm>
            <a:off x="767542" y="1537295"/>
            <a:ext cx="10656915" cy="3997618"/>
          </a:xfrm>
          <a:prstGeom prst="rect">
            <a:avLst/>
          </a:prstGeom>
        </p:spPr>
      </p:pic>
    </p:spTree>
    <p:extLst>
      <p:ext uri="{BB962C8B-B14F-4D97-AF65-F5344CB8AC3E}">
        <p14:creationId xmlns:p14="http://schemas.microsoft.com/office/powerpoint/2010/main" val="23029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8B939-EC7A-1202-02CF-9832FEA6BBD6}"/>
            </a:ext>
          </a:extLst>
        </p:cNvPr>
        <p:cNvGrpSpPr/>
        <p:nvPr/>
      </p:nvGrpSpPr>
      <p:grpSpPr>
        <a:xfrm>
          <a:off x="0" y="0"/>
          <a:ext cx="0" cy="0"/>
          <a:chOff x="0" y="0"/>
          <a:chExt cx="0" cy="0"/>
        </a:xfrm>
      </p:grpSpPr>
      <p:pic>
        <p:nvPicPr>
          <p:cNvPr id="4" name="Picture 3" descr="A cartoon duck in water&#10;&#10;AI-generated content may be incorrect.">
            <a:extLst>
              <a:ext uri="{FF2B5EF4-FFF2-40B4-BE49-F238E27FC236}">
                <a16:creationId xmlns:a16="http://schemas.microsoft.com/office/drawing/2014/main" id="{C77C750F-C579-2375-BF7D-68D09FDD7C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4350" y1="82000" x2="72350" y2="83650"/>
                        <a14:backgroundMark x1="75850" y1="81200" x2="81200" y2="82300"/>
                        <a14:backgroundMark x1="82550" y1="81500" x2="85500" y2="82800"/>
                      </a14:backgroundRemoval>
                    </a14:imgEffect>
                  </a14:imgLayer>
                </a14:imgProps>
              </a:ext>
              <a:ext uri="{28A0092B-C50C-407E-A947-70E740481C1C}">
                <a14:useLocalDpi xmlns:a14="http://schemas.microsoft.com/office/drawing/2010/main" val="0"/>
              </a:ext>
            </a:extLst>
          </a:blip>
          <a:srcRect b="16642"/>
          <a:stretch/>
        </p:blipFill>
        <p:spPr>
          <a:xfrm flipH="1">
            <a:off x="-274322" y="1534160"/>
            <a:ext cx="6203898" cy="5171441"/>
          </a:xfrm>
          <a:prstGeom prst="rect">
            <a:avLst/>
          </a:prstGeom>
        </p:spPr>
      </p:pic>
      <p:pic>
        <p:nvPicPr>
          <p:cNvPr id="7" name="图片 8" descr="图片包含 游戏机, 镜子, 放大镜, 盘子&#10;&#10;描述已自动生成">
            <a:extLst>
              <a:ext uri="{FF2B5EF4-FFF2-40B4-BE49-F238E27FC236}">
                <a16:creationId xmlns:a16="http://schemas.microsoft.com/office/drawing/2014/main" id="{7C8F82BA-510F-C5FE-F05B-7E9B51A585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2530" flipH="1">
            <a:off x="3710335" y="-167827"/>
            <a:ext cx="7364474" cy="5039822"/>
          </a:xfrm>
          <a:prstGeom prst="rect">
            <a:avLst/>
          </a:prstGeom>
        </p:spPr>
      </p:pic>
      <p:sp>
        <p:nvSpPr>
          <p:cNvPr id="9" name="TextBox 8">
            <a:extLst>
              <a:ext uri="{FF2B5EF4-FFF2-40B4-BE49-F238E27FC236}">
                <a16:creationId xmlns:a16="http://schemas.microsoft.com/office/drawing/2014/main" id="{72788E01-2AA8-DF6B-5F8B-951D2EBCB2CA}"/>
              </a:ext>
            </a:extLst>
          </p:cNvPr>
          <p:cNvSpPr txBox="1"/>
          <p:nvPr/>
        </p:nvSpPr>
        <p:spPr>
          <a:xfrm>
            <a:off x="4578252" y="874455"/>
            <a:ext cx="5845908" cy="2554545"/>
          </a:xfrm>
          <a:prstGeom prst="rect">
            <a:avLst/>
          </a:prstGeom>
          <a:noFill/>
        </p:spPr>
        <p:txBody>
          <a:bodyPr wrap="square" rtlCol="0">
            <a:spAutoFit/>
          </a:bodyPr>
          <a:lstStyle/>
          <a:p>
            <a:pPr algn="ctr"/>
            <a:r>
              <a:rPr lang="vi-VN" sz="4000" b="1" dirty="0">
                <a:solidFill>
                  <a:srgbClr val="7030A0"/>
                </a:solidFill>
                <a:latin typeface="Cambria" panose="02040503050406030204" pitchFamily="18" charset="0"/>
                <a:ea typeface="Cambria" panose="02040503050406030204" pitchFamily="18" charset="0"/>
              </a:rPr>
              <a:t>Hãy nêu cách tính </a:t>
            </a:r>
          </a:p>
          <a:p>
            <a:pPr algn="ctr"/>
            <a:r>
              <a:rPr lang="vi-VN" sz="4000" b="1" dirty="0">
                <a:solidFill>
                  <a:srgbClr val="7030A0"/>
                </a:solidFill>
                <a:latin typeface="Cambria" panose="02040503050406030204" pitchFamily="18" charset="0"/>
                <a:ea typeface="Cambria" panose="02040503050406030204" pitchFamily="18" charset="0"/>
              </a:rPr>
              <a:t>thể tích hình hộp chữ nhật và thể tích hình </a:t>
            </a:r>
          </a:p>
          <a:p>
            <a:pPr algn="ctr"/>
            <a:r>
              <a:rPr lang="vi-VN" sz="4000" b="1" dirty="0">
                <a:solidFill>
                  <a:srgbClr val="7030A0"/>
                </a:solidFill>
                <a:latin typeface="Cambria" panose="02040503050406030204" pitchFamily="18" charset="0"/>
                <a:ea typeface="Cambria" panose="02040503050406030204" pitchFamily="18" charset="0"/>
              </a:rPr>
              <a:t>lập phương.</a:t>
            </a:r>
            <a:endParaRPr lang="en-US"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882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52F3D-A20B-2CCD-DF75-5D1FAB095EC7}"/>
            </a:ext>
          </a:extLst>
        </p:cNvPr>
        <p:cNvGrpSpPr/>
        <p:nvPr/>
      </p:nvGrpSpPr>
      <p:grpSpPr>
        <a:xfrm>
          <a:off x="0" y="0"/>
          <a:ext cx="0" cy="0"/>
          <a:chOff x="0" y="0"/>
          <a:chExt cx="0" cy="0"/>
        </a:xfrm>
      </p:grpSpPr>
      <p:pic>
        <p:nvPicPr>
          <p:cNvPr id="4" name="Picture 3" descr="A cartoon duck in water&#10;&#10;AI-generated content may be incorrect.">
            <a:extLst>
              <a:ext uri="{FF2B5EF4-FFF2-40B4-BE49-F238E27FC236}">
                <a16:creationId xmlns:a16="http://schemas.microsoft.com/office/drawing/2014/main" id="{A1CEC659-B82C-965A-809B-700D32C21C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4350" y1="82000" x2="72350" y2="83650"/>
                        <a14:backgroundMark x1="75850" y1="81200" x2="81200" y2="82300"/>
                        <a14:backgroundMark x1="82550" y1="81500" x2="85500" y2="82800"/>
                      </a14:backgroundRemoval>
                    </a14:imgEffect>
                  </a14:imgLayer>
                </a14:imgProps>
              </a:ext>
              <a:ext uri="{28A0092B-C50C-407E-A947-70E740481C1C}">
                <a14:useLocalDpi xmlns:a14="http://schemas.microsoft.com/office/drawing/2010/main" val="0"/>
              </a:ext>
            </a:extLst>
          </a:blip>
          <a:srcRect b="16642"/>
          <a:stretch/>
        </p:blipFill>
        <p:spPr>
          <a:xfrm flipH="1">
            <a:off x="-274322" y="1534160"/>
            <a:ext cx="6203898" cy="5171441"/>
          </a:xfrm>
          <a:prstGeom prst="rect">
            <a:avLst/>
          </a:prstGeom>
        </p:spPr>
      </p:pic>
      <p:grpSp>
        <p:nvGrpSpPr>
          <p:cNvPr id="6" name="Group 5">
            <a:extLst>
              <a:ext uri="{FF2B5EF4-FFF2-40B4-BE49-F238E27FC236}">
                <a16:creationId xmlns:a16="http://schemas.microsoft.com/office/drawing/2014/main" id="{389DA4B8-FC75-CA12-0900-6748C04A22A3}"/>
              </a:ext>
            </a:extLst>
          </p:cNvPr>
          <p:cNvGrpSpPr/>
          <p:nvPr/>
        </p:nvGrpSpPr>
        <p:grpSpPr>
          <a:xfrm>
            <a:off x="4531360" y="398542"/>
            <a:ext cx="7130896" cy="2171938"/>
            <a:chOff x="4531360" y="398542"/>
            <a:chExt cx="7130896" cy="2171938"/>
          </a:xfrm>
        </p:grpSpPr>
        <p:sp>
          <p:nvSpPr>
            <p:cNvPr id="2" name="Google Shape;117;p2">
              <a:extLst>
                <a:ext uri="{FF2B5EF4-FFF2-40B4-BE49-F238E27FC236}">
                  <a16:creationId xmlns:a16="http://schemas.microsoft.com/office/drawing/2014/main" id="{0468C7E1-327B-9738-6E01-0AE38787FB03}"/>
                </a:ext>
              </a:extLst>
            </p:cNvPr>
            <p:cNvSpPr/>
            <p:nvPr/>
          </p:nvSpPr>
          <p:spPr>
            <a:xfrm>
              <a:off x="4531360" y="398542"/>
              <a:ext cx="7130896" cy="2171938"/>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a:extLst>
                <a:ext uri="{FF2B5EF4-FFF2-40B4-BE49-F238E27FC236}">
                  <a16:creationId xmlns:a16="http://schemas.microsoft.com/office/drawing/2014/main" id="{2942F92F-4A85-C743-223D-2B8E697688D4}"/>
                </a:ext>
              </a:extLst>
            </p:cNvPr>
            <p:cNvSpPr txBox="1"/>
            <p:nvPr/>
          </p:nvSpPr>
          <p:spPr>
            <a:xfrm>
              <a:off x="4683048" y="453459"/>
              <a:ext cx="6899352" cy="206210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Muốn tính </a:t>
              </a:r>
              <a:r>
                <a:rPr lang="vi-VN" sz="3200" b="1" dirty="0">
                  <a:solidFill>
                    <a:srgbClr val="C00000"/>
                  </a:solidFill>
                  <a:latin typeface="Cambria" panose="02040503050406030204" pitchFamily="18" charset="0"/>
                  <a:ea typeface="Cambria" panose="02040503050406030204" pitchFamily="18" charset="0"/>
                </a:rPr>
                <a:t>thể tích của hình hộp chữ nhật</a:t>
              </a:r>
              <a:r>
                <a:rPr lang="vi-VN" sz="3200" b="1" dirty="0">
                  <a:latin typeface="Cambria" panose="02040503050406030204" pitchFamily="18" charset="0"/>
                  <a:ea typeface="Cambria" panose="02040503050406030204" pitchFamily="18" charset="0"/>
                </a:rPr>
                <a:t>, ta lấy chiều dài nhân chiều rộng rồi nhân với chiều cao (cùng đơn vị đo): </a:t>
              </a:r>
              <a:r>
                <a:rPr lang="vi-VN" sz="3200" b="1" dirty="0">
                  <a:solidFill>
                    <a:srgbClr val="C00000"/>
                  </a:solidFill>
                  <a:latin typeface="Cambria" panose="02040503050406030204" pitchFamily="18" charset="0"/>
                  <a:ea typeface="Cambria" panose="02040503050406030204" pitchFamily="18" charset="0"/>
                </a:rPr>
                <a:t>V= a × b × c</a:t>
              </a:r>
              <a:endParaRPr lang="en-US" sz="3200" b="1" dirty="0">
                <a:solidFill>
                  <a:srgbClr val="C0000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A983F9D1-2E7C-4138-76AC-C3D8607262A2}"/>
              </a:ext>
            </a:extLst>
          </p:cNvPr>
          <p:cNvGrpSpPr/>
          <p:nvPr/>
        </p:nvGrpSpPr>
        <p:grpSpPr>
          <a:xfrm>
            <a:off x="4567276" y="3094871"/>
            <a:ext cx="7130896" cy="1842889"/>
            <a:chOff x="4531360" y="398542"/>
            <a:chExt cx="7130896" cy="1842889"/>
          </a:xfrm>
        </p:grpSpPr>
        <p:sp>
          <p:nvSpPr>
            <p:cNvPr id="10" name="Google Shape;117;p2">
              <a:extLst>
                <a:ext uri="{FF2B5EF4-FFF2-40B4-BE49-F238E27FC236}">
                  <a16:creationId xmlns:a16="http://schemas.microsoft.com/office/drawing/2014/main" id="{1F25DDC7-83B9-93AA-58B6-959AC57455BD}"/>
                </a:ext>
              </a:extLst>
            </p:cNvPr>
            <p:cNvSpPr/>
            <p:nvPr/>
          </p:nvSpPr>
          <p:spPr>
            <a:xfrm>
              <a:off x="4531360" y="398542"/>
              <a:ext cx="7130896" cy="1842889"/>
            </a:xfrm>
            <a:prstGeom prst="roundRect">
              <a:avLst>
                <a:gd name="adj" fmla="val 16667"/>
              </a:avLst>
            </a:prstGeom>
            <a:solidFill>
              <a:schemeClr val="bg1"/>
            </a:solidFill>
            <a:ln w="3810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1" name="TextBox 10">
              <a:extLst>
                <a:ext uri="{FF2B5EF4-FFF2-40B4-BE49-F238E27FC236}">
                  <a16:creationId xmlns:a16="http://schemas.microsoft.com/office/drawing/2014/main" id="{9DCEA72C-E9F5-9369-0BE8-9EB843592572}"/>
                </a:ext>
              </a:extLst>
            </p:cNvPr>
            <p:cNvSpPr txBox="1"/>
            <p:nvPr/>
          </p:nvSpPr>
          <p:spPr>
            <a:xfrm>
              <a:off x="4683048" y="453459"/>
              <a:ext cx="6899352" cy="156966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Muốn tính </a:t>
              </a:r>
              <a:r>
                <a:rPr lang="vi-VN" sz="3200" b="1" dirty="0">
                  <a:solidFill>
                    <a:srgbClr val="00B0F0"/>
                  </a:solidFill>
                  <a:latin typeface="Cambria" panose="02040503050406030204" pitchFamily="18" charset="0"/>
                  <a:ea typeface="Cambria" panose="02040503050406030204" pitchFamily="18" charset="0"/>
                </a:rPr>
                <a:t>thể tích của hình lập phương</a:t>
              </a:r>
              <a:r>
                <a:rPr lang="vi-VN" sz="3200" b="1" dirty="0">
                  <a:latin typeface="Cambria" panose="02040503050406030204" pitchFamily="18" charset="0"/>
                  <a:ea typeface="Cambria" panose="02040503050406030204" pitchFamily="18" charset="0"/>
                </a:rPr>
                <a:t>, ta lấy cạnh nhân với cạnh rồi nhân với cạnh: </a:t>
              </a:r>
              <a:r>
                <a:rPr lang="vi-VN" sz="3200" b="1" dirty="0">
                  <a:solidFill>
                    <a:srgbClr val="00B0F0"/>
                  </a:solidFill>
                  <a:latin typeface="Cambria" panose="02040503050406030204" pitchFamily="18" charset="0"/>
                  <a:ea typeface="Cambria" panose="02040503050406030204" pitchFamily="18" charset="0"/>
                </a:rPr>
                <a:t>V= a × a × a</a:t>
              </a:r>
              <a:endParaRPr lang="en-US" sz="3200" b="1" dirty="0">
                <a:solidFill>
                  <a:srgbClr val="00B0F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110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A523-61E7-AEB0-8004-E5EBB8D1AE3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215FE78-BE71-4E6C-76EE-55D2DD23DDC5}"/>
              </a:ext>
            </a:extLst>
          </p:cNvPr>
          <p:cNvGrpSpPr/>
          <p:nvPr/>
        </p:nvGrpSpPr>
        <p:grpSpPr>
          <a:xfrm>
            <a:off x="1875474" y="315546"/>
            <a:ext cx="9662855" cy="883334"/>
            <a:chOff x="1956754" y="234266"/>
            <a:chExt cx="9662855" cy="883334"/>
          </a:xfrm>
        </p:grpSpPr>
        <p:sp>
          <p:nvSpPr>
            <p:cNvPr id="10" name="Rectangle: Rounded Corners 9">
              <a:extLst>
                <a:ext uri="{FF2B5EF4-FFF2-40B4-BE49-F238E27FC236}">
                  <a16:creationId xmlns:a16="http://schemas.microsoft.com/office/drawing/2014/main" id="{FCBE83A9-B6A3-C073-1330-19975B3FE0DB}"/>
                </a:ext>
              </a:extLst>
            </p:cNvPr>
            <p:cNvSpPr/>
            <p:nvPr/>
          </p:nvSpPr>
          <p:spPr>
            <a:xfrm>
              <a:off x="1956754" y="234266"/>
              <a:ext cx="9662855" cy="883334"/>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2C51FA4-C651-613D-8371-CD0556B0F77E}"/>
                </a:ext>
              </a:extLst>
            </p:cNvPr>
            <p:cNvSpPr txBox="1"/>
            <p:nvPr/>
          </p:nvSpPr>
          <p:spPr>
            <a:xfrm>
              <a:off x="2052924" y="261594"/>
              <a:ext cx="9538436" cy="769441"/>
            </a:xfrm>
            <a:prstGeom prst="rect">
              <a:avLst/>
            </a:prstGeom>
            <a:noFill/>
          </p:spPr>
          <p:txBody>
            <a:bodyPr wrap="square" rtlCol="0">
              <a:spAutoFit/>
            </a:bodyPr>
            <a:lstStyle/>
            <a:p>
              <a:pPr algn="ctr"/>
              <a:r>
                <a:rPr lang="vi-VN" sz="4400" b="1" dirty="0">
                  <a:latin typeface="Cambria" panose="02040503050406030204" pitchFamily="18" charset="0"/>
                </a:rPr>
                <a:t>Tính thể tích của mỗi hình dưới đây.</a:t>
              </a:r>
              <a:endParaRPr lang="en-US" sz="4400" b="1" dirty="0">
                <a:latin typeface="Cambria" panose="02040503050406030204" pitchFamily="18" charset="0"/>
              </a:endParaRPr>
            </a:p>
          </p:txBody>
        </p:sp>
      </p:grpSp>
      <p:pic>
        <p:nvPicPr>
          <p:cNvPr id="2" name="Picture 1">
            <a:extLst>
              <a:ext uri="{FF2B5EF4-FFF2-40B4-BE49-F238E27FC236}">
                <a16:creationId xmlns:a16="http://schemas.microsoft.com/office/drawing/2014/main" id="{7FA3B5C8-2EA0-4AB9-E482-8DF4F6E064F5}"/>
              </a:ext>
            </a:extLst>
          </p:cNvPr>
          <p:cNvPicPr>
            <a:picLocks noChangeAspect="1"/>
          </p:cNvPicPr>
          <p:nvPr/>
        </p:nvPicPr>
        <p:blipFill rotWithShape="1">
          <a:blip r:embed="rId2">
            <a:extLst>
              <a:ext uri="{28A0092B-C50C-407E-A947-70E740481C1C}">
                <a14:useLocalDpi xmlns:a14="http://schemas.microsoft.com/office/drawing/2010/main" val="0"/>
              </a:ext>
            </a:extLst>
          </a:blip>
          <a:srcRect l="31731" t="-3966" r="31893" b="71160"/>
          <a:stretch/>
        </p:blipFill>
        <p:spPr>
          <a:xfrm>
            <a:off x="572390" y="143446"/>
            <a:ext cx="1384365" cy="1092920"/>
          </a:xfrm>
          <a:prstGeom prst="rect">
            <a:avLst/>
          </a:prstGeom>
        </p:spPr>
      </p:pic>
      <p:pic>
        <p:nvPicPr>
          <p:cNvPr id="3" name="Picture 2">
            <a:extLst>
              <a:ext uri="{FF2B5EF4-FFF2-40B4-BE49-F238E27FC236}">
                <a16:creationId xmlns:a16="http://schemas.microsoft.com/office/drawing/2014/main" id="{177C8D90-F79D-244C-3F19-D3BBFDB9E444}"/>
              </a:ext>
            </a:extLst>
          </p:cNvPr>
          <p:cNvPicPr>
            <a:picLocks noChangeAspect="1"/>
          </p:cNvPicPr>
          <p:nvPr/>
        </p:nvPicPr>
        <p:blipFill>
          <a:blip r:embed="rId3"/>
          <a:stretch>
            <a:fillRect/>
          </a:stretch>
        </p:blipFill>
        <p:spPr>
          <a:xfrm>
            <a:off x="-117954" y="143446"/>
            <a:ext cx="1531334" cy="683337"/>
          </a:xfrm>
          <a:prstGeom prst="rect">
            <a:avLst/>
          </a:prstGeom>
        </p:spPr>
      </p:pic>
      <p:pic>
        <p:nvPicPr>
          <p:cNvPr id="8" name="Picture 7">
            <a:extLst>
              <a:ext uri="{FF2B5EF4-FFF2-40B4-BE49-F238E27FC236}">
                <a16:creationId xmlns:a16="http://schemas.microsoft.com/office/drawing/2014/main" id="{DAE993EA-F2D3-9C2A-1DB8-AE03FF0C60FC}"/>
              </a:ext>
            </a:extLst>
          </p:cNvPr>
          <p:cNvPicPr>
            <a:picLocks noChangeAspect="1"/>
          </p:cNvPicPr>
          <p:nvPr/>
        </p:nvPicPr>
        <p:blipFill>
          <a:blip r:embed="rId4"/>
          <a:srcRect l="1665" r="51429"/>
          <a:stretch/>
        </p:blipFill>
        <p:spPr>
          <a:xfrm>
            <a:off x="487679" y="1648073"/>
            <a:ext cx="4307247" cy="344462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AEF862-6C40-599A-5477-F1DDC6EF1DF3}"/>
                  </a:ext>
                </a:extLst>
              </p:cNvPr>
              <p:cNvSpPr txBox="1"/>
              <p:nvPr/>
            </p:nvSpPr>
            <p:spPr>
              <a:xfrm>
                <a:off x="4794926" y="2200305"/>
                <a:ext cx="7153234" cy="3508525"/>
              </a:xfrm>
              <a:prstGeom prst="rect">
                <a:avLst/>
              </a:prstGeom>
              <a:noFill/>
            </p:spPr>
            <p:txBody>
              <a:bodyPr wrap="square" rtlCol="0">
                <a:spAutoFit/>
              </a:bodyPr>
              <a:lstStyle/>
              <a:p>
                <a:pPr marL="742950" indent="-742950" algn="ctr">
                  <a:buAutoNum type="alphaLcParenR"/>
                </a:pPr>
                <a:r>
                  <a:rPr lang="vi-VN" sz="4400" b="1" dirty="0">
                    <a:latin typeface="Cambria" panose="02040503050406030204" pitchFamily="18" charset="0"/>
                  </a:rPr>
                  <a:t>Thể tích hình hộp chữ nhật là:</a:t>
                </a:r>
              </a:p>
              <a:p>
                <a:pPr algn="ctr"/>
                <a:r>
                  <a:rPr lang="vi-VN" sz="4400" b="1" dirty="0">
                    <a:latin typeface="Cambria" panose="02040503050406030204" pitchFamily="18" charset="0"/>
                  </a:rPr>
                  <a:t>2 × 1 × 1,5 = 3 (</a:t>
                </a:r>
                <a14:m>
                  <m:oMath xmlns:m="http://schemas.openxmlformats.org/officeDocument/2006/math">
                    <m:r>
                      <a:rPr lang="vi-VN" sz="4400" b="1" i="0" smtClean="0">
                        <a:latin typeface="Cambria Math" panose="02040503050406030204" pitchFamily="18" charset="0"/>
                      </a:rPr>
                      <m:t>ⅆ</m:t>
                    </m:r>
                    <m:sSup>
                      <m:sSupPr>
                        <m:ctrlPr>
                          <a:rPr lang="vi-VN" sz="4400" b="1" i="1" smtClean="0">
                            <a:solidFill>
                              <a:srgbClr val="836967"/>
                            </a:solidFill>
                            <a:latin typeface="Cambria Math" panose="02040503050406030204" pitchFamily="18" charset="0"/>
                          </a:rPr>
                        </m:ctrlPr>
                      </m:sSupPr>
                      <m:e>
                        <m:r>
                          <a:rPr lang="vi-VN" sz="4400" b="1" i="0" smtClean="0">
                            <a:latin typeface="Cambria Math" panose="02040503050406030204" pitchFamily="18" charset="0"/>
                          </a:rPr>
                          <m:t>𝐦</m:t>
                        </m:r>
                      </m:e>
                      <m:sup>
                        <m:r>
                          <a:rPr lang="vi-VN" sz="4400" b="1" i="0" smtClean="0">
                            <a:latin typeface="Cambria Math" panose="02040503050406030204" pitchFamily="18" charset="0"/>
                          </a:rPr>
                          <m:t>𝟑</m:t>
                        </m:r>
                      </m:sup>
                    </m:sSup>
                  </m:oMath>
                </a14:m>
                <a:r>
                  <a:rPr lang="vi-VN" sz="4400" b="1" dirty="0">
                    <a:latin typeface="Cambria" panose="02040503050406030204" pitchFamily="18" charset="0"/>
                  </a:rPr>
                  <a:t>)</a:t>
                </a:r>
              </a:p>
              <a:p>
                <a:pPr algn="ctr"/>
                <a:r>
                  <a:rPr lang="vi-VN" sz="4400" b="1" dirty="0">
                    <a:latin typeface="Cambria" panose="02040503050406030204" pitchFamily="18" charset="0"/>
                  </a:rPr>
                  <a:t>Đáp số: 3 </a:t>
                </a:r>
                <a14:m>
                  <m:oMath xmlns:m="http://schemas.openxmlformats.org/officeDocument/2006/math">
                    <m:r>
                      <a:rPr lang="vi-VN" sz="4400" b="1" i="0" smtClean="0">
                        <a:latin typeface="Cambria Math" panose="02040503050406030204" pitchFamily="18" charset="0"/>
                      </a:rPr>
                      <m:t>ⅆ</m:t>
                    </m:r>
                    <m:sSup>
                      <m:sSupPr>
                        <m:ctrlPr>
                          <a:rPr lang="vi-VN" sz="4400" b="1" i="1" smtClean="0">
                            <a:solidFill>
                              <a:srgbClr val="836967"/>
                            </a:solidFill>
                            <a:latin typeface="Cambria Math" panose="02040503050406030204" pitchFamily="18" charset="0"/>
                          </a:rPr>
                        </m:ctrlPr>
                      </m:sSupPr>
                      <m:e>
                        <m:r>
                          <a:rPr lang="vi-VN" sz="4400" b="1" i="0" smtClean="0">
                            <a:latin typeface="Cambria Math" panose="02040503050406030204" pitchFamily="18" charset="0"/>
                          </a:rPr>
                          <m:t>𝐦</m:t>
                        </m:r>
                      </m:e>
                      <m:sup>
                        <m:r>
                          <a:rPr lang="vi-VN" sz="4400" b="1" i="0" smtClean="0">
                            <a:latin typeface="Cambria Math" panose="02040503050406030204" pitchFamily="18" charset="0"/>
                          </a:rPr>
                          <m:t>𝟑</m:t>
                        </m:r>
                      </m:sup>
                    </m:sSup>
                  </m:oMath>
                </a14:m>
                <a:endParaRPr lang="vi-VN" sz="4400" b="1" dirty="0">
                  <a:latin typeface="Cambria" panose="02040503050406030204" pitchFamily="18" charset="0"/>
                </a:endParaRPr>
              </a:p>
              <a:p>
                <a:pPr algn="ctr"/>
                <a:endParaRPr lang="en-US" sz="4400" b="1" dirty="0">
                  <a:latin typeface="Cambria" panose="02040503050406030204" pitchFamily="18" charset="0"/>
                </a:endParaRPr>
              </a:p>
            </p:txBody>
          </p:sp>
        </mc:Choice>
        <mc:Fallback xmlns="">
          <p:sp>
            <p:nvSpPr>
              <p:cNvPr id="4" name="TextBox 3">
                <a:extLst>
                  <a:ext uri="{FF2B5EF4-FFF2-40B4-BE49-F238E27FC236}">
                    <a16:creationId xmlns:a16="http://schemas.microsoft.com/office/drawing/2014/main" id="{14AEF862-6C40-599A-5477-F1DDC6EF1DF3}"/>
                  </a:ext>
                </a:extLst>
              </p:cNvPr>
              <p:cNvSpPr txBox="1">
                <a:spLocks noRot="1" noChangeAspect="1" noMove="1" noResize="1" noEditPoints="1" noAdjustHandles="1" noChangeArrowheads="1" noChangeShapeType="1" noTextEdit="1"/>
              </p:cNvSpPr>
              <p:nvPr/>
            </p:nvSpPr>
            <p:spPr>
              <a:xfrm>
                <a:off x="4794926" y="2200305"/>
                <a:ext cx="7153234" cy="3508525"/>
              </a:xfrm>
              <a:prstGeom prst="rect">
                <a:avLst/>
              </a:prstGeom>
              <a:blipFill>
                <a:blip r:embed="rId5"/>
                <a:stretch>
                  <a:fillRect t="-3652" r="-853"/>
                </a:stretch>
              </a:blipFill>
            </p:spPr>
            <p:txBody>
              <a:bodyPr/>
              <a:lstStyle/>
              <a:p>
                <a:r>
                  <a:rPr lang="en-US">
                    <a:noFill/>
                  </a:rPr>
                  <a:t> </a:t>
                </a:r>
              </a:p>
            </p:txBody>
          </p:sp>
        </mc:Fallback>
      </mc:AlternateContent>
    </p:spTree>
    <p:extLst>
      <p:ext uri="{BB962C8B-B14F-4D97-AF65-F5344CB8AC3E}">
        <p14:creationId xmlns:p14="http://schemas.microsoft.com/office/powerpoint/2010/main" val="283192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2F839-A5F3-959F-EE47-6539B29A47F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E14E372-821D-F3BF-B17A-37656AF7C7B8}"/>
              </a:ext>
            </a:extLst>
          </p:cNvPr>
          <p:cNvGrpSpPr/>
          <p:nvPr/>
        </p:nvGrpSpPr>
        <p:grpSpPr>
          <a:xfrm>
            <a:off x="1875474" y="315546"/>
            <a:ext cx="9662855" cy="883334"/>
            <a:chOff x="1956754" y="234266"/>
            <a:chExt cx="9662855" cy="883334"/>
          </a:xfrm>
        </p:grpSpPr>
        <p:sp>
          <p:nvSpPr>
            <p:cNvPr id="10" name="Rectangle: Rounded Corners 9">
              <a:extLst>
                <a:ext uri="{FF2B5EF4-FFF2-40B4-BE49-F238E27FC236}">
                  <a16:creationId xmlns:a16="http://schemas.microsoft.com/office/drawing/2014/main" id="{37F671C5-C0F3-8D60-A38D-DDB0D7233BE7}"/>
                </a:ext>
              </a:extLst>
            </p:cNvPr>
            <p:cNvSpPr/>
            <p:nvPr/>
          </p:nvSpPr>
          <p:spPr>
            <a:xfrm>
              <a:off x="1956754" y="234266"/>
              <a:ext cx="9662855" cy="883334"/>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E5FEE6-A27D-3254-BFE3-DA79A11139AE}"/>
                </a:ext>
              </a:extLst>
            </p:cNvPr>
            <p:cNvSpPr txBox="1"/>
            <p:nvPr/>
          </p:nvSpPr>
          <p:spPr>
            <a:xfrm>
              <a:off x="2052924" y="261594"/>
              <a:ext cx="9538436" cy="769441"/>
            </a:xfrm>
            <a:prstGeom prst="rect">
              <a:avLst/>
            </a:prstGeom>
            <a:noFill/>
          </p:spPr>
          <p:txBody>
            <a:bodyPr wrap="square" rtlCol="0">
              <a:spAutoFit/>
            </a:bodyPr>
            <a:lstStyle/>
            <a:p>
              <a:pPr algn="ctr"/>
              <a:r>
                <a:rPr lang="vi-VN" sz="4400" b="1" dirty="0">
                  <a:latin typeface="Cambria" panose="02040503050406030204" pitchFamily="18" charset="0"/>
                </a:rPr>
                <a:t>Tính thể tích của mỗi hình dưới đây.</a:t>
              </a:r>
              <a:endParaRPr lang="en-US" sz="4400" b="1" dirty="0">
                <a:latin typeface="Cambria" panose="02040503050406030204" pitchFamily="18" charset="0"/>
              </a:endParaRPr>
            </a:p>
          </p:txBody>
        </p:sp>
      </p:grpSp>
      <p:pic>
        <p:nvPicPr>
          <p:cNvPr id="2" name="Picture 1">
            <a:extLst>
              <a:ext uri="{FF2B5EF4-FFF2-40B4-BE49-F238E27FC236}">
                <a16:creationId xmlns:a16="http://schemas.microsoft.com/office/drawing/2014/main" id="{6594843D-DEE0-563B-2EC8-46AE52504EB1}"/>
              </a:ext>
            </a:extLst>
          </p:cNvPr>
          <p:cNvPicPr>
            <a:picLocks noChangeAspect="1"/>
          </p:cNvPicPr>
          <p:nvPr/>
        </p:nvPicPr>
        <p:blipFill rotWithShape="1">
          <a:blip r:embed="rId2">
            <a:extLst>
              <a:ext uri="{28A0092B-C50C-407E-A947-70E740481C1C}">
                <a14:useLocalDpi xmlns:a14="http://schemas.microsoft.com/office/drawing/2010/main" val="0"/>
              </a:ext>
            </a:extLst>
          </a:blip>
          <a:srcRect l="31731" t="-3966" r="31893" b="71160"/>
          <a:stretch/>
        </p:blipFill>
        <p:spPr>
          <a:xfrm>
            <a:off x="572390" y="143446"/>
            <a:ext cx="1384365" cy="1092920"/>
          </a:xfrm>
          <a:prstGeom prst="rect">
            <a:avLst/>
          </a:prstGeom>
        </p:spPr>
      </p:pic>
      <p:sp>
        <p:nvSpPr>
          <p:cNvPr id="5" name="Arrow: Right 4">
            <a:hlinkClick r:id="rId3" action="ppaction://hlinksldjump"/>
            <a:extLst>
              <a:ext uri="{FF2B5EF4-FFF2-40B4-BE49-F238E27FC236}">
                <a16:creationId xmlns:a16="http://schemas.microsoft.com/office/drawing/2014/main" id="{1D84C653-BEB4-0048-CF85-A0C501D416D0}"/>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7ECD26-B11A-9559-6A8E-B1178506DBEB}"/>
              </a:ext>
            </a:extLst>
          </p:cNvPr>
          <p:cNvPicPr>
            <a:picLocks noChangeAspect="1"/>
          </p:cNvPicPr>
          <p:nvPr/>
        </p:nvPicPr>
        <p:blipFill>
          <a:blip r:embed="rId4"/>
          <a:stretch>
            <a:fillRect/>
          </a:stretch>
        </p:blipFill>
        <p:spPr>
          <a:xfrm>
            <a:off x="-117954" y="143446"/>
            <a:ext cx="1531334" cy="683337"/>
          </a:xfrm>
          <a:prstGeom prst="rect">
            <a:avLst/>
          </a:prstGeom>
        </p:spPr>
      </p:pic>
      <p:pic>
        <p:nvPicPr>
          <p:cNvPr id="8" name="Picture 7">
            <a:extLst>
              <a:ext uri="{FF2B5EF4-FFF2-40B4-BE49-F238E27FC236}">
                <a16:creationId xmlns:a16="http://schemas.microsoft.com/office/drawing/2014/main" id="{86813146-7E2B-ACF6-00D3-A44D7081E93E}"/>
              </a:ext>
            </a:extLst>
          </p:cNvPr>
          <p:cNvPicPr>
            <a:picLocks noChangeAspect="1"/>
          </p:cNvPicPr>
          <p:nvPr/>
        </p:nvPicPr>
        <p:blipFill>
          <a:blip r:embed="rId5"/>
          <a:srcRect l="62933" t="1039" r="-357" b="-1039"/>
          <a:stretch/>
        </p:blipFill>
        <p:spPr>
          <a:xfrm>
            <a:off x="557046" y="1706686"/>
            <a:ext cx="3992842" cy="400214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EF038C-FEA9-6A0C-1050-7F517AF0A103}"/>
                  </a:ext>
                </a:extLst>
              </p:cNvPr>
              <p:cNvSpPr txBox="1"/>
              <p:nvPr/>
            </p:nvSpPr>
            <p:spPr>
              <a:xfrm>
                <a:off x="4419600" y="2200305"/>
                <a:ext cx="7528560" cy="3508525"/>
              </a:xfrm>
              <a:prstGeom prst="rect">
                <a:avLst/>
              </a:prstGeom>
              <a:noFill/>
            </p:spPr>
            <p:txBody>
              <a:bodyPr wrap="square" rtlCol="0">
                <a:spAutoFit/>
              </a:bodyPr>
              <a:lstStyle/>
              <a:p>
                <a:pPr algn="ctr"/>
                <a:r>
                  <a:rPr lang="vi-VN" sz="4400" b="1" dirty="0">
                    <a:latin typeface="Cambria" panose="02040503050406030204" pitchFamily="18" charset="0"/>
                  </a:rPr>
                  <a:t>b) Thể tích hình lập phương là:</a:t>
                </a:r>
              </a:p>
              <a:p>
                <a:pPr algn="ctr"/>
                <a:r>
                  <a:rPr lang="vi-VN" sz="4400" b="1" dirty="0">
                    <a:latin typeface="Cambria" panose="02040503050406030204" pitchFamily="18" charset="0"/>
                  </a:rPr>
                  <a:t>15 × 15 × 15 = 3 375 (</a:t>
                </a:r>
                <a14:m>
                  <m:oMath xmlns:m="http://schemas.openxmlformats.org/officeDocument/2006/math">
                    <m:r>
                      <a:rPr lang="vi-VN" sz="4400" b="1" i="0" smtClean="0">
                        <a:latin typeface="Cambria Math" panose="02040503050406030204" pitchFamily="18" charset="0"/>
                      </a:rPr>
                      <m:t>ⅆ</m:t>
                    </m:r>
                    <m:sSup>
                      <m:sSupPr>
                        <m:ctrlPr>
                          <a:rPr lang="vi-VN" sz="4400" b="1" i="1" smtClean="0">
                            <a:solidFill>
                              <a:srgbClr val="836967"/>
                            </a:solidFill>
                            <a:latin typeface="Cambria Math" panose="02040503050406030204" pitchFamily="18" charset="0"/>
                          </a:rPr>
                        </m:ctrlPr>
                      </m:sSupPr>
                      <m:e>
                        <m:r>
                          <a:rPr lang="vi-VN" sz="4400" b="1" i="0" smtClean="0">
                            <a:latin typeface="Cambria Math" panose="02040503050406030204" pitchFamily="18" charset="0"/>
                          </a:rPr>
                          <m:t>𝐦</m:t>
                        </m:r>
                      </m:e>
                      <m:sup>
                        <m:r>
                          <a:rPr lang="vi-VN" sz="4400" b="1" i="0" smtClean="0">
                            <a:latin typeface="Cambria Math" panose="02040503050406030204" pitchFamily="18" charset="0"/>
                          </a:rPr>
                          <m:t>𝟑</m:t>
                        </m:r>
                      </m:sup>
                    </m:sSup>
                  </m:oMath>
                </a14:m>
                <a:r>
                  <a:rPr lang="vi-VN" sz="4400" b="1" dirty="0">
                    <a:latin typeface="Cambria" panose="02040503050406030204" pitchFamily="18" charset="0"/>
                  </a:rPr>
                  <a:t>)</a:t>
                </a:r>
              </a:p>
              <a:p>
                <a:pPr algn="ctr"/>
                <a:r>
                  <a:rPr lang="vi-VN" sz="4400" b="1" dirty="0">
                    <a:latin typeface="Cambria" panose="02040503050406030204" pitchFamily="18" charset="0"/>
                  </a:rPr>
                  <a:t>Đáp số: 3 375 </a:t>
                </a:r>
                <a14:m>
                  <m:oMath xmlns:m="http://schemas.openxmlformats.org/officeDocument/2006/math">
                    <m:r>
                      <a:rPr lang="vi-VN" sz="4400" b="1" i="0" smtClean="0">
                        <a:latin typeface="Cambria Math" panose="02040503050406030204" pitchFamily="18" charset="0"/>
                      </a:rPr>
                      <m:t>ⅆ</m:t>
                    </m:r>
                    <m:sSup>
                      <m:sSupPr>
                        <m:ctrlPr>
                          <a:rPr lang="vi-VN" sz="4400" b="1" i="1" smtClean="0">
                            <a:solidFill>
                              <a:srgbClr val="836967"/>
                            </a:solidFill>
                            <a:latin typeface="Cambria Math" panose="02040503050406030204" pitchFamily="18" charset="0"/>
                          </a:rPr>
                        </m:ctrlPr>
                      </m:sSupPr>
                      <m:e>
                        <m:r>
                          <a:rPr lang="vi-VN" sz="4400" b="1" i="0" smtClean="0">
                            <a:latin typeface="Cambria Math" panose="02040503050406030204" pitchFamily="18" charset="0"/>
                          </a:rPr>
                          <m:t>𝐦</m:t>
                        </m:r>
                      </m:e>
                      <m:sup>
                        <m:r>
                          <a:rPr lang="vi-VN" sz="4400" b="1" i="0" smtClean="0">
                            <a:latin typeface="Cambria Math" panose="02040503050406030204" pitchFamily="18" charset="0"/>
                          </a:rPr>
                          <m:t>𝟑</m:t>
                        </m:r>
                      </m:sup>
                    </m:sSup>
                  </m:oMath>
                </a14:m>
                <a:endParaRPr lang="vi-VN" sz="4400" b="1" dirty="0">
                  <a:latin typeface="Cambria" panose="02040503050406030204" pitchFamily="18" charset="0"/>
                </a:endParaRPr>
              </a:p>
              <a:p>
                <a:pPr algn="ctr"/>
                <a:endParaRPr lang="en-US" sz="4400" b="1" dirty="0">
                  <a:latin typeface="Cambria" panose="02040503050406030204" pitchFamily="18" charset="0"/>
                </a:endParaRPr>
              </a:p>
            </p:txBody>
          </p:sp>
        </mc:Choice>
        <mc:Fallback xmlns="">
          <p:sp>
            <p:nvSpPr>
              <p:cNvPr id="4" name="TextBox 3">
                <a:extLst>
                  <a:ext uri="{FF2B5EF4-FFF2-40B4-BE49-F238E27FC236}">
                    <a16:creationId xmlns:a16="http://schemas.microsoft.com/office/drawing/2014/main" id="{35EF038C-FEA9-6A0C-1050-7F517AF0A103}"/>
                  </a:ext>
                </a:extLst>
              </p:cNvPr>
              <p:cNvSpPr txBox="1">
                <a:spLocks noRot="1" noChangeAspect="1" noMove="1" noResize="1" noEditPoints="1" noAdjustHandles="1" noChangeArrowheads="1" noChangeShapeType="1" noTextEdit="1"/>
              </p:cNvSpPr>
              <p:nvPr/>
            </p:nvSpPr>
            <p:spPr>
              <a:xfrm>
                <a:off x="4419600" y="2200305"/>
                <a:ext cx="7528560" cy="3508525"/>
              </a:xfrm>
              <a:prstGeom prst="rect">
                <a:avLst/>
              </a:prstGeom>
              <a:blipFill>
                <a:blip r:embed="rId6"/>
                <a:stretch>
                  <a:fillRect l="-2348" t="-3652" r="-3806"/>
                </a:stretch>
              </a:blipFill>
            </p:spPr>
            <p:txBody>
              <a:bodyPr/>
              <a:lstStyle/>
              <a:p>
                <a:r>
                  <a:rPr lang="en-US">
                    <a:noFill/>
                  </a:rPr>
                  <a:t> </a:t>
                </a:r>
              </a:p>
            </p:txBody>
          </p:sp>
        </mc:Fallback>
      </mc:AlternateContent>
    </p:spTree>
    <p:extLst>
      <p:ext uri="{BB962C8B-B14F-4D97-AF65-F5344CB8AC3E}">
        <p14:creationId xmlns:p14="http://schemas.microsoft.com/office/powerpoint/2010/main" val="189320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1498357" y="168062"/>
            <a:ext cx="10363443" cy="2498935"/>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A1B0FDC-092C-EA16-0F63-9500F0D797AD}"/>
              </a:ext>
            </a:extLst>
          </p:cNvPr>
          <p:cNvSpPr txBox="1"/>
          <p:nvPr/>
        </p:nvSpPr>
        <p:spPr>
          <a:xfrm>
            <a:off x="1981201" y="386479"/>
            <a:ext cx="9454426" cy="2062103"/>
          </a:xfrm>
          <a:prstGeom prst="rect">
            <a:avLst/>
          </a:prstGeom>
          <a:noFill/>
        </p:spPr>
        <p:txBody>
          <a:bodyPr wrap="square" rtlCol="0">
            <a:spAutoFit/>
          </a:bodyPr>
          <a:lstStyle/>
          <a:p>
            <a:pPr algn="just"/>
            <a:r>
              <a:rPr lang="vi-VN" sz="3200" b="1" dirty="0">
                <a:latin typeface="Cambria" panose="02040503050406030204" pitchFamily="18" charset="0"/>
              </a:rPr>
              <a:t>Một bể bơi dạng hình hộp chữ nhật có chiều dài 25 m, chiều rộng 8 m và sâu 1,4 m. Người ta lát ở đáy và xung quanh hồ bơi bằng những viên gạch hoa. Tính diện tích lát gạch.</a:t>
            </a:r>
            <a:endParaRPr lang="en-US" sz="3200" b="1" dirty="0">
              <a:latin typeface="Cambria" panose="02040503050406030204" pitchFamily="18" charset="0"/>
            </a:endParaRPr>
          </a:p>
        </p:txBody>
      </p:sp>
      <p:pic>
        <p:nvPicPr>
          <p:cNvPr id="2" name="Picture 1">
            <a:extLst>
              <a:ext uri="{FF2B5EF4-FFF2-40B4-BE49-F238E27FC236}">
                <a16:creationId xmlns:a16="http://schemas.microsoft.com/office/drawing/2014/main" id="{7AB1F8C3-8BF3-D38C-1857-AB6B136938D0}"/>
              </a:ext>
            </a:extLst>
          </p:cNvPr>
          <p:cNvPicPr>
            <a:picLocks noChangeAspect="1"/>
          </p:cNvPicPr>
          <p:nvPr/>
        </p:nvPicPr>
        <p:blipFill rotWithShape="1">
          <a:blip r:embed="rId2">
            <a:extLst>
              <a:ext uri="{28A0092B-C50C-407E-A947-70E740481C1C}">
                <a14:useLocalDpi xmlns:a14="http://schemas.microsoft.com/office/drawing/2010/main" val="0"/>
              </a:ext>
            </a:extLst>
          </a:blip>
          <a:srcRect l="71098" t="72951" r="256" b="-5757"/>
          <a:stretch/>
        </p:blipFill>
        <p:spPr>
          <a:xfrm>
            <a:off x="652334" y="206165"/>
            <a:ext cx="1127059" cy="1129884"/>
          </a:xfrm>
          <a:prstGeom prst="rect">
            <a:avLst/>
          </a:prstGeom>
        </p:spPr>
      </p:pic>
      <p:pic>
        <p:nvPicPr>
          <p:cNvPr id="3" name="Picture 2">
            <a:extLst>
              <a:ext uri="{FF2B5EF4-FFF2-40B4-BE49-F238E27FC236}">
                <a16:creationId xmlns:a16="http://schemas.microsoft.com/office/drawing/2014/main" id="{4AE87EA5-B2B7-A51F-2DD8-9CC88A80BC75}"/>
              </a:ext>
            </a:extLst>
          </p:cNvPr>
          <p:cNvPicPr>
            <a:picLocks noChangeAspect="1"/>
          </p:cNvPicPr>
          <p:nvPr/>
        </p:nvPicPr>
        <p:blipFill>
          <a:blip r:embed="rId3"/>
          <a:stretch>
            <a:fillRect/>
          </a:stretch>
        </p:blipFill>
        <p:spPr>
          <a:xfrm>
            <a:off x="-273591" y="128532"/>
            <a:ext cx="1776071" cy="792548"/>
          </a:xfrm>
          <a:prstGeom prst="rect">
            <a:avLst/>
          </a:prstGeom>
        </p:spPr>
      </p:pic>
      <p:pic>
        <p:nvPicPr>
          <p:cNvPr id="7" name="Picture 6">
            <a:extLst>
              <a:ext uri="{FF2B5EF4-FFF2-40B4-BE49-F238E27FC236}">
                <a16:creationId xmlns:a16="http://schemas.microsoft.com/office/drawing/2014/main" id="{13165704-E671-5084-7F3D-E7B22C347209}"/>
              </a:ext>
            </a:extLst>
          </p:cNvPr>
          <p:cNvPicPr>
            <a:picLocks noChangeAspect="1"/>
          </p:cNvPicPr>
          <p:nvPr/>
        </p:nvPicPr>
        <p:blipFill>
          <a:blip r:embed="rId4"/>
          <a:stretch>
            <a:fillRect/>
          </a:stretch>
        </p:blipFill>
        <p:spPr>
          <a:xfrm>
            <a:off x="1079257" y="3124200"/>
            <a:ext cx="9837198" cy="2870399"/>
          </a:xfrm>
          <a:prstGeom prst="rect">
            <a:avLst/>
          </a:prstGeom>
          <a:ln>
            <a:noFill/>
          </a:ln>
          <a:effectLst>
            <a:softEdge rad="112500"/>
          </a:effectLst>
        </p:spPr>
      </p:pic>
    </p:spTree>
    <p:extLst>
      <p:ext uri="{BB962C8B-B14F-4D97-AF65-F5344CB8AC3E}">
        <p14:creationId xmlns:p14="http://schemas.microsoft.com/office/powerpoint/2010/main" val="59543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6CBFC-BFD7-EB4B-727A-BB6E64797425}"/>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47DA013-658C-6179-2C01-B8E0AB1F86FF}"/>
              </a:ext>
            </a:extLst>
          </p:cNvPr>
          <p:cNvSpPr/>
          <p:nvPr/>
        </p:nvSpPr>
        <p:spPr>
          <a:xfrm>
            <a:off x="1282700" y="168062"/>
            <a:ext cx="10680699" cy="2498935"/>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06AE1AF-5E10-7A2C-D863-891984815AB5}"/>
              </a:ext>
            </a:extLst>
          </p:cNvPr>
          <p:cNvSpPr txBox="1"/>
          <p:nvPr/>
        </p:nvSpPr>
        <p:spPr>
          <a:xfrm>
            <a:off x="1591380" y="386479"/>
            <a:ext cx="10128295" cy="2062103"/>
          </a:xfrm>
          <a:prstGeom prst="rect">
            <a:avLst/>
          </a:prstGeom>
          <a:noFill/>
        </p:spPr>
        <p:txBody>
          <a:bodyPr wrap="square" rtlCol="0">
            <a:spAutoFit/>
          </a:bodyPr>
          <a:lstStyle/>
          <a:p>
            <a:pPr algn="just"/>
            <a:r>
              <a:rPr lang="vi-VN" sz="3200" b="1" dirty="0">
                <a:latin typeface="Cambria" panose="02040503050406030204" pitchFamily="18" charset="0"/>
              </a:rPr>
              <a:t>Một bể bơi dạng hình hộp chữ nhật có chiều dài 25 m, chiều rộng 8 m và sâu 1,4 m. Người ta lát ở đáy và xung quanh hồ bơi bằng những viên gạch hoa. Tính diện tích lát gạch.</a:t>
            </a:r>
            <a:endParaRPr lang="en-US" sz="3200" b="1" dirty="0">
              <a:latin typeface="Cambria" panose="02040503050406030204" pitchFamily="18" charset="0"/>
            </a:endParaRPr>
          </a:p>
        </p:txBody>
      </p:sp>
      <p:pic>
        <p:nvPicPr>
          <p:cNvPr id="2" name="Picture 1">
            <a:extLst>
              <a:ext uri="{FF2B5EF4-FFF2-40B4-BE49-F238E27FC236}">
                <a16:creationId xmlns:a16="http://schemas.microsoft.com/office/drawing/2014/main" id="{22A54954-A1DB-7EFF-F954-05FA5C0254CC}"/>
              </a:ext>
            </a:extLst>
          </p:cNvPr>
          <p:cNvPicPr>
            <a:picLocks noChangeAspect="1"/>
          </p:cNvPicPr>
          <p:nvPr/>
        </p:nvPicPr>
        <p:blipFill rotWithShape="1">
          <a:blip r:embed="rId3">
            <a:extLst>
              <a:ext uri="{28A0092B-C50C-407E-A947-70E740481C1C}">
                <a14:useLocalDpi xmlns:a14="http://schemas.microsoft.com/office/drawing/2010/main" val="0"/>
              </a:ext>
            </a:extLst>
          </a:blip>
          <a:srcRect l="71098" t="72951" r="256" b="-5757"/>
          <a:stretch/>
        </p:blipFill>
        <p:spPr>
          <a:xfrm>
            <a:off x="549220" y="168062"/>
            <a:ext cx="1127059" cy="1129884"/>
          </a:xfrm>
          <a:prstGeom prst="rect">
            <a:avLst/>
          </a:prstGeom>
        </p:spPr>
      </p:pic>
      <p:pic>
        <p:nvPicPr>
          <p:cNvPr id="3" name="Picture 2">
            <a:extLst>
              <a:ext uri="{FF2B5EF4-FFF2-40B4-BE49-F238E27FC236}">
                <a16:creationId xmlns:a16="http://schemas.microsoft.com/office/drawing/2014/main" id="{BBF065C8-02DC-36F1-4BEE-5D64A70DFECE}"/>
              </a:ext>
            </a:extLst>
          </p:cNvPr>
          <p:cNvPicPr>
            <a:picLocks noChangeAspect="1"/>
          </p:cNvPicPr>
          <p:nvPr/>
        </p:nvPicPr>
        <p:blipFill>
          <a:blip r:embed="rId4"/>
          <a:stretch>
            <a:fillRect/>
          </a:stretch>
        </p:blipFill>
        <p:spPr>
          <a:xfrm>
            <a:off x="-273591" y="128532"/>
            <a:ext cx="1776071" cy="792548"/>
          </a:xfrm>
          <a:prstGeom prst="rect">
            <a:avLst/>
          </a:prstGeom>
        </p:spPr>
      </p:pic>
      <p:sp>
        <p:nvSpPr>
          <p:cNvPr id="4" name="Speech Bubble: Oval 34">
            <a:extLst>
              <a:ext uri="{FF2B5EF4-FFF2-40B4-BE49-F238E27FC236}">
                <a16:creationId xmlns:a16="http://schemas.microsoft.com/office/drawing/2014/main" id="{D33D8229-64FB-B085-2AC8-E270F99DFF1F}"/>
              </a:ext>
            </a:extLst>
          </p:cNvPr>
          <p:cNvSpPr/>
          <p:nvPr/>
        </p:nvSpPr>
        <p:spPr>
          <a:xfrm>
            <a:off x="7632700" y="3429000"/>
            <a:ext cx="3936879" cy="2559110"/>
          </a:xfrm>
          <a:custGeom>
            <a:avLst/>
            <a:gdLst>
              <a:gd name="connsiteX0" fmla="*/ 4227263 w 3936879"/>
              <a:gd name="connsiteY0" fmla="*/ 1916671 h 2559110"/>
              <a:gd name="connsiteX1" fmla="*/ 3591528 w 3936879"/>
              <a:gd name="connsiteY1" fmla="*/ 2003502 h 2559110"/>
              <a:gd name="connsiteX2" fmla="*/ 1513562 w 3936879"/>
              <a:gd name="connsiteY2" fmla="*/ 2524477 h 2559110"/>
              <a:gd name="connsiteX3" fmla="*/ 169472 w 3936879"/>
              <a:gd name="connsiteY3" fmla="*/ 760146 h 2559110"/>
              <a:gd name="connsiteX4" fmla="*/ 2240990 w 3936879"/>
              <a:gd name="connsiteY4" fmla="*/ 12325 h 2559110"/>
              <a:gd name="connsiteX5" fmla="*/ 3890541 w 3936879"/>
              <a:gd name="connsiteY5" fmla="*/ 1555553 h 2559110"/>
              <a:gd name="connsiteX6" fmla="*/ 4227263 w 3936879"/>
              <a:gd name="connsiteY6" fmla="*/ 1916671 h 25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879" h="2559110" fill="none" extrusionOk="0">
                <a:moveTo>
                  <a:pt x="4227263" y="1916671"/>
                </a:moveTo>
                <a:cubicBezTo>
                  <a:pt x="3985935" y="1937146"/>
                  <a:pt x="3828655" y="1950250"/>
                  <a:pt x="3591528" y="2003502"/>
                </a:cubicBezTo>
                <a:cubicBezTo>
                  <a:pt x="3033375" y="2343617"/>
                  <a:pt x="2322773" y="2666906"/>
                  <a:pt x="1513562" y="2524477"/>
                </a:cubicBezTo>
                <a:cubicBezTo>
                  <a:pt x="391515" y="2244002"/>
                  <a:pt x="-493509" y="1479876"/>
                  <a:pt x="169472" y="760146"/>
                </a:cubicBezTo>
                <a:cubicBezTo>
                  <a:pt x="524928" y="176812"/>
                  <a:pt x="1323033" y="-81819"/>
                  <a:pt x="2240990" y="12325"/>
                </a:cubicBezTo>
                <a:cubicBezTo>
                  <a:pt x="3359353" y="105721"/>
                  <a:pt x="4170962" y="808425"/>
                  <a:pt x="3890541" y="1555553"/>
                </a:cubicBezTo>
                <a:cubicBezTo>
                  <a:pt x="4027025" y="1761493"/>
                  <a:pt x="4085333" y="1789407"/>
                  <a:pt x="4227263" y="1916671"/>
                </a:cubicBezTo>
                <a:close/>
              </a:path>
              <a:path w="3936879" h="2559110" stroke="0" extrusionOk="0">
                <a:moveTo>
                  <a:pt x="4227263" y="1916671"/>
                </a:moveTo>
                <a:cubicBezTo>
                  <a:pt x="3943669" y="1970641"/>
                  <a:pt x="3872764" y="2002116"/>
                  <a:pt x="3591528" y="2003502"/>
                </a:cubicBezTo>
                <a:cubicBezTo>
                  <a:pt x="3007889" y="2452631"/>
                  <a:pt x="2283410" y="2728630"/>
                  <a:pt x="1513562" y="2524477"/>
                </a:cubicBezTo>
                <a:cubicBezTo>
                  <a:pt x="275801" y="2452531"/>
                  <a:pt x="-312513" y="1504417"/>
                  <a:pt x="169472" y="760146"/>
                </a:cubicBezTo>
                <a:cubicBezTo>
                  <a:pt x="522879" y="252333"/>
                  <a:pt x="1293803" y="-53830"/>
                  <a:pt x="2240990" y="12325"/>
                </a:cubicBezTo>
                <a:cubicBezTo>
                  <a:pt x="3311436" y="88889"/>
                  <a:pt x="4215948" y="844661"/>
                  <a:pt x="3890541" y="1555553"/>
                </a:cubicBezTo>
                <a:cubicBezTo>
                  <a:pt x="3977894" y="1619327"/>
                  <a:pt x="4166639" y="1806818"/>
                  <a:pt x="4227263" y="1916671"/>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vo" panose="02040603050506020204" pitchFamily="18" charset="0"/>
                <a:ea typeface="Cambria" panose="02040503050406030204" pitchFamily="18" charset="0"/>
              </a:rPr>
              <a:t>Bài toán cho biết gì?</a:t>
            </a:r>
          </a:p>
        </p:txBody>
      </p:sp>
      <p:cxnSp>
        <p:nvCxnSpPr>
          <p:cNvPr id="6" name="Straight Connector 5">
            <a:extLst>
              <a:ext uri="{FF2B5EF4-FFF2-40B4-BE49-F238E27FC236}">
                <a16:creationId xmlns:a16="http://schemas.microsoft.com/office/drawing/2014/main" id="{794B2021-7989-A860-8C94-636091C137CF}"/>
              </a:ext>
            </a:extLst>
          </p:cNvPr>
          <p:cNvCxnSpPr/>
          <p:nvPr/>
        </p:nvCxnSpPr>
        <p:spPr>
          <a:xfrm>
            <a:off x="1676279" y="876648"/>
            <a:ext cx="9875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EB2B5B-8655-E93C-0ED1-9D5E755A1883}"/>
              </a:ext>
            </a:extLst>
          </p:cNvPr>
          <p:cNvCxnSpPr/>
          <p:nvPr/>
        </p:nvCxnSpPr>
        <p:spPr>
          <a:xfrm>
            <a:off x="1701679" y="1375740"/>
            <a:ext cx="5577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101195-B06A-4F54-255D-59971B6C3B59}"/>
              </a:ext>
            </a:extLst>
          </p:cNvPr>
          <p:cNvCxnSpPr/>
          <p:nvPr/>
        </p:nvCxnSpPr>
        <p:spPr>
          <a:xfrm>
            <a:off x="7454779" y="1384648"/>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FF7F88-5F95-7C0E-526B-CDFC4E6A8C88}"/>
              </a:ext>
            </a:extLst>
          </p:cNvPr>
          <p:cNvCxnSpPr/>
          <p:nvPr/>
        </p:nvCxnSpPr>
        <p:spPr>
          <a:xfrm>
            <a:off x="1701679" y="1858340"/>
            <a:ext cx="88696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peech Bubble: Oval 38">
            <a:extLst>
              <a:ext uri="{FF2B5EF4-FFF2-40B4-BE49-F238E27FC236}">
                <a16:creationId xmlns:a16="http://schemas.microsoft.com/office/drawing/2014/main" id="{67913A1D-7FF6-4F39-BE2F-58D86972DC31}"/>
              </a:ext>
            </a:extLst>
          </p:cNvPr>
          <p:cNvSpPr/>
          <p:nvPr/>
        </p:nvSpPr>
        <p:spPr>
          <a:xfrm>
            <a:off x="7632700" y="3373258"/>
            <a:ext cx="3936879" cy="2608093"/>
          </a:xfrm>
          <a:custGeom>
            <a:avLst/>
            <a:gdLst>
              <a:gd name="connsiteX0" fmla="*/ 4227263 w 3936879"/>
              <a:gd name="connsiteY0" fmla="*/ 1953357 h 2608093"/>
              <a:gd name="connsiteX1" fmla="*/ 3591528 w 3936879"/>
              <a:gd name="connsiteY1" fmla="*/ 2041850 h 2608093"/>
              <a:gd name="connsiteX2" fmla="*/ 1497190 w 3936879"/>
              <a:gd name="connsiteY2" fmla="*/ 2570172 h 2608093"/>
              <a:gd name="connsiteX3" fmla="*/ 169256 w 3936879"/>
              <a:gd name="connsiteY3" fmla="*/ 775020 h 2608093"/>
              <a:gd name="connsiteX4" fmla="*/ 2251128 w 3936879"/>
              <a:gd name="connsiteY4" fmla="*/ 13517 h 2608093"/>
              <a:gd name="connsiteX5" fmla="*/ 3890542 w 3936879"/>
              <a:gd name="connsiteY5" fmla="*/ 1585327 h 2608093"/>
              <a:gd name="connsiteX6" fmla="*/ 4227263 w 3936879"/>
              <a:gd name="connsiteY6" fmla="*/ 1953357 h 26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879" h="2608093" fill="none" extrusionOk="0">
                <a:moveTo>
                  <a:pt x="4227263" y="1953357"/>
                </a:moveTo>
                <a:cubicBezTo>
                  <a:pt x="4113343" y="2001169"/>
                  <a:pt x="3837692" y="2006208"/>
                  <a:pt x="3591528" y="2041850"/>
                </a:cubicBezTo>
                <a:cubicBezTo>
                  <a:pt x="3107709" y="2470148"/>
                  <a:pt x="2375726" y="2795469"/>
                  <a:pt x="1497190" y="2570172"/>
                </a:cubicBezTo>
                <a:cubicBezTo>
                  <a:pt x="348333" y="2325457"/>
                  <a:pt x="-441430" y="1508257"/>
                  <a:pt x="169256" y="775020"/>
                </a:cubicBezTo>
                <a:cubicBezTo>
                  <a:pt x="525207" y="127000"/>
                  <a:pt x="1236029" y="-114950"/>
                  <a:pt x="2251128" y="13517"/>
                </a:cubicBezTo>
                <a:cubicBezTo>
                  <a:pt x="3259655" y="56290"/>
                  <a:pt x="4235304" y="790171"/>
                  <a:pt x="3890542" y="1585327"/>
                </a:cubicBezTo>
                <a:cubicBezTo>
                  <a:pt x="3945565" y="1659595"/>
                  <a:pt x="4204504" y="1904777"/>
                  <a:pt x="4227263" y="1953357"/>
                </a:cubicBezTo>
                <a:close/>
              </a:path>
              <a:path w="3936879" h="2608093" stroke="0" extrusionOk="0">
                <a:moveTo>
                  <a:pt x="4227263" y="1953357"/>
                </a:moveTo>
                <a:cubicBezTo>
                  <a:pt x="3963355" y="1950278"/>
                  <a:pt x="3789418" y="1956117"/>
                  <a:pt x="3591528" y="2041850"/>
                </a:cubicBezTo>
                <a:cubicBezTo>
                  <a:pt x="3091071" y="2493575"/>
                  <a:pt x="2258343" y="2830925"/>
                  <a:pt x="1497190" y="2570172"/>
                </a:cubicBezTo>
                <a:cubicBezTo>
                  <a:pt x="301204" y="2394999"/>
                  <a:pt x="-241276" y="1575494"/>
                  <a:pt x="169256" y="775020"/>
                </a:cubicBezTo>
                <a:cubicBezTo>
                  <a:pt x="502573" y="350888"/>
                  <a:pt x="1250894" y="-49237"/>
                  <a:pt x="2251128" y="13517"/>
                </a:cubicBezTo>
                <a:cubicBezTo>
                  <a:pt x="3265263" y="74881"/>
                  <a:pt x="4184409" y="856110"/>
                  <a:pt x="3890542" y="1585327"/>
                </a:cubicBezTo>
                <a:cubicBezTo>
                  <a:pt x="3990504" y="1691519"/>
                  <a:pt x="4133069" y="1901352"/>
                  <a:pt x="4227263" y="195335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solidFill>
                  <a:srgbClr val="002060"/>
                </a:solidFill>
                <a:latin typeface="UTM Avo" panose="02040603050506020204" pitchFamily="18" charset="0"/>
                <a:ea typeface="Cambria" panose="02040503050406030204" pitchFamily="18" charset="0"/>
              </a:rPr>
              <a:t>Bài</a:t>
            </a:r>
            <a:r>
              <a:rPr lang="en-US" sz="4000" b="1" dirty="0">
                <a:solidFill>
                  <a:srgbClr val="002060"/>
                </a:solidFill>
                <a:latin typeface="UTM Avo" panose="02040603050506020204" pitchFamily="18" charset="0"/>
                <a:ea typeface="Cambria" panose="02040503050406030204" pitchFamily="18" charset="0"/>
              </a:rPr>
              <a:t> </a:t>
            </a:r>
            <a:r>
              <a:rPr lang="en-US" sz="4000" b="1" dirty="0" err="1">
                <a:solidFill>
                  <a:srgbClr val="002060"/>
                </a:solidFill>
                <a:latin typeface="UTM Avo" panose="02040603050506020204" pitchFamily="18" charset="0"/>
                <a:ea typeface="Cambria" panose="02040503050406030204" pitchFamily="18" charset="0"/>
              </a:rPr>
              <a:t>toán</a:t>
            </a:r>
            <a:r>
              <a:rPr lang="en-US" sz="4000" b="1" dirty="0">
                <a:solidFill>
                  <a:srgbClr val="002060"/>
                </a:solidFill>
                <a:latin typeface="UTM Avo" panose="02040603050506020204" pitchFamily="18" charset="0"/>
                <a:ea typeface="Cambria" panose="02040503050406030204" pitchFamily="18" charset="0"/>
              </a:rPr>
              <a:t> </a:t>
            </a:r>
            <a:r>
              <a:rPr lang="vi-VN" sz="4000" b="1" dirty="0">
                <a:solidFill>
                  <a:srgbClr val="002060"/>
                </a:solidFill>
                <a:latin typeface="UTM Avo" panose="02040603050506020204" pitchFamily="18" charset="0"/>
                <a:ea typeface="Cambria" panose="02040503050406030204" pitchFamily="18" charset="0"/>
              </a:rPr>
              <a:t>yêu cầu tính gì</a:t>
            </a:r>
            <a:r>
              <a:rPr lang="en-US" sz="4000" b="1" dirty="0">
                <a:solidFill>
                  <a:srgbClr val="002060"/>
                </a:solidFill>
                <a:latin typeface="UTM Avo" panose="02040603050506020204" pitchFamily="18" charset="0"/>
                <a:ea typeface="Cambria" panose="02040503050406030204" pitchFamily="18" charset="0"/>
              </a:rPr>
              <a:t>?</a:t>
            </a:r>
          </a:p>
        </p:txBody>
      </p:sp>
      <p:cxnSp>
        <p:nvCxnSpPr>
          <p:cNvPr id="14" name="Straight Connector 13">
            <a:extLst>
              <a:ext uri="{FF2B5EF4-FFF2-40B4-BE49-F238E27FC236}">
                <a16:creationId xmlns:a16="http://schemas.microsoft.com/office/drawing/2014/main" id="{27426E10-8CD0-D594-9596-F01A55E0601B}"/>
              </a:ext>
            </a:extLst>
          </p:cNvPr>
          <p:cNvCxnSpPr/>
          <p:nvPr/>
        </p:nvCxnSpPr>
        <p:spPr>
          <a:xfrm>
            <a:off x="10745528" y="1858340"/>
            <a:ext cx="91440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CAFD26-FD4A-4EF7-A0E1-7D43000694E2}"/>
              </a:ext>
            </a:extLst>
          </p:cNvPr>
          <p:cNvCxnSpPr/>
          <p:nvPr/>
        </p:nvCxnSpPr>
        <p:spPr>
          <a:xfrm>
            <a:off x="1701679" y="2359682"/>
            <a:ext cx="320040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D62400C-9071-966B-66DA-6D6648DC779B}"/>
              </a:ext>
            </a:extLst>
          </p:cNvPr>
          <p:cNvPicPr>
            <a:picLocks noChangeAspect="1"/>
          </p:cNvPicPr>
          <p:nvPr/>
        </p:nvPicPr>
        <p:blipFill>
          <a:blip r:embed="rId5"/>
          <a:stretch>
            <a:fillRect/>
          </a:stretch>
        </p:blipFill>
        <p:spPr>
          <a:xfrm>
            <a:off x="456957" y="3743255"/>
            <a:ext cx="6616392" cy="1930599"/>
          </a:xfrm>
          <a:prstGeom prst="rect">
            <a:avLst/>
          </a:prstGeom>
          <a:ln>
            <a:noFill/>
          </a:ln>
          <a:effectLst>
            <a:softEdge rad="112500"/>
          </a:effectLst>
        </p:spPr>
      </p:pic>
    </p:spTree>
    <p:extLst>
      <p:ext uri="{BB962C8B-B14F-4D97-AF65-F5344CB8AC3E}">
        <p14:creationId xmlns:p14="http://schemas.microsoft.com/office/powerpoint/2010/main" val="3022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F04CA9-DE36-2111-4FC2-854A3F90550B}"/>
              </a:ext>
            </a:extLst>
          </p:cNvPr>
          <p:cNvPicPr>
            <a:picLocks noChangeAspect="1"/>
          </p:cNvPicPr>
          <p:nvPr/>
        </p:nvPicPr>
        <p:blipFill>
          <a:blip r:embed="rId2"/>
          <a:stretch>
            <a:fillRect/>
          </a:stretch>
        </p:blipFill>
        <p:spPr>
          <a:xfrm>
            <a:off x="1549030" y="3233311"/>
            <a:ext cx="8535140" cy="2499577"/>
          </a:xfrm>
          <a:prstGeom prst="rect">
            <a:avLst/>
          </a:prstGeom>
        </p:spPr>
      </p:pic>
    </p:spTree>
    <p:extLst>
      <p:ext uri="{BB962C8B-B14F-4D97-AF65-F5344CB8AC3E}">
        <p14:creationId xmlns:p14="http://schemas.microsoft.com/office/powerpoint/2010/main" val="290692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F1F3-435B-E29C-F7EE-CC6E3F30A8B2}"/>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BC968B8-73CB-4815-1FB0-965AF6E5AA7B}"/>
              </a:ext>
            </a:extLst>
          </p:cNvPr>
          <p:cNvSpPr/>
          <p:nvPr/>
        </p:nvSpPr>
        <p:spPr>
          <a:xfrm>
            <a:off x="1282700" y="168062"/>
            <a:ext cx="10680699" cy="2498935"/>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BC83D03-4E2D-1216-9AD5-929C48469215}"/>
              </a:ext>
            </a:extLst>
          </p:cNvPr>
          <p:cNvSpPr txBox="1"/>
          <p:nvPr/>
        </p:nvSpPr>
        <p:spPr>
          <a:xfrm>
            <a:off x="1591380" y="386479"/>
            <a:ext cx="10128295" cy="2062103"/>
          </a:xfrm>
          <a:prstGeom prst="rect">
            <a:avLst/>
          </a:prstGeom>
          <a:noFill/>
        </p:spPr>
        <p:txBody>
          <a:bodyPr wrap="square" rtlCol="0">
            <a:spAutoFit/>
          </a:bodyPr>
          <a:lstStyle/>
          <a:p>
            <a:pPr algn="just"/>
            <a:r>
              <a:rPr lang="vi-VN" sz="3200" b="1" dirty="0">
                <a:latin typeface="Cambria" panose="02040503050406030204" pitchFamily="18" charset="0"/>
              </a:rPr>
              <a:t>Một bể bơi dạng hình hộp chữ nhật có chiều dài 25 m, chiều rộng 8 m và sâu 1,4 m. Người ta lát ở đáy và xung quanh hồ bơi bằng những viên gạch hoa. Tính diện tích lát gạch.</a:t>
            </a:r>
            <a:endParaRPr lang="en-US" sz="3200" b="1" dirty="0">
              <a:latin typeface="Cambria" panose="02040503050406030204" pitchFamily="18" charset="0"/>
            </a:endParaRPr>
          </a:p>
        </p:txBody>
      </p:sp>
      <p:pic>
        <p:nvPicPr>
          <p:cNvPr id="2" name="Picture 1">
            <a:extLst>
              <a:ext uri="{FF2B5EF4-FFF2-40B4-BE49-F238E27FC236}">
                <a16:creationId xmlns:a16="http://schemas.microsoft.com/office/drawing/2014/main" id="{A1551FF0-D2D5-2512-E8C1-32ED57F5FA9F}"/>
              </a:ext>
            </a:extLst>
          </p:cNvPr>
          <p:cNvPicPr>
            <a:picLocks noChangeAspect="1"/>
          </p:cNvPicPr>
          <p:nvPr/>
        </p:nvPicPr>
        <p:blipFill rotWithShape="1">
          <a:blip r:embed="rId2">
            <a:extLst>
              <a:ext uri="{28A0092B-C50C-407E-A947-70E740481C1C}">
                <a14:useLocalDpi xmlns:a14="http://schemas.microsoft.com/office/drawing/2010/main" val="0"/>
              </a:ext>
            </a:extLst>
          </a:blip>
          <a:srcRect l="71098" t="72951" r="256" b="-5757"/>
          <a:stretch/>
        </p:blipFill>
        <p:spPr>
          <a:xfrm>
            <a:off x="549220" y="168062"/>
            <a:ext cx="1127059" cy="1129884"/>
          </a:xfrm>
          <a:prstGeom prst="rect">
            <a:avLst/>
          </a:prstGeom>
        </p:spPr>
      </p:pic>
      <p:pic>
        <p:nvPicPr>
          <p:cNvPr id="3" name="Picture 2">
            <a:extLst>
              <a:ext uri="{FF2B5EF4-FFF2-40B4-BE49-F238E27FC236}">
                <a16:creationId xmlns:a16="http://schemas.microsoft.com/office/drawing/2014/main" id="{EBFD889D-E494-1240-F2C7-40E99364601F}"/>
              </a:ext>
            </a:extLst>
          </p:cNvPr>
          <p:cNvPicPr>
            <a:picLocks noChangeAspect="1"/>
          </p:cNvPicPr>
          <p:nvPr/>
        </p:nvPicPr>
        <p:blipFill>
          <a:blip r:embed="rId3"/>
          <a:stretch>
            <a:fillRect/>
          </a:stretch>
        </p:blipFill>
        <p:spPr>
          <a:xfrm>
            <a:off x="-273591" y="128532"/>
            <a:ext cx="1776071" cy="792548"/>
          </a:xfrm>
          <a:prstGeom prst="rect">
            <a:avLst/>
          </a:prstGeom>
        </p:spPr>
      </p:pic>
      <p:pic>
        <p:nvPicPr>
          <p:cNvPr id="7" name="Picture 6" descr="A cartoon of kids at desks&#10;&#10;Description automatically generated">
            <a:extLst>
              <a:ext uri="{FF2B5EF4-FFF2-40B4-BE49-F238E27FC236}">
                <a16:creationId xmlns:a16="http://schemas.microsoft.com/office/drawing/2014/main" id="{34614F47-C669-E050-1403-0D6013E67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609" y="4549662"/>
            <a:ext cx="4195064" cy="2321138"/>
          </a:xfrm>
          <a:prstGeom prst="rect">
            <a:avLst/>
          </a:prstGeom>
        </p:spPr>
      </p:pic>
      <p:sp>
        <p:nvSpPr>
          <p:cNvPr id="17" name="TextBox 16">
            <a:extLst>
              <a:ext uri="{FF2B5EF4-FFF2-40B4-BE49-F238E27FC236}">
                <a16:creationId xmlns:a16="http://schemas.microsoft.com/office/drawing/2014/main" id="{1042E631-F6BC-E1D6-9180-ABA19B3BA5D2}"/>
              </a:ext>
            </a:extLst>
          </p:cNvPr>
          <p:cNvSpPr txBox="1"/>
          <p:nvPr/>
        </p:nvSpPr>
        <p:spPr>
          <a:xfrm>
            <a:off x="627838" y="3180611"/>
            <a:ext cx="10967262" cy="1200329"/>
          </a:xfrm>
          <a:prstGeom prst="rect">
            <a:avLst/>
          </a:prstGeom>
          <a:noFill/>
        </p:spPr>
        <p:txBody>
          <a:bodyPr wrap="square" rtlCol="0">
            <a:spAutoFit/>
          </a:bodyPr>
          <a:lstStyle/>
          <a:p>
            <a:pPr algn="just">
              <a:spcBef>
                <a:spcPts val="600"/>
              </a:spcBef>
              <a:spcAft>
                <a:spcPts val="600"/>
              </a:spcAft>
            </a:pPr>
            <a:r>
              <a:rPr lang="vi-VN" sz="3600" b="1" dirty="0">
                <a:solidFill>
                  <a:srgbClr val="0070C0"/>
                </a:solidFill>
                <a:latin typeface="Cambria" panose="02040503050406030204" pitchFamily="18" charset="0"/>
                <a:ea typeface="Cambria" panose="02040503050406030204" pitchFamily="18" charset="0"/>
              </a:rPr>
              <a:t>Diện tích phần được lát gạch </a:t>
            </a:r>
            <a:r>
              <a:rPr lang="vi-VN" sz="3600" b="1" dirty="0">
                <a:solidFill>
                  <a:srgbClr val="C00000"/>
                </a:solidFill>
                <a:latin typeface="Cambria" panose="02040503050406030204" pitchFamily="18" charset="0"/>
                <a:ea typeface="Cambria" panose="02040503050406030204" pitchFamily="18" charset="0"/>
              </a:rPr>
              <a:t>=</a:t>
            </a:r>
            <a:r>
              <a:rPr lang="vi-VN" sz="3600" b="1" dirty="0">
                <a:solidFill>
                  <a:srgbClr val="0070C0"/>
                </a:solidFill>
                <a:latin typeface="Cambria" panose="02040503050406030204" pitchFamily="18" charset="0"/>
                <a:ea typeface="Cambria" panose="02040503050406030204" pitchFamily="18" charset="0"/>
              </a:rPr>
              <a:t> diện tích xung quanh </a:t>
            </a:r>
            <a:r>
              <a:rPr lang="vi-VN" sz="3600" b="1" dirty="0">
                <a:solidFill>
                  <a:srgbClr val="C00000"/>
                </a:solidFill>
                <a:latin typeface="Cambria" panose="02040503050406030204" pitchFamily="18" charset="0"/>
                <a:ea typeface="Cambria" panose="02040503050406030204" pitchFamily="18" charset="0"/>
              </a:rPr>
              <a:t>+</a:t>
            </a:r>
            <a:r>
              <a:rPr lang="vi-VN" sz="3600" b="1" dirty="0">
                <a:solidFill>
                  <a:srgbClr val="0070C0"/>
                </a:solidFill>
                <a:latin typeface="Cambria" panose="02040503050406030204" pitchFamily="18" charset="0"/>
                <a:ea typeface="Cambria" panose="02040503050406030204" pitchFamily="18" charset="0"/>
              </a:rPr>
              <a:t> diện tích đáy dưới của bể bơi.</a:t>
            </a:r>
            <a:endParaRPr lang="en-US" sz="3600" b="1" dirty="0">
              <a:solidFill>
                <a:srgbClr val="0070C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E067ECE-D571-CD7B-81DC-D36AC3FC1E23}"/>
              </a:ext>
            </a:extLst>
          </p:cNvPr>
          <p:cNvSpPr txBox="1"/>
          <p:nvPr/>
        </p:nvSpPr>
        <p:spPr>
          <a:xfrm>
            <a:off x="3155927" y="2706527"/>
            <a:ext cx="5062301" cy="584775"/>
          </a:xfrm>
          <a:prstGeom prst="rect">
            <a:avLst/>
          </a:prstGeom>
          <a:noFill/>
        </p:spPr>
        <p:txBody>
          <a:bodyPr wrap="square" rtlCol="0">
            <a:spAutoFit/>
          </a:bodyPr>
          <a:lstStyle/>
          <a:p>
            <a:pPr algn="ctr"/>
            <a:r>
              <a:rPr lang="en-US" sz="3200" b="1" u="sng" dirty="0" err="1">
                <a:solidFill>
                  <a:srgbClr val="7030A0"/>
                </a:solidFill>
                <a:latin typeface="Cambria" panose="02040503050406030204" pitchFamily="18" charset="0"/>
                <a:ea typeface="Cambria" panose="02040503050406030204" pitchFamily="18" charset="0"/>
              </a:rPr>
              <a:t>Phương</a:t>
            </a:r>
            <a:r>
              <a:rPr lang="en-US" sz="3200" b="1" u="sng" dirty="0">
                <a:solidFill>
                  <a:srgbClr val="7030A0"/>
                </a:solidFill>
                <a:latin typeface="Cambria" panose="02040503050406030204" pitchFamily="18" charset="0"/>
                <a:ea typeface="Cambria" panose="02040503050406030204" pitchFamily="18" charset="0"/>
              </a:rPr>
              <a:t> </a:t>
            </a:r>
            <a:r>
              <a:rPr lang="en-US" sz="3200" b="1" u="sng" dirty="0" err="1">
                <a:solidFill>
                  <a:srgbClr val="7030A0"/>
                </a:solidFill>
                <a:latin typeface="Cambria" panose="02040503050406030204" pitchFamily="18" charset="0"/>
                <a:ea typeface="Cambria" panose="02040503050406030204" pitchFamily="18" charset="0"/>
              </a:rPr>
              <a:t>pháp</a:t>
            </a:r>
            <a:r>
              <a:rPr lang="en-US" sz="3200" b="1" u="sng" dirty="0">
                <a:solidFill>
                  <a:srgbClr val="7030A0"/>
                </a:solidFill>
                <a:latin typeface="Cambria" panose="02040503050406030204" pitchFamily="18" charset="0"/>
                <a:ea typeface="Cambria" panose="02040503050406030204" pitchFamily="18" charset="0"/>
              </a:rPr>
              <a:t> </a:t>
            </a:r>
            <a:r>
              <a:rPr lang="en-US" sz="3200" b="1" u="sng" dirty="0" err="1">
                <a:solidFill>
                  <a:srgbClr val="7030A0"/>
                </a:solidFill>
                <a:latin typeface="Cambria" panose="02040503050406030204" pitchFamily="18" charset="0"/>
                <a:ea typeface="Cambria" panose="02040503050406030204" pitchFamily="18" charset="0"/>
              </a:rPr>
              <a:t>giải</a:t>
            </a:r>
            <a:endParaRPr lang="en-US" sz="3200" b="1" u="sng"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582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C482E-649C-5336-9FA2-7827190D8E22}"/>
            </a:ext>
          </a:extLst>
        </p:cNvPr>
        <p:cNvGrpSpPr/>
        <p:nvPr/>
      </p:nvGrpSpPr>
      <p:grpSpPr>
        <a:xfrm>
          <a:off x="0" y="0"/>
          <a:ext cx="0" cy="0"/>
          <a:chOff x="0" y="0"/>
          <a:chExt cx="0" cy="0"/>
        </a:xfrm>
      </p:grpSpPr>
      <p:sp>
        <p:nvSpPr>
          <p:cNvPr id="5" name="Arrow: Right 4">
            <a:hlinkClick r:id="rId2" action="ppaction://hlinksldjump"/>
            <a:extLst>
              <a:ext uri="{FF2B5EF4-FFF2-40B4-BE49-F238E27FC236}">
                <a16:creationId xmlns:a16="http://schemas.microsoft.com/office/drawing/2014/main" id="{AE3BA735-1717-2B1B-DC31-A1440682F368}"/>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2C9183-7A54-133F-D9B7-41195D367770}"/>
              </a:ext>
            </a:extLst>
          </p:cNvPr>
          <p:cNvSpPr txBox="1"/>
          <p:nvPr/>
        </p:nvSpPr>
        <p:spPr>
          <a:xfrm>
            <a:off x="3796375" y="487631"/>
            <a:ext cx="2390627" cy="646331"/>
          </a:xfrm>
          <a:prstGeom prst="rect">
            <a:avLst/>
          </a:prstGeom>
          <a:noFill/>
        </p:spPr>
        <p:txBody>
          <a:bodyPr wrap="square" rtlCol="0">
            <a:spAutoFit/>
          </a:bodyPr>
          <a:lstStyle/>
          <a:p>
            <a:pPr algn="ctr"/>
            <a:r>
              <a:rPr lang="en-US" sz="3600" b="1" u="sng">
                <a:solidFill>
                  <a:srgbClr val="7030A0"/>
                </a:solidFill>
                <a:latin typeface="Cambria" panose="02040503050406030204" pitchFamily="18" charset="0"/>
                <a:ea typeface="Cambria" panose="02040503050406030204" pitchFamily="18" charset="0"/>
              </a:rPr>
              <a:t>Bài giải</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41A9958-3DBA-4865-36AC-6C73A5141361}"/>
                  </a:ext>
                </a:extLst>
              </p:cNvPr>
              <p:cNvSpPr txBox="1"/>
              <p:nvPr/>
            </p:nvSpPr>
            <p:spPr>
              <a:xfrm>
                <a:off x="-544527" y="1325911"/>
                <a:ext cx="10721441" cy="5044458"/>
              </a:xfrm>
              <a:prstGeom prst="rect">
                <a:avLst/>
              </a:prstGeom>
              <a:noFill/>
            </p:spPr>
            <p:txBody>
              <a:bodyPr wrap="square" rtlCol="0">
                <a:spAutoFit/>
              </a:bodyPr>
              <a:lstStyle/>
              <a:p>
                <a:pPr algn="ctr">
                  <a:spcBef>
                    <a:spcPts val="600"/>
                  </a:spcBef>
                </a:pPr>
                <a:r>
                  <a:rPr lang="vi-VN" sz="4000" b="1" dirty="0">
                    <a:solidFill>
                      <a:srgbClr val="002060"/>
                    </a:solidFill>
                    <a:latin typeface="Cambria" panose="02040503050406030204" pitchFamily="18" charset="0"/>
                    <a:ea typeface="Cambria" panose="02040503050406030204" pitchFamily="18" charset="0"/>
                  </a:rPr>
                  <a:t>Diện tích xung quanh của bể bơi là:</a:t>
                </a:r>
              </a:p>
              <a:p>
                <a:pPr algn="ctr">
                  <a:spcBef>
                    <a:spcPts val="600"/>
                  </a:spcBef>
                </a:pPr>
                <a:r>
                  <a:rPr lang="pt-BR" sz="4000" b="1" dirty="0">
                    <a:solidFill>
                      <a:srgbClr val="002060"/>
                    </a:solidFill>
                    <a:latin typeface="Cambria" panose="02040503050406030204" pitchFamily="18" charset="0"/>
                    <a:ea typeface="Cambria" panose="02040503050406030204" pitchFamily="18" charset="0"/>
                  </a:rPr>
                  <a:t>(25 + 8) x 2 x 1,4 = 92,4 (</a:t>
                </a:r>
                <a14:m>
                  <m:oMath xmlns:m="http://schemas.openxmlformats.org/officeDocument/2006/math">
                    <m:sSup>
                      <m:sSupPr>
                        <m:ctrlPr>
                          <a:rPr lang="vi-VN" sz="4400" b="1" i="1">
                            <a:solidFill>
                              <a:srgbClr val="002060"/>
                            </a:solidFill>
                            <a:latin typeface="Cambria Math" panose="02040503050406030204" pitchFamily="18" charset="0"/>
                          </a:rPr>
                        </m:ctrlPr>
                      </m:sSupPr>
                      <m:e>
                        <m:r>
                          <a:rPr lang="vi-VN" sz="4400" b="1">
                            <a:solidFill>
                              <a:srgbClr val="002060"/>
                            </a:solidFill>
                            <a:latin typeface="Cambria Math" panose="02040503050406030204" pitchFamily="18" charset="0"/>
                          </a:rPr>
                          <m:t>𝐦</m:t>
                        </m:r>
                      </m:e>
                      <m:sup>
                        <m:r>
                          <a:rPr lang="vi-VN" sz="4400" b="1" i="1" smtClean="0">
                            <a:solidFill>
                              <a:srgbClr val="002060"/>
                            </a:solidFill>
                            <a:latin typeface="Cambria Math" panose="02040503050406030204" pitchFamily="18" charset="0"/>
                          </a:rPr>
                          <m:t>𝟐</m:t>
                        </m:r>
                      </m:sup>
                    </m:sSup>
                  </m:oMath>
                </a14:m>
                <a:r>
                  <a:rPr lang="pt-BR"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spcBef>
                    <a:spcPts val="600"/>
                  </a:spcBef>
                </a:pPr>
                <a:r>
                  <a:rPr lang="pt-BR"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Diện tích đáy bể bơi là:</a:t>
                </a:r>
              </a:p>
              <a:p>
                <a:pPr algn="ctr">
                  <a:spcBef>
                    <a:spcPts val="600"/>
                  </a:spcBef>
                </a:pPr>
                <a:r>
                  <a:rPr lang="vi-VN" sz="4000" b="1" dirty="0">
                    <a:solidFill>
                      <a:srgbClr val="002060"/>
                    </a:solidFill>
                    <a:latin typeface="Cambria" panose="02040503050406030204" pitchFamily="18" charset="0"/>
                    <a:ea typeface="Cambria" panose="02040503050406030204" pitchFamily="18" charset="0"/>
                  </a:rPr>
                  <a:t>25 x 8 = 200 </a:t>
                </a:r>
                <a:r>
                  <a:rPr lang="pt-BR" sz="4000" b="1" dirty="0">
                    <a:solidFill>
                      <a:srgbClr val="002060"/>
                    </a:solidFill>
                    <a:latin typeface="Cambria" panose="02040503050406030204" pitchFamily="18" charset="0"/>
                    <a:ea typeface="Cambria" panose="02040503050406030204" pitchFamily="18" charset="0"/>
                  </a:rPr>
                  <a:t>(</a:t>
                </a:r>
                <a14:m>
                  <m:oMath xmlns:m="http://schemas.openxmlformats.org/officeDocument/2006/math">
                    <m:sSup>
                      <m:sSupPr>
                        <m:ctrlPr>
                          <a:rPr lang="vi-VN" sz="4000" b="1" i="1">
                            <a:solidFill>
                              <a:srgbClr val="002060"/>
                            </a:solidFill>
                            <a:latin typeface="Cambria Math" panose="02040503050406030204" pitchFamily="18" charset="0"/>
                          </a:rPr>
                        </m:ctrlPr>
                      </m:sSupPr>
                      <m:e>
                        <m:r>
                          <a:rPr lang="vi-VN" sz="4000" b="1">
                            <a:solidFill>
                              <a:srgbClr val="002060"/>
                            </a:solidFill>
                            <a:latin typeface="Cambria Math" panose="02040503050406030204" pitchFamily="18" charset="0"/>
                          </a:rPr>
                          <m:t>𝐦</m:t>
                        </m:r>
                      </m:e>
                      <m:sup>
                        <m:r>
                          <a:rPr lang="vi-VN" sz="4000" b="1" i="1">
                            <a:solidFill>
                              <a:srgbClr val="002060"/>
                            </a:solidFill>
                            <a:latin typeface="Cambria Math" panose="02040503050406030204" pitchFamily="18" charset="0"/>
                          </a:rPr>
                          <m:t>𝟐</m:t>
                        </m:r>
                      </m:sup>
                    </m:sSup>
                  </m:oMath>
                </a14:m>
                <a:r>
                  <a:rPr lang="pt-BR"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spcBef>
                    <a:spcPts val="600"/>
                  </a:spcBef>
                </a:pPr>
                <a:r>
                  <a:rPr lang="vi-VN" sz="4000" b="1" dirty="0">
                    <a:solidFill>
                      <a:srgbClr val="002060"/>
                    </a:solidFill>
                    <a:latin typeface="Cambria" panose="02040503050406030204" pitchFamily="18" charset="0"/>
                    <a:ea typeface="Cambria" panose="02040503050406030204" pitchFamily="18" charset="0"/>
                  </a:rPr>
                  <a:t>Diện tích lát gạch bể bơi là:</a:t>
                </a:r>
              </a:p>
              <a:p>
                <a:pPr algn="ctr">
                  <a:spcBef>
                    <a:spcPts val="600"/>
                  </a:spcBef>
                </a:pPr>
                <a:r>
                  <a:rPr lang="vi-VN" sz="4000" b="1" dirty="0">
                    <a:solidFill>
                      <a:srgbClr val="002060"/>
                    </a:solidFill>
                    <a:latin typeface="Cambria" panose="02040503050406030204" pitchFamily="18" charset="0"/>
                    <a:ea typeface="Cambria" panose="02040503050406030204" pitchFamily="18" charset="0"/>
                  </a:rPr>
                  <a:t>92,4 + 200 = 292,4 </a:t>
                </a:r>
                <a:r>
                  <a:rPr lang="pt-BR" sz="4400" b="1" dirty="0">
                    <a:solidFill>
                      <a:srgbClr val="002060"/>
                    </a:solidFill>
                    <a:latin typeface="Cambria" panose="02040503050406030204" pitchFamily="18" charset="0"/>
                    <a:ea typeface="Cambria" panose="02040503050406030204" pitchFamily="18" charset="0"/>
                  </a:rPr>
                  <a:t>(</a:t>
                </a:r>
                <a14:m>
                  <m:oMath xmlns:m="http://schemas.openxmlformats.org/officeDocument/2006/math">
                    <m:sSup>
                      <m:sSupPr>
                        <m:ctrlPr>
                          <a:rPr lang="vi-VN" sz="4400" b="1" i="1">
                            <a:solidFill>
                              <a:srgbClr val="002060"/>
                            </a:solidFill>
                            <a:latin typeface="Cambria Math" panose="02040503050406030204" pitchFamily="18" charset="0"/>
                          </a:rPr>
                        </m:ctrlPr>
                      </m:sSupPr>
                      <m:e>
                        <m:r>
                          <a:rPr lang="vi-VN" sz="4400" b="1">
                            <a:solidFill>
                              <a:srgbClr val="002060"/>
                            </a:solidFill>
                            <a:latin typeface="Cambria Math" panose="02040503050406030204" pitchFamily="18" charset="0"/>
                          </a:rPr>
                          <m:t>𝐦</m:t>
                        </m:r>
                      </m:e>
                      <m:sup>
                        <m:r>
                          <a:rPr lang="vi-VN" sz="4400" b="1" i="1">
                            <a:solidFill>
                              <a:srgbClr val="002060"/>
                            </a:solidFill>
                            <a:latin typeface="Cambria Math" panose="02040503050406030204" pitchFamily="18" charset="0"/>
                          </a:rPr>
                          <m:t>𝟐</m:t>
                        </m:r>
                      </m:sup>
                    </m:sSup>
                  </m:oMath>
                </a14:m>
                <a:r>
                  <a:rPr lang="pt-BR" sz="44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spcBef>
                    <a:spcPts val="600"/>
                  </a:spcBef>
                </a:pPr>
                <a:r>
                  <a:rPr lang="vi-VN" sz="4000" b="1" dirty="0">
                    <a:solidFill>
                      <a:srgbClr val="002060"/>
                    </a:solidFill>
                    <a:latin typeface="Cambria" panose="02040503050406030204" pitchFamily="18" charset="0"/>
                    <a:ea typeface="Cambria" panose="02040503050406030204" pitchFamily="18" charset="0"/>
                  </a:rPr>
                  <a:t>Đáp số: 292,4 </a:t>
                </a:r>
                <a14:m>
                  <m:oMath xmlns:m="http://schemas.openxmlformats.org/officeDocument/2006/math">
                    <m:sSup>
                      <m:sSupPr>
                        <m:ctrlPr>
                          <a:rPr lang="vi-VN" sz="4000" b="1" i="1">
                            <a:solidFill>
                              <a:srgbClr val="002060"/>
                            </a:solidFill>
                            <a:latin typeface="Cambria Math" panose="02040503050406030204" pitchFamily="18" charset="0"/>
                          </a:rPr>
                        </m:ctrlPr>
                      </m:sSupPr>
                      <m:e>
                        <m:r>
                          <a:rPr lang="vi-VN" sz="4000" b="1">
                            <a:solidFill>
                              <a:srgbClr val="002060"/>
                            </a:solidFill>
                            <a:latin typeface="Cambria Math" panose="02040503050406030204" pitchFamily="18" charset="0"/>
                          </a:rPr>
                          <m:t>𝐦</m:t>
                        </m:r>
                      </m:e>
                      <m:sup>
                        <m:r>
                          <a:rPr lang="vi-VN" sz="4000" b="1" i="1">
                            <a:solidFill>
                              <a:srgbClr val="002060"/>
                            </a:solidFill>
                            <a:latin typeface="Cambria Math" panose="02040503050406030204" pitchFamily="18" charset="0"/>
                          </a:rPr>
                          <m:t>𝟐</m:t>
                        </m:r>
                      </m:sup>
                    </m:sSup>
                  </m:oMath>
                </a14:m>
                <a:endParaRPr lang="vi-VN" sz="4000" b="1" dirty="0">
                  <a:solidFill>
                    <a:srgbClr val="00206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041A9958-3DBA-4865-36AC-6C73A5141361}"/>
                  </a:ext>
                </a:extLst>
              </p:cNvPr>
              <p:cNvSpPr txBox="1">
                <a:spLocks noRot="1" noChangeAspect="1" noMove="1" noResize="1" noEditPoints="1" noAdjustHandles="1" noChangeArrowheads="1" noChangeShapeType="1" noTextEdit="1"/>
              </p:cNvSpPr>
              <p:nvPr/>
            </p:nvSpPr>
            <p:spPr>
              <a:xfrm>
                <a:off x="-544527" y="1325911"/>
                <a:ext cx="10721441" cy="5044458"/>
              </a:xfrm>
              <a:prstGeom prst="rect">
                <a:avLst/>
              </a:prstGeom>
              <a:blipFill>
                <a:blip r:embed="rId3"/>
                <a:stretch>
                  <a:fillRect t="-2177" b="-4353"/>
                </a:stretch>
              </a:blipFill>
            </p:spPr>
            <p:txBody>
              <a:bodyPr/>
              <a:lstStyle/>
              <a:p>
                <a:r>
                  <a:rPr lang="en-US">
                    <a:noFill/>
                  </a:rPr>
                  <a:t> </a:t>
                </a:r>
              </a:p>
            </p:txBody>
          </p:sp>
        </mc:Fallback>
      </mc:AlternateContent>
      <p:pic>
        <p:nvPicPr>
          <p:cNvPr id="7" name="Picture 6" descr="A cartoon of kids standing next to a blackboard&#10;&#10;Description automatically generated">
            <a:extLst>
              <a:ext uri="{FF2B5EF4-FFF2-40B4-BE49-F238E27FC236}">
                <a16:creationId xmlns:a16="http://schemas.microsoft.com/office/drawing/2014/main" id="{FB98C4EE-8089-9486-AAA5-DAE74773B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5099" y="76063"/>
            <a:ext cx="3478796" cy="1964569"/>
          </a:xfrm>
          <a:prstGeom prst="rect">
            <a:avLst/>
          </a:prstGeom>
        </p:spPr>
      </p:pic>
    </p:spTree>
    <p:extLst>
      <p:ext uri="{BB962C8B-B14F-4D97-AF65-F5344CB8AC3E}">
        <p14:creationId xmlns:p14="http://schemas.microsoft.com/office/powerpoint/2010/main" val="32956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fade">
                                      <p:cBhvr>
                                        <p:cTn id="56" dur="1000"/>
                                        <p:tgtEl>
                                          <p:spTgt spid="6">
                                            <p:txEl>
                                              <p:pRg st="6" end="6"/>
                                            </p:txEl>
                                          </p:spTgt>
                                        </p:tgtEl>
                                      </p:cBhvr>
                                    </p:animEffect>
                                    <p:anim calcmode="lin" valueType="num">
                                      <p:cBhvr>
                                        <p:cTn id="5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42E2720-1610-EAEC-1E1A-6836B72BD405}"/>
              </a:ext>
            </a:extLst>
          </p:cNvPr>
          <p:cNvSpPr/>
          <p:nvPr/>
        </p:nvSpPr>
        <p:spPr>
          <a:xfrm>
            <a:off x="470381" y="873915"/>
            <a:ext cx="5854219" cy="5628485"/>
          </a:xfrm>
          <a:prstGeom prst="roundRect">
            <a:avLst/>
          </a:prstGeom>
          <a:solidFill>
            <a:srgbClr val="E6F5D7"/>
          </a:solidFill>
          <a:ln w="28575">
            <a:solidFill>
              <a:srgbClr val="11795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1B0FDC-092C-EA16-0F63-9500F0D797AD}"/>
              </a:ext>
            </a:extLst>
          </p:cNvPr>
          <p:cNvSpPr txBox="1"/>
          <p:nvPr/>
        </p:nvSpPr>
        <p:spPr>
          <a:xfrm>
            <a:off x="616431" y="1104642"/>
            <a:ext cx="5479570" cy="5016758"/>
          </a:xfrm>
          <a:prstGeom prst="rect">
            <a:avLst/>
          </a:prstGeom>
          <a:noFill/>
        </p:spPr>
        <p:txBody>
          <a:bodyPr wrap="square" rtlCol="0">
            <a:spAutoFit/>
          </a:bodyPr>
          <a:lstStyle/>
          <a:p>
            <a:pPr algn="just"/>
            <a:r>
              <a:rPr lang="vi-VN" sz="3200" b="1" dirty="0">
                <a:latin typeface="Cambria" panose="02040503050406030204" pitchFamily="18" charset="0"/>
              </a:rPr>
              <a:t>Chú Tư xếp các hộp đựng loa lên xe tải có kích thước thùng xe như trong hình vẽ. Biết các hộp đều có dạng hình hộp chữ nhật với chiều dài 0,5 m, chiều rộng 0,4 m và chiều cao 0,3 m. Hỏi chú Tư có thể xếp được 64 hộp như vậy lên thùng xe hay không?</a:t>
            </a:r>
            <a:endParaRPr lang="en-US" sz="3200" b="1" dirty="0">
              <a:latin typeface="Cambria" panose="02040503050406030204" pitchFamily="18" charset="0"/>
            </a:endParaRPr>
          </a:p>
        </p:txBody>
      </p:sp>
      <p:pic>
        <p:nvPicPr>
          <p:cNvPr id="2" name="Picture 1">
            <a:extLst>
              <a:ext uri="{FF2B5EF4-FFF2-40B4-BE49-F238E27FC236}">
                <a16:creationId xmlns:a16="http://schemas.microsoft.com/office/drawing/2014/main" id="{99089543-2578-741F-0F54-9AD81AB5863B}"/>
              </a:ext>
            </a:extLst>
          </p:cNvPr>
          <p:cNvPicPr>
            <a:picLocks noChangeAspect="1"/>
          </p:cNvPicPr>
          <p:nvPr/>
        </p:nvPicPr>
        <p:blipFill rotWithShape="1">
          <a:blip r:embed="rId2">
            <a:extLst>
              <a:ext uri="{28A0092B-C50C-407E-A947-70E740481C1C}">
                <a14:useLocalDpi xmlns:a14="http://schemas.microsoft.com/office/drawing/2010/main" val="0"/>
              </a:ext>
            </a:extLst>
          </a:blip>
          <a:srcRect l="31812" t="35137" r="31812" b="32057"/>
          <a:stretch/>
        </p:blipFill>
        <p:spPr>
          <a:xfrm>
            <a:off x="276425" y="0"/>
            <a:ext cx="1624753" cy="1282700"/>
          </a:xfrm>
          <a:prstGeom prst="rect">
            <a:avLst/>
          </a:prstGeom>
        </p:spPr>
      </p:pic>
      <p:pic>
        <p:nvPicPr>
          <p:cNvPr id="3" name="Picture 2">
            <a:extLst>
              <a:ext uri="{FF2B5EF4-FFF2-40B4-BE49-F238E27FC236}">
                <a16:creationId xmlns:a16="http://schemas.microsoft.com/office/drawing/2014/main" id="{A8046178-B1A9-27C1-FE08-CE2FD54632BE}"/>
              </a:ext>
            </a:extLst>
          </p:cNvPr>
          <p:cNvPicPr>
            <a:picLocks noChangeAspect="1"/>
          </p:cNvPicPr>
          <p:nvPr/>
        </p:nvPicPr>
        <p:blipFill>
          <a:blip r:embed="rId3"/>
          <a:stretch>
            <a:fillRect/>
          </a:stretch>
        </p:blipFill>
        <p:spPr>
          <a:xfrm>
            <a:off x="-178359" y="24131"/>
            <a:ext cx="1648132" cy="793053"/>
          </a:xfrm>
          <a:prstGeom prst="rect">
            <a:avLst/>
          </a:prstGeom>
        </p:spPr>
      </p:pic>
      <p:pic>
        <p:nvPicPr>
          <p:cNvPr id="8" name="Picture 7">
            <a:extLst>
              <a:ext uri="{FF2B5EF4-FFF2-40B4-BE49-F238E27FC236}">
                <a16:creationId xmlns:a16="http://schemas.microsoft.com/office/drawing/2014/main" id="{7252ED09-1EEE-C01B-65EC-10D7AC6DCE12}"/>
              </a:ext>
            </a:extLst>
          </p:cNvPr>
          <p:cNvPicPr>
            <a:picLocks noChangeAspect="1"/>
          </p:cNvPicPr>
          <p:nvPr/>
        </p:nvPicPr>
        <p:blipFill>
          <a:blip r:embed="rId4"/>
          <a:stretch>
            <a:fillRect/>
          </a:stretch>
        </p:blipFill>
        <p:spPr>
          <a:xfrm>
            <a:off x="6407712" y="1282700"/>
            <a:ext cx="5313907" cy="4196222"/>
          </a:xfrm>
          <a:prstGeom prst="rect">
            <a:avLst/>
          </a:prstGeom>
          <a:ln>
            <a:noFill/>
          </a:ln>
          <a:effectLst>
            <a:softEdge rad="112500"/>
          </a:effectLst>
        </p:spPr>
      </p:pic>
    </p:spTree>
    <p:extLst>
      <p:ext uri="{BB962C8B-B14F-4D97-AF65-F5344CB8AC3E}">
        <p14:creationId xmlns:p14="http://schemas.microsoft.com/office/powerpoint/2010/main" val="140750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25D9-9C8A-5DD8-3C92-6A0E3560B5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59BE0A-A1ED-8BF7-B141-064CBA4425F9}"/>
              </a:ext>
            </a:extLst>
          </p:cNvPr>
          <p:cNvPicPr>
            <a:picLocks noChangeAspect="1"/>
          </p:cNvPicPr>
          <p:nvPr/>
        </p:nvPicPr>
        <p:blipFill rotWithShape="1">
          <a:blip r:embed="rId2">
            <a:extLst>
              <a:ext uri="{28A0092B-C50C-407E-A947-70E740481C1C}">
                <a14:useLocalDpi xmlns:a14="http://schemas.microsoft.com/office/drawing/2010/main" val="0"/>
              </a:ext>
            </a:extLst>
          </a:blip>
          <a:srcRect l="31812" t="35137" r="31812" b="32057"/>
          <a:stretch/>
        </p:blipFill>
        <p:spPr>
          <a:xfrm>
            <a:off x="276425" y="0"/>
            <a:ext cx="1624753" cy="1282700"/>
          </a:xfrm>
          <a:prstGeom prst="rect">
            <a:avLst/>
          </a:prstGeom>
        </p:spPr>
      </p:pic>
      <p:pic>
        <p:nvPicPr>
          <p:cNvPr id="3" name="Picture 2">
            <a:extLst>
              <a:ext uri="{FF2B5EF4-FFF2-40B4-BE49-F238E27FC236}">
                <a16:creationId xmlns:a16="http://schemas.microsoft.com/office/drawing/2014/main" id="{D4E1844E-8C71-FECF-FCCE-9C26FAC5761D}"/>
              </a:ext>
            </a:extLst>
          </p:cNvPr>
          <p:cNvPicPr>
            <a:picLocks noChangeAspect="1"/>
          </p:cNvPicPr>
          <p:nvPr/>
        </p:nvPicPr>
        <p:blipFill>
          <a:blip r:embed="rId3"/>
          <a:stretch>
            <a:fillRect/>
          </a:stretch>
        </p:blipFill>
        <p:spPr>
          <a:xfrm>
            <a:off x="-178359" y="24131"/>
            <a:ext cx="1648132" cy="793053"/>
          </a:xfrm>
          <a:prstGeom prst="rect">
            <a:avLst/>
          </a:prstGeom>
        </p:spPr>
      </p:pic>
      <p:pic>
        <p:nvPicPr>
          <p:cNvPr id="4" name="Picture 3" descr="A cartoon of kids at desks&#10;&#10;Description automatically generated">
            <a:extLst>
              <a:ext uri="{FF2B5EF4-FFF2-40B4-BE49-F238E27FC236}">
                <a16:creationId xmlns:a16="http://schemas.microsoft.com/office/drawing/2014/main" id="{AAE45B6E-DEFD-30D5-3D0C-D3171AA35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708" y="3764575"/>
            <a:ext cx="4971139" cy="2750542"/>
          </a:xfrm>
          <a:prstGeom prst="rect">
            <a:avLst/>
          </a:prstGeom>
        </p:spPr>
      </p:pic>
      <p:sp>
        <p:nvSpPr>
          <p:cNvPr id="6" name="TextBox 5">
            <a:extLst>
              <a:ext uri="{FF2B5EF4-FFF2-40B4-BE49-F238E27FC236}">
                <a16:creationId xmlns:a16="http://schemas.microsoft.com/office/drawing/2014/main" id="{4B5EE1C7-67D5-F323-2D8F-1C6CB81013B2}"/>
              </a:ext>
            </a:extLst>
          </p:cNvPr>
          <p:cNvSpPr txBox="1"/>
          <p:nvPr/>
        </p:nvSpPr>
        <p:spPr>
          <a:xfrm>
            <a:off x="1521901" y="897381"/>
            <a:ext cx="10263699" cy="3093154"/>
          </a:xfrm>
          <a:prstGeom prst="rect">
            <a:avLst/>
          </a:prstGeom>
          <a:noFill/>
        </p:spPr>
        <p:txBody>
          <a:bodyPr wrap="square" rtlCol="0">
            <a:spAutoFit/>
          </a:bodyPr>
          <a:lstStyle/>
          <a:p>
            <a:pPr algn="just">
              <a:spcAft>
                <a:spcPts val="600"/>
              </a:spcAft>
            </a:pPr>
            <a:r>
              <a:rPr lang="vi-VN" sz="3600" dirty="0">
                <a:solidFill>
                  <a:srgbClr val="0070C0"/>
                </a:solidFill>
                <a:latin typeface="Cambria" panose="02040503050406030204" pitchFamily="18" charset="0"/>
                <a:ea typeface="Cambria" panose="02040503050406030204" pitchFamily="18" charset="0"/>
              </a:rPr>
              <a:t>Bước 1: Tính thể tích của thùng xe</a:t>
            </a:r>
          </a:p>
          <a:p>
            <a:pPr algn="just">
              <a:spcAft>
                <a:spcPts val="600"/>
              </a:spcAft>
            </a:pPr>
            <a:r>
              <a:rPr lang="vi-VN" sz="3600" dirty="0">
                <a:solidFill>
                  <a:srgbClr val="0070C0"/>
                </a:solidFill>
                <a:latin typeface="Cambria" panose="02040503050406030204" pitchFamily="18" charset="0"/>
                <a:ea typeface="Cambria" panose="02040503050406030204" pitchFamily="18" charset="0"/>
              </a:rPr>
              <a:t>Bước 2: Tính thể tích của một hộp đựng loa</a:t>
            </a:r>
          </a:p>
          <a:p>
            <a:pPr algn="just">
              <a:spcAft>
                <a:spcPts val="600"/>
              </a:spcAft>
            </a:pPr>
            <a:r>
              <a:rPr lang="vi-VN" sz="3600" dirty="0">
                <a:solidFill>
                  <a:srgbClr val="0070C0"/>
                </a:solidFill>
                <a:latin typeface="Cambria" panose="02040503050406030204" pitchFamily="18" charset="0"/>
                <a:ea typeface="Cambria" panose="02040503050406030204" pitchFamily="18" charset="0"/>
              </a:rPr>
              <a:t>Bước 3: Tính thể tích của 64 hộp đựng loa </a:t>
            </a:r>
          </a:p>
          <a:p>
            <a:pPr algn="just">
              <a:spcAft>
                <a:spcPts val="600"/>
              </a:spcAft>
            </a:pPr>
            <a:r>
              <a:rPr lang="vi-VN" sz="3600" dirty="0">
                <a:solidFill>
                  <a:srgbClr val="0070C0"/>
                </a:solidFill>
                <a:latin typeface="Cambria" panose="02040503050406030204" pitchFamily="18" charset="0"/>
                <a:ea typeface="Cambria" panose="02040503050406030204" pitchFamily="18" charset="0"/>
              </a:rPr>
              <a:t>Bước 4: So sánh thể tích của thùng xe và thể tích của 64 hộp đựng loa</a:t>
            </a:r>
            <a:endParaRPr lang="en-US" sz="3600" dirty="0">
              <a:solidFill>
                <a:srgbClr val="0070C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A7C2401-9782-2232-4BD8-5C4DD6EE0A5D}"/>
              </a:ext>
            </a:extLst>
          </p:cNvPr>
          <p:cNvSpPr txBox="1"/>
          <p:nvPr/>
        </p:nvSpPr>
        <p:spPr>
          <a:xfrm>
            <a:off x="3041627" y="312606"/>
            <a:ext cx="5062301" cy="584775"/>
          </a:xfrm>
          <a:prstGeom prst="rect">
            <a:avLst/>
          </a:prstGeom>
          <a:noFill/>
        </p:spPr>
        <p:txBody>
          <a:bodyPr wrap="square" rtlCol="0">
            <a:spAutoFit/>
          </a:bodyPr>
          <a:lstStyle/>
          <a:p>
            <a:pPr algn="ctr"/>
            <a:r>
              <a:rPr lang="en-US" sz="3200" b="1" u="sng" dirty="0" err="1">
                <a:solidFill>
                  <a:srgbClr val="7030A0"/>
                </a:solidFill>
                <a:latin typeface="Cambria" panose="02040503050406030204" pitchFamily="18" charset="0"/>
                <a:ea typeface="Cambria" panose="02040503050406030204" pitchFamily="18" charset="0"/>
              </a:rPr>
              <a:t>Phương</a:t>
            </a:r>
            <a:r>
              <a:rPr lang="en-US" sz="3200" b="1" u="sng" dirty="0">
                <a:solidFill>
                  <a:srgbClr val="7030A0"/>
                </a:solidFill>
                <a:latin typeface="Cambria" panose="02040503050406030204" pitchFamily="18" charset="0"/>
                <a:ea typeface="Cambria" panose="02040503050406030204" pitchFamily="18" charset="0"/>
              </a:rPr>
              <a:t> </a:t>
            </a:r>
            <a:r>
              <a:rPr lang="en-US" sz="3200" b="1" u="sng" dirty="0" err="1">
                <a:solidFill>
                  <a:srgbClr val="7030A0"/>
                </a:solidFill>
                <a:latin typeface="Cambria" panose="02040503050406030204" pitchFamily="18" charset="0"/>
                <a:ea typeface="Cambria" panose="02040503050406030204" pitchFamily="18" charset="0"/>
              </a:rPr>
              <a:t>pháp</a:t>
            </a:r>
            <a:r>
              <a:rPr lang="en-US" sz="3200" b="1" u="sng" dirty="0">
                <a:solidFill>
                  <a:srgbClr val="7030A0"/>
                </a:solidFill>
                <a:latin typeface="Cambria" panose="02040503050406030204" pitchFamily="18" charset="0"/>
                <a:ea typeface="Cambria" panose="02040503050406030204" pitchFamily="18" charset="0"/>
              </a:rPr>
              <a:t> </a:t>
            </a:r>
            <a:r>
              <a:rPr lang="en-US" sz="3200" b="1" u="sng" dirty="0" err="1">
                <a:solidFill>
                  <a:srgbClr val="7030A0"/>
                </a:solidFill>
                <a:latin typeface="Cambria" panose="02040503050406030204" pitchFamily="18" charset="0"/>
                <a:ea typeface="Cambria" panose="02040503050406030204" pitchFamily="18" charset="0"/>
              </a:rPr>
              <a:t>giải</a:t>
            </a:r>
            <a:endParaRPr lang="en-US" sz="3200" b="1" u="sng"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150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A9461-200C-0EB6-5AD0-492F8D80CC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F33A37-7BD0-0835-ECC5-D04AD4071E6F}"/>
              </a:ext>
            </a:extLst>
          </p:cNvPr>
          <p:cNvPicPr>
            <a:picLocks noChangeAspect="1"/>
          </p:cNvPicPr>
          <p:nvPr/>
        </p:nvPicPr>
        <p:blipFill rotWithShape="1">
          <a:blip r:embed="rId2">
            <a:extLst>
              <a:ext uri="{28A0092B-C50C-407E-A947-70E740481C1C}">
                <a14:useLocalDpi xmlns:a14="http://schemas.microsoft.com/office/drawing/2010/main" val="0"/>
              </a:ext>
            </a:extLst>
          </a:blip>
          <a:srcRect l="34806" t="44911" r="14604" b="21828"/>
          <a:stretch/>
        </p:blipFill>
        <p:spPr>
          <a:xfrm>
            <a:off x="-348343" y="1"/>
            <a:ext cx="12626482" cy="6858000"/>
          </a:xfrm>
          <a:prstGeom prst="rect">
            <a:avLst/>
          </a:prstGeom>
        </p:spPr>
      </p:pic>
      <p:pic>
        <p:nvPicPr>
          <p:cNvPr id="8" name="Picture 7">
            <a:extLst>
              <a:ext uri="{FF2B5EF4-FFF2-40B4-BE49-F238E27FC236}">
                <a16:creationId xmlns:a16="http://schemas.microsoft.com/office/drawing/2014/main" id="{557BA035-A521-7421-0B3A-256ECAECF85E}"/>
              </a:ext>
            </a:extLst>
          </p:cNvPr>
          <p:cNvPicPr>
            <a:picLocks noChangeAspect="1"/>
          </p:cNvPicPr>
          <p:nvPr/>
        </p:nvPicPr>
        <p:blipFill>
          <a:blip r:embed="rId3"/>
          <a:stretch>
            <a:fillRect/>
          </a:stretch>
        </p:blipFill>
        <p:spPr>
          <a:xfrm>
            <a:off x="5383355" y="2872591"/>
            <a:ext cx="7023201" cy="4279763"/>
          </a:xfrm>
          <a:prstGeom prst="rect">
            <a:avLst/>
          </a:prstGeom>
        </p:spPr>
      </p:pic>
    </p:spTree>
    <p:extLst>
      <p:ext uri="{BB962C8B-B14F-4D97-AF65-F5344CB8AC3E}">
        <p14:creationId xmlns:p14="http://schemas.microsoft.com/office/powerpoint/2010/main" val="131028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ịt Con Lông Vàng Karaoke - Nhạc Thiếu Nhi - Hoạt Hình 5 Con Vịt Vàng">
            <a:hlinkClick r:id="" action="ppaction://media"/>
            <a:extLst>
              <a:ext uri="{FF2B5EF4-FFF2-40B4-BE49-F238E27FC236}">
                <a16:creationId xmlns:a16="http://schemas.microsoft.com/office/drawing/2014/main" id="{2D578B3B-EC8E-FC05-7EC6-076F591E82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692" y="0"/>
            <a:ext cx="12271994" cy="6897944"/>
          </a:xfrm>
          <a:prstGeom prst="rect">
            <a:avLst/>
          </a:prstGeom>
        </p:spPr>
      </p:pic>
    </p:spTree>
    <p:extLst>
      <p:ext uri="{BB962C8B-B14F-4D97-AF65-F5344CB8AC3E}">
        <p14:creationId xmlns:p14="http://schemas.microsoft.com/office/powerpoint/2010/main" val="39487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duck with a crying face&#10;&#10;AI-generated content may be incorrect.">
            <a:extLst>
              <a:ext uri="{FF2B5EF4-FFF2-40B4-BE49-F238E27FC236}">
                <a16:creationId xmlns:a16="http://schemas.microsoft.com/office/drawing/2014/main" id="{5DBAC64C-BFCC-7994-72B7-6570A4261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010" y="1552882"/>
            <a:ext cx="5757979" cy="6251521"/>
          </a:xfrm>
          <a:prstGeom prst="rect">
            <a:avLst/>
          </a:prstGeom>
        </p:spPr>
      </p:pic>
      <p:pic>
        <p:nvPicPr>
          <p:cNvPr id="6" name="mp3-output-ttsfree(dot)com">
            <a:hlinkClick r:id="" action="ppaction://media"/>
            <a:extLst>
              <a:ext uri="{FF2B5EF4-FFF2-40B4-BE49-F238E27FC236}">
                <a16:creationId xmlns:a16="http://schemas.microsoft.com/office/drawing/2014/main" id="{E33D085F-87BF-F529-6C70-DC39AB554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3025" y="7113840"/>
            <a:ext cx="487363" cy="487363"/>
          </a:xfrm>
          <a:prstGeom prst="rect">
            <a:avLst/>
          </a:prstGeom>
        </p:spPr>
      </p:pic>
    </p:spTree>
    <p:extLst>
      <p:ext uri="{BB962C8B-B14F-4D97-AF65-F5344CB8AC3E}">
        <p14:creationId xmlns:p14="http://schemas.microsoft.com/office/powerpoint/2010/main" val="13988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27130" y="3683704"/>
            <a:ext cx="11327350" cy="3718882"/>
          </a:xfrm>
          <a:prstGeom prst="rect">
            <a:avLst/>
          </a:prstGeom>
        </p:spPr>
      </p:pic>
      <p:pic>
        <p:nvPicPr>
          <p:cNvPr id="3" name="Picture 2">
            <a:extLst>
              <a:ext uri="{FF2B5EF4-FFF2-40B4-BE49-F238E27FC236}">
                <a16:creationId xmlns:a16="http://schemas.microsoft.com/office/drawing/2014/main" id="{730A38FA-574D-17A4-1BCF-F8E1858C7E6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241" y="-819927"/>
            <a:ext cx="1288742" cy="2191528"/>
          </a:xfrm>
          <a:prstGeom prst="rect">
            <a:avLst/>
          </a:prstGeom>
        </p:spPr>
      </p:pic>
    </p:spTree>
    <p:extLst>
      <p:ext uri="{BB962C8B-B14F-4D97-AF65-F5344CB8AC3E}">
        <p14:creationId xmlns:p14="http://schemas.microsoft.com/office/powerpoint/2010/main" val="5536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B5D5-AE90-67BD-1D3A-33C9053355A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3196103-1A00-8DC2-D531-E3465766592E}"/>
              </a:ext>
            </a:extLst>
          </p:cNvPr>
          <p:cNvPicPr>
            <a:picLocks noChangeAspect="1"/>
          </p:cNvPicPr>
          <p:nvPr/>
        </p:nvPicPr>
        <p:blipFill>
          <a:blip r:embed="rId2"/>
          <a:stretch>
            <a:fillRect/>
          </a:stretch>
        </p:blipFill>
        <p:spPr>
          <a:xfrm>
            <a:off x="2081416" y="3278015"/>
            <a:ext cx="8486368" cy="2511770"/>
          </a:xfrm>
          <a:prstGeom prst="rect">
            <a:avLst/>
          </a:prstGeom>
        </p:spPr>
      </p:pic>
    </p:spTree>
    <p:extLst>
      <p:ext uri="{BB962C8B-B14F-4D97-AF65-F5344CB8AC3E}">
        <p14:creationId xmlns:p14="http://schemas.microsoft.com/office/powerpoint/2010/main" val="3931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a:extLst>
              <a:ext uri="{28A0092B-C50C-407E-A947-70E740481C1C}">
                <a14:useLocalDpi xmlns:a14="http://schemas.microsoft.com/office/drawing/2010/main" val="0"/>
              </a:ext>
            </a:extLst>
          </a:blip>
          <a:srcRect l="31731" t="-3966" r="31893" b="71160"/>
          <a:stretch/>
        </p:blipFill>
        <p:spPr>
          <a:xfrm>
            <a:off x="2253552" y="2537224"/>
            <a:ext cx="2102068" cy="1659528"/>
          </a:xfrm>
          <a:prstGeom prst="rect">
            <a:avLst/>
          </a:prstGeom>
        </p:spPr>
      </p:pic>
      <p:pic>
        <p:nvPicPr>
          <p:cNvPr id="7" name="Picture 6">
            <a:hlinkClick r:id="rId5" action="ppaction://hlinksldjump"/>
            <a:extLst>
              <a:ext uri="{FF2B5EF4-FFF2-40B4-BE49-F238E27FC236}">
                <a16:creationId xmlns:a16="http://schemas.microsoft.com/office/drawing/2014/main" id="{D3254FA6-F5EC-46C1-939F-217D9CDA4F60}"/>
              </a:ext>
            </a:extLst>
          </p:cNvPr>
          <p:cNvPicPr>
            <a:picLocks noChangeAspect="1"/>
          </p:cNvPicPr>
          <p:nvPr/>
        </p:nvPicPr>
        <p:blipFill rotWithShape="1">
          <a:blip r:embed="rId3">
            <a:extLst>
              <a:ext uri="{28A0092B-C50C-407E-A947-70E740481C1C}">
                <a14:useLocalDpi xmlns:a14="http://schemas.microsoft.com/office/drawing/2010/main" val="0"/>
              </a:ext>
            </a:extLst>
          </a:blip>
          <a:srcRect l="31812" t="35137" r="31812" b="32057"/>
          <a:stretch/>
        </p:blipFill>
        <p:spPr>
          <a:xfrm>
            <a:off x="6502503" y="1028372"/>
            <a:ext cx="2102068" cy="1659528"/>
          </a:xfrm>
          <a:prstGeom prst="rect">
            <a:avLst/>
          </a:prstGeom>
        </p:spPr>
      </p:pic>
      <p:pic>
        <p:nvPicPr>
          <p:cNvPr id="8" name="Picture 7">
            <a:hlinkClick r:id="rId6"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a:extLst>
              <a:ext uri="{28A0092B-C50C-407E-A947-70E740481C1C}">
                <a14:useLocalDpi xmlns:a14="http://schemas.microsoft.com/office/drawing/2010/main" val="0"/>
              </a:ext>
            </a:extLst>
          </a:blip>
          <a:srcRect l="71098" t="72951" r="256" b="-5757"/>
          <a:stretch/>
        </p:blipFill>
        <p:spPr>
          <a:xfrm>
            <a:off x="4435369" y="1573096"/>
            <a:ext cx="1655379" cy="1659528"/>
          </a:xfrm>
          <a:prstGeom prst="rect">
            <a:avLst/>
          </a:prstGeom>
        </p:spPr>
      </p:pic>
      <p:pic>
        <p:nvPicPr>
          <p:cNvPr id="9" name="Picture 8">
            <a:extLst>
              <a:ext uri="{FF2B5EF4-FFF2-40B4-BE49-F238E27FC236}">
                <a16:creationId xmlns:a16="http://schemas.microsoft.com/office/drawing/2014/main" id="{80974FA6-77F1-9FB4-0BC7-971F2C345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8837" y="4046369"/>
            <a:ext cx="2711839" cy="2605195"/>
          </a:xfrm>
          <a:prstGeom prst="rect">
            <a:avLst/>
          </a:prstGeom>
        </p:spPr>
      </p:pic>
      <p:grpSp>
        <p:nvGrpSpPr>
          <p:cNvPr id="10" name="Group 9">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11"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9Slide03 AllRoundGothic" panose="020B0703020202020104" pitchFamily="34" charset="0"/>
              </a:endParaRPr>
            </a:p>
          </p:txBody>
        </p:sp>
        <p:sp>
          <p:nvSpPr>
            <p:cNvPr id="12" name="TextBox 11">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3" name="Group 12">
            <a:extLst>
              <a:ext uri="{FF2B5EF4-FFF2-40B4-BE49-F238E27FC236}">
                <a16:creationId xmlns:a16="http://schemas.microsoft.com/office/drawing/2014/main" id="{B81C6010-4BEC-B7C0-8CA2-C1FE9216F991}"/>
              </a:ext>
            </a:extLst>
          </p:cNvPr>
          <p:cNvGrpSpPr/>
          <p:nvPr/>
        </p:nvGrpSpPr>
        <p:grpSpPr>
          <a:xfrm>
            <a:off x="907831" y="2137266"/>
            <a:ext cx="2266293" cy="859946"/>
            <a:chOff x="302875" y="3878006"/>
            <a:chExt cx="2266293" cy="859946"/>
          </a:xfrm>
        </p:grpSpPr>
        <p:sp>
          <p:nvSpPr>
            <p:cNvPr id="14"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9Slide03 AllRoundGothic" panose="020B0703020202020104" pitchFamily="34" charset="0"/>
              </a:endParaRPr>
            </a:p>
          </p:txBody>
        </p:sp>
        <p:sp>
          <p:nvSpPr>
            <p:cNvPr id="15" name="TextBox 14">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6" name="Group 15">
            <a:extLst>
              <a:ext uri="{FF2B5EF4-FFF2-40B4-BE49-F238E27FC236}">
                <a16:creationId xmlns:a16="http://schemas.microsoft.com/office/drawing/2014/main" id="{20A7838F-16A3-1692-4BB7-635493546886}"/>
              </a:ext>
            </a:extLst>
          </p:cNvPr>
          <p:cNvGrpSpPr/>
          <p:nvPr/>
        </p:nvGrpSpPr>
        <p:grpSpPr>
          <a:xfrm>
            <a:off x="3302222" y="992741"/>
            <a:ext cx="2266293" cy="859946"/>
            <a:chOff x="302875" y="3878006"/>
            <a:chExt cx="2266293" cy="859946"/>
          </a:xfrm>
        </p:grpSpPr>
        <p:sp>
          <p:nvSpPr>
            <p:cNvPr id="17"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9Slide03 AllRoundGothic" panose="020B0703020202020104" pitchFamily="34" charset="0"/>
              </a:endParaRPr>
            </a:p>
          </p:txBody>
        </p:sp>
        <p:sp>
          <p:nvSpPr>
            <p:cNvPr id="18" name="TextBox 17">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9" name="Group 18">
            <a:extLst>
              <a:ext uri="{FF2B5EF4-FFF2-40B4-BE49-F238E27FC236}">
                <a16:creationId xmlns:a16="http://schemas.microsoft.com/office/drawing/2014/main" id="{07513B2B-BBE0-DE01-4275-2402D8093955}"/>
              </a:ext>
            </a:extLst>
          </p:cNvPr>
          <p:cNvGrpSpPr/>
          <p:nvPr/>
        </p:nvGrpSpPr>
        <p:grpSpPr>
          <a:xfrm>
            <a:off x="5561563" y="339795"/>
            <a:ext cx="2266293" cy="859946"/>
            <a:chOff x="238540" y="4046369"/>
            <a:chExt cx="2266293" cy="859946"/>
          </a:xfrm>
        </p:grpSpPr>
        <p:sp>
          <p:nvSpPr>
            <p:cNvPr id="20" name="Speech Bubble: Oval 19">
              <a:extLst>
                <a:ext uri="{FF2B5EF4-FFF2-40B4-BE49-F238E27FC236}">
                  <a16:creationId xmlns:a16="http://schemas.microsoft.com/office/drawing/2014/main" id="{EE61050B-4355-BEA3-9D07-DC42D4E406D5}"/>
                </a:ext>
              </a:extLst>
            </p:cNvPr>
            <p:cNvSpPr/>
            <p:nvPr/>
          </p:nvSpPr>
          <p:spPr>
            <a:xfrm>
              <a:off x="467100" y="4046369"/>
              <a:ext cx="1847112" cy="859946"/>
            </a:xfrm>
            <a:prstGeom prst="wedgeEllipseCallout">
              <a:avLst>
                <a:gd name="adj1" fmla="val 32764"/>
                <a:gd name="adj2" fmla="val 70619"/>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9Slide03 AllRoundGothic" panose="020B0703020202020104" pitchFamily="34" charset="0"/>
              </a:endParaRPr>
            </a:p>
          </p:txBody>
        </p:sp>
        <p:sp>
          <p:nvSpPr>
            <p:cNvPr id="21" name="TextBox 20">
              <a:extLst>
                <a:ext uri="{FF2B5EF4-FFF2-40B4-BE49-F238E27FC236}">
                  <a16:creationId xmlns:a16="http://schemas.microsoft.com/office/drawing/2014/main" id="{C4FB3739-EE95-415E-EA34-A59D233100E2}"/>
                </a:ext>
              </a:extLst>
            </p:cNvPr>
            <p:cNvSpPr txBox="1"/>
            <p:nvPr/>
          </p:nvSpPr>
          <p:spPr>
            <a:xfrm>
              <a:off x="238540" y="4234363"/>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4</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Tree>
    <p:extLst>
      <p:ext uri="{BB962C8B-B14F-4D97-AF65-F5344CB8AC3E}">
        <p14:creationId xmlns:p14="http://schemas.microsoft.com/office/powerpoint/2010/main" val="1843232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0378 -2.22222E-6 L 0.00378 -0.25 E" pathEditMode="fixed" ptsTypes="">
                                      <p:cBhvr>
                                        <p:cTn id="10" dur="2000" fill="hold"/>
                                        <p:tgtEl>
                                          <p:spTgt spid="9"/>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00378 -0.25 L 0.19037 -0.35231 " pathEditMode="fixed" rAng="0" ptsTypes="AA">
                                      <p:cBhvr>
                                        <p:cTn id="19" dur="2000" fill="hold"/>
                                        <p:tgtEl>
                                          <p:spTgt spid="9"/>
                                        </p:tgtEl>
                                        <p:attrNameLst>
                                          <p:attrName>ppt_x</p:attrName>
                                          <p:attrName>ppt_y</p:attrName>
                                        </p:attrNameLst>
                                      </p:cBhvr>
                                      <p:rCtr x="9323" y="-511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par>
                          <p:cTn id="26" fill="hold">
                            <p:stCondLst>
                              <p:cond delay="500"/>
                            </p:stCondLst>
                            <p:childTnLst>
                              <p:par>
                                <p:cTn id="27" presetID="64" presetClass="path" presetSubtype="0" accel="50000" decel="50000" fill="hold" nodeType="afterEffect">
                                  <p:stCondLst>
                                    <p:cond delay="0"/>
                                  </p:stCondLst>
                                  <p:childTnLst>
                                    <p:animMotion origin="layout" path="M 0.19036 -0.35232 L 0.303 -0.32361 " pathEditMode="fixed" rAng="0" ptsTypes="AA">
                                      <p:cBhvr>
                                        <p:cTn id="28" dur="2000" fill="hold"/>
                                        <p:tgtEl>
                                          <p:spTgt spid="9"/>
                                        </p:tgtEl>
                                        <p:attrNameLst>
                                          <p:attrName>ppt_x</p:attrName>
                                          <p:attrName>ppt_y</p:attrName>
                                        </p:attrNameLst>
                                      </p:cBhvr>
                                      <p:rCtr x="5560" y="1296"/>
                                    </p:animMotion>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9"/>
                                        </p:tgtEl>
                                      </p:cBhvr>
                                    </p:animEffect>
                                    <p:animScale>
                                      <p:cBhvr>
                                        <p:cTn id="34" dur="250" autoRev="1" fill="hold"/>
                                        <p:tgtEl>
                                          <p:spTgt spid="19"/>
                                        </p:tgtEl>
                                      </p:cBhvr>
                                      <p:by x="105000" y="105000"/>
                                    </p:animScale>
                                  </p:childTnLst>
                                </p:cTn>
                              </p:par>
                            </p:childTnLst>
                          </p:cTn>
                        </p:par>
                        <p:par>
                          <p:cTn id="35" fill="hold">
                            <p:stCondLst>
                              <p:cond delay="500"/>
                            </p:stCondLst>
                            <p:childTnLst>
                              <p:par>
                                <p:cTn id="36" presetID="64" presetClass="path" presetSubtype="0" accel="50000" decel="50000" fill="hold" nodeType="afterEffect">
                                  <p:stCondLst>
                                    <p:cond delay="0"/>
                                  </p:stCondLst>
                                  <p:childTnLst>
                                    <p:animMotion origin="layout" path="M 0.303 -0.32361 L 0.49753 -0.30717 " pathEditMode="relative" rAng="0" ptsTypes="AA">
                                      <p:cBhvr>
                                        <p:cTn id="37" dur="2000" fill="hold"/>
                                        <p:tgtEl>
                                          <p:spTgt spid="9"/>
                                        </p:tgtEl>
                                        <p:attrNameLst>
                                          <p:attrName>ppt_x</p:attrName>
                                          <p:attrName>ppt_y</p:attrName>
                                        </p:attrNameLst>
                                      </p:cBhvr>
                                      <p:rCtr x="9727" y="810"/>
                                    </p:animMotion>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1917774" y="204354"/>
            <a:ext cx="6992051" cy="845062"/>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43FBE1A-12C5-2E24-9EFB-FB2B44D8F0CE}"/>
              </a:ext>
            </a:extLst>
          </p:cNvPr>
          <p:cNvPicPr>
            <a:picLocks noChangeAspect="1"/>
          </p:cNvPicPr>
          <p:nvPr/>
        </p:nvPicPr>
        <p:blipFill rotWithShape="1">
          <a:blip r:embed="rId3">
            <a:extLst>
              <a:ext uri="{28A0092B-C50C-407E-A947-70E740481C1C}">
                <a14:useLocalDpi xmlns:a14="http://schemas.microsoft.com/office/drawing/2010/main" val="0"/>
              </a:ext>
            </a:extLst>
          </a:blip>
          <a:srcRect l="-4458" t="-4859" r="68082" b="72053"/>
          <a:stretch/>
        </p:blipFill>
        <p:spPr>
          <a:xfrm>
            <a:off x="718196" y="102380"/>
            <a:ext cx="1199578" cy="947036"/>
          </a:xfrm>
          <a:prstGeom prst="rect">
            <a:avLst/>
          </a:prstGeom>
        </p:spPr>
      </p:pic>
      <p:sp>
        <p:nvSpPr>
          <p:cNvPr id="12" name="TextBox 11">
            <a:extLst>
              <a:ext uri="{FF2B5EF4-FFF2-40B4-BE49-F238E27FC236}">
                <a16:creationId xmlns:a16="http://schemas.microsoft.com/office/drawing/2014/main" id="{4A1B0FDC-092C-EA16-0F63-9500F0D797AD}"/>
              </a:ext>
            </a:extLst>
          </p:cNvPr>
          <p:cNvSpPr txBox="1"/>
          <p:nvPr/>
        </p:nvSpPr>
        <p:spPr>
          <a:xfrm>
            <a:off x="2222421" y="201916"/>
            <a:ext cx="6486682" cy="769441"/>
          </a:xfrm>
          <a:prstGeom prst="rect">
            <a:avLst/>
          </a:prstGeom>
          <a:noFill/>
        </p:spPr>
        <p:txBody>
          <a:bodyPr wrap="square" rtlCol="0">
            <a:spAutoFit/>
          </a:bodyPr>
          <a:lstStyle/>
          <a:p>
            <a:r>
              <a:rPr lang="vi-VN" sz="4400" b="1" dirty="0">
                <a:latin typeface="Cambria" panose="02040503050406030204" pitchFamily="18" charset="0"/>
              </a:rPr>
              <a:t>1. Chọn câu trả lời đúng.</a:t>
            </a:r>
            <a:endParaRPr lang="en-US" sz="4400" b="1" dirty="0">
              <a:latin typeface="Cambria" panose="02040503050406030204" pitchFamily="18" charset="0"/>
            </a:endParaRPr>
          </a:p>
        </p:txBody>
      </p:sp>
      <p:pic>
        <p:nvPicPr>
          <p:cNvPr id="4" name="Picture 3">
            <a:extLst>
              <a:ext uri="{FF2B5EF4-FFF2-40B4-BE49-F238E27FC236}">
                <a16:creationId xmlns:a16="http://schemas.microsoft.com/office/drawing/2014/main" id="{BD8A6FFC-ED11-3347-0886-6E57C5076F95}"/>
              </a:ext>
            </a:extLst>
          </p:cNvPr>
          <p:cNvPicPr>
            <a:picLocks noChangeAspect="1"/>
          </p:cNvPicPr>
          <p:nvPr/>
        </p:nvPicPr>
        <p:blipFill>
          <a:blip r:embed="rId4"/>
          <a:stretch>
            <a:fillRect/>
          </a:stretch>
        </p:blipFill>
        <p:spPr>
          <a:xfrm>
            <a:off x="-126324" y="55755"/>
            <a:ext cx="1555227" cy="693999"/>
          </a:xfrm>
          <a:prstGeom prst="rect">
            <a:avLst/>
          </a:prstGeom>
        </p:spPr>
      </p:pic>
      <p:sp>
        <p:nvSpPr>
          <p:cNvPr id="5" name="TextBox 4">
            <a:extLst>
              <a:ext uri="{FF2B5EF4-FFF2-40B4-BE49-F238E27FC236}">
                <a16:creationId xmlns:a16="http://schemas.microsoft.com/office/drawing/2014/main" id="{ACE9C848-75E9-1606-859B-5A8F19D557BA}"/>
              </a:ext>
            </a:extLst>
          </p:cNvPr>
          <p:cNvSpPr txBox="1"/>
          <p:nvPr/>
        </p:nvSpPr>
        <p:spPr>
          <a:xfrm>
            <a:off x="457200" y="1141440"/>
            <a:ext cx="11318488" cy="1200329"/>
          </a:xfrm>
          <a:prstGeom prst="rect">
            <a:avLst/>
          </a:prstGeom>
          <a:noFill/>
        </p:spPr>
        <p:txBody>
          <a:bodyPr wrap="square" rtlCol="0">
            <a:spAutoFit/>
          </a:bodyPr>
          <a:lstStyle/>
          <a:p>
            <a:pPr algn="just"/>
            <a:r>
              <a:rPr lang="vi-VN" sz="3600" b="1" dirty="0">
                <a:solidFill>
                  <a:srgbClr val="117956"/>
                </a:solidFill>
                <a:latin typeface="Cambria" panose="02040503050406030204" pitchFamily="18" charset="0"/>
              </a:rPr>
              <a:t>Hình nào dưới đây là hình khai triển của một hình hộp chữ nhật?</a:t>
            </a:r>
            <a:endParaRPr lang="en-US" sz="3600" b="1" dirty="0">
              <a:solidFill>
                <a:srgbClr val="117956"/>
              </a:solidFill>
              <a:latin typeface="Cambria" panose="02040503050406030204" pitchFamily="18" charset="0"/>
            </a:endParaRPr>
          </a:p>
        </p:txBody>
      </p:sp>
      <p:grpSp>
        <p:nvGrpSpPr>
          <p:cNvPr id="60" name="Group 59">
            <a:extLst>
              <a:ext uri="{FF2B5EF4-FFF2-40B4-BE49-F238E27FC236}">
                <a16:creationId xmlns:a16="http://schemas.microsoft.com/office/drawing/2014/main" id="{9BC12707-ED3A-377B-9964-6F7EE670EB22}"/>
              </a:ext>
            </a:extLst>
          </p:cNvPr>
          <p:cNvGrpSpPr/>
          <p:nvPr/>
        </p:nvGrpSpPr>
        <p:grpSpPr>
          <a:xfrm>
            <a:off x="615841" y="2261940"/>
            <a:ext cx="4741978" cy="1659923"/>
            <a:chOff x="-13860" y="2473942"/>
            <a:chExt cx="4741978" cy="1659923"/>
          </a:xfrm>
        </p:grpSpPr>
        <p:pic>
          <p:nvPicPr>
            <p:cNvPr id="43" name="Picture 42">
              <a:extLst>
                <a:ext uri="{FF2B5EF4-FFF2-40B4-BE49-F238E27FC236}">
                  <a16:creationId xmlns:a16="http://schemas.microsoft.com/office/drawing/2014/main" id="{F5EE74F4-1188-2212-03A2-5D21FCCB0F61}"/>
                </a:ext>
              </a:extLst>
            </p:cNvPr>
            <p:cNvPicPr>
              <a:picLocks noChangeAspect="1"/>
            </p:cNvPicPr>
            <p:nvPr/>
          </p:nvPicPr>
          <p:blipFill>
            <a:blip r:embed="rId5"/>
            <a:stretch>
              <a:fillRect/>
            </a:stretch>
          </p:blipFill>
          <p:spPr>
            <a:xfrm>
              <a:off x="999304" y="2473942"/>
              <a:ext cx="3728814" cy="1659923"/>
            </a:xfrm>
            <a:prstGeom prst="rect">
              <a:avLst/>
            </a:prstGeom>
          </p:spPr>
        </p:pic>
        <p:pic>
          <p:nvPicPr>
            <p:cNvPr id="56" name="Picture 55">
              <a:extLst>
                <a:ext uri="{FF2B5EF4-FFF2-40B4-BE49-F238E27FC236}">
                  <a16:creationId xmlns:a16="http://schemas.microsoft.com/office/drawing/2014/main" id="{2077957D-730E-7E99-A571-71B837A3E934}"/>
                </a:ext>
              </a:extLst>
            </p:cNvPr>
            <p:cNvPicPr>
              <a:picLocks noChangeAspect="1"/>
            </p:cNvPicPr>
            <p:nvPr/>
          </p:nvPicPr>
          <p:blipFill rotWithShape="1">
            <a:blip r:embed="rId6">
              <a:extLst>
                <a:ext uri="{28A0092B-C50C-407E-A947-70E740481C1C}">
                  <a14:useLocalDpi xmlns:a14="http://schemas.microsoft.com/office/drawing/2010/main" val="0"/>
                </a:ext>
              </a:extLst>
            </a:blip>
            <a:srcRect r="54458" b="72760"/>
            <a:stretch/>
          </p:blipFill>
          <p:spPr>
            <a:xfrm>
              <a:off x="-13860" y="2899317"/>
              <a:ext cx="1057769" cy="786846"/>
            </a:xfrm>
            <a:prstGeom prst="rect">
              <a:avLst/>
            </a:prstGeom>
          </p:spPr>
        </p:pic>
      </p:grpSp>
      <p:grpSp>
        <p:nvGrpSpPr>
          <p:cNvPr id="67" name="Group 66">
            <a:extLst>
              <a:ext uri="{FF2B5EF4-FFF2-40B4-BE49-F238E27FC236}">
                <a16:creationId xmlns:a16="http://schemas.microsoft.com/office/drawing/2014/main" id="{06CDA78E-1AAF-E593-BF5E-7CA6F90A5081}"/>
              </a:ext>
            </a:extLst>
          </p:cNvPr>
          <p:cNvGrpSpPr/>
          <p:nvPr/>
        </p:nvGrpSpPr>
        <p:grpSpPr>
          <a:xfrm>
            <a:off x="7639949" y="1741604"/>
            <a:ext cx="3042079" cy="2342575"/>
            <a:chOff x="7639949" y="1741604"/>
            <a:chExt cx="3042079" cy="2342575"/>
          </a:xfrm>
        </p:grpSpPr>
        <p:pic>
          <p:nvPicPr>
            <p:cNvPr id="57" name="Picture 56">
              <a:extLst>
                <a:ext uri="{FF2B5EF4-FFF2-40B4-BE49-F238E27FC236}">
                  <a16:creationId xmlns:a16="http://schemas.microsoft.com/office/drawing/2014/main" id="{A56A0DF6-F24F-B868-9667-E5FC04DC16D7}"/>
                </a:ext>
              </a:extLst>
            </p:cNvPr>
            <p:cNvPicPr>
              <a:picLocks noChangeAspect="1"/>
            </p:cNvPicPr>
            <p:nvPr/>
          </p:nvPicPr>
          <p:blipFill rotWithShape="1">
            <a:blip r:embed="rId7">
              <a:extLst>
                <a:ext uri="{28A0092B-C50C-407E-A947-70E740481C1C}">
                  <a14:useLocalDpi xmlns:a14="http://schemas.microsoft.com/office/drawing/2010/main" val="0"/>
                </a:ext>
              </a:extLst>
            </a:blip>
            <a:srcRect l="44381" t="-111" r="10077" b="72871"/>
            <a:stretch/>
          </p:blipFill>
          <p:spPr>
            <a:xfrm>
              <a:off x="7639949" y="2289326"/>
              <a:ext cx="1069154" cy="795315"/>
            </a:xfrm>
            <a:prstGeom prst="rect">
              <a:avLst/>
            </a:prstGeom>
          </p:spPr>
        </p:pic>
        <p:pic>
          <p:nvPicPr>
            <p:cNvPr id="51" name="Picture 50">
              <a:extLst>
                <a:ext uri="{FF2B5EF4-FFF2-40B4-BE49-F238E27FC236}">
                  <a16:creationId xmlns:a16="http://schemas.microsoft.com/office/drawing/2014/main" id="{009A1918-8CE9-711D-D17D-69F313940D40}"/>
                </a:ext>
              </a:extLst>
            </p:cNvPr>
            <p:cNvPicPr>
              <a:picLocks noChangeAspect="1"/>
            </p:cNvPicPr>
            <p:nvPr/>
          </p:nvPicPr>
          <p:blipFill>
            <a:blip r:embed="rId8"/>
            <a:stretch>
              <a:fillRect/>
            </a:stretch>
          </p:blipFill>
          <p:spPr>
            <a:xfrm>
              <a:off x="8833067" y="1741604"/>
              <a:ext cx="1848961" cy="2342575"/>
            </a:xfrm>
            <a:prstGeom prst="rect">
              <a:avLst/>
            </a:prstGeom>
          </p:spPr>
        </p:pic>
      </p:grpSp>
      <p:grpSp>
        <p:nvGrpSpPr>
          <p:cNvPr id="63" name="Group 62">
            <a:extLst>
              <a:ext uri="{FF2B5EF4-FFF2-40B4-BE49-F238E27FC236}">
                <a16:creationId xmlns:a16="http://schemas.microsoft.com/office/drawing/2014/main" id="{860008A5-957C-57CA-6E05-0AA687C224F2}"/>
              </a:ext>
            </a:extLst>
          </p:cNvPr>
          <p:cNvGrpSpPr/>
          <p:nvPr/>
        </p:nvGrpSpPr>
        <p:grpSpPr>
          <a:xfrm>
            <a:off x="6536970" y="4133866"/>
            <a:ext cx="4098748" cy="2464603"/>
            <a:chOff x="6536970" y="4133866"/>
            <a:chExt cx="4098748" cy="2464603"/>
          </a:xfrm>
        </p:grpSpPr>
        <p:pic>
          <p:nvPicPr>
            <p:cNvPr id="55" name="Picture 54">
              <a:extLst>
                <a:ext uri="{FF2B5EF4-FFF2-40B4-BE49-F238E27FC236}">
                  <a16:creationId xmlns:a16="http://schemas.microsoft.com/office/drawing/2014/main" id="{7EF49FD4-45F2-F9A4-EFF7-9A884BDEA058}"/>
                </a:ext>
              </a:extLst>
            </p:cNvPr>
            <p:cNvPicPr>
              <a:picLocks noChangeAspect="1"/>
            </p:cNvPicPr>
            <p:nvPr/>
          </p:nvPicPr>
          <p:blipFill>
            <a:blip r:embed="rId9"/>
            <a:stretch>
              <a:fillRect/>
            </a:stretch>
          </p:blipFill>
          <p:spPr>
            <a:xfrm>
              <a:off x="7653456" y="4133866"/>
              <a:ext cx="2982262" cy="2464603"/>
            </a:xfrm>
            <a:prstGeom prst="rect">
              <a:avLst/>
            </a:prstGeom>
          </p:spPr>
        </p:pic>
        <p:pic>
          <p:nvPicPr>
            <p:cNvPr id="59" name="Picture 58">
              <a:extLst>
                <a:ext uri="{FF2B5EF4-FFF2-40B4-BE49-F238E27FC236}">
                  <a16:creationId xmlns:a16="http://schemas.microsoft.com/office/drawing/2014/main" id="{11710E7E-0ADE-AD9E-4173-DF81EE15627B}"/>
                </a:ext>
              </a:extLst>
            </p:cNvPr>
            <p:cNvPicPr>
              <a:picLocks noChangeAspect="1"/>
            </p:cNvPicPr>
            <p:nvPr/>
          </p:nvPicPr>
          <p:blipFill rotWithShape="1">
            <a:blip r:embed="rId7">
              <a:extLst>
                <a:ext uri="{28A0092B-C50C-407E-A947-70E740481C1C}">
                  <a14:useLocalDpi xmlns:a14="http://schemas.microsoft.com/office/drawing/2010/main" val="0"/>
                </a:ext>
              </a:extLst>
            </a:blip>
            <a:srcRect l="50277" t="28970" r="12604" b="40998"/>
            <a:stretch/>
          </p:blipFill>
          <p:spPr>
            <a:xfrm>
              <a:off x="6536970" y="5036959"/>
              <a:ext cx="890732" cy="896268"/>
            </a:xfrm>
            <a:prstGeom prst="rect">
              <a:avLst/>
            </a:prstGeom>
          </p:spPr>
        </p:pic>
      </p:grpSp>
      <p:grpSp>
        <p:nvGrpSpPr>
          <p:cNvPr id="68" name="Group 67">
            <a:extLst>
              <a:ext uri="{FF2B5EF4-FFF2-40B4-BE49-F238E27FC236}">
                <a16:creationId xmlns:a16="http://schemas.microsoft.com/office/drawing/2014/main" id="{7503C0B7-CA6A-A63B-D121-548FA49E012A}"/>
              </a:ext>
            </a:extLst>
          </p:cNvPr>
          <p:cNvGrpSpPr/>
          <p:nvPr/>
        </p:nvGrpSpPr>
        <p:grpSpPr>
          <a:xfrm>
            <a:off x="353093" y="4516232"/>
            <a:ext cx="5675298" cy="1597290"/>
            <a:chOff x="353093" y="4516232"/>
            <a:chExt cx="5675298" cy="1597290"/>
          </a:xfrm>
        </p:grpSpPr>
        <p:pic>
          <p:nvPicPr>
            <p:cNvPr id="65" name="Picture 64">
              <a:extLst>
                <a:ext uri="{FF2B5EF4-FFF2-40B4-BE49-F238E27FC236}">
                  <a16:creationId xmlns:a16="http://schemas.microsoft.com/office/drawing/2014/main" id="{9B360D44-5CF0-57CB-B013-7B633243A068}"/>
                </a:ext>
              </a:extLst>
            </p:cNvPr>
            <p:cNvPicPr>
              <a:picLocks noChangeAspect="1"/>
            </p:cNvPicPr>
            <p:nvPr/>
          </p:nvPicPr>
          <p:blipFill rotWithShape="1">
            <a:blip r:embed="rId7">
              <a:extLst>
                <a:ext uri="{28A0092B-C50C-407E-A947-70E740481C1C}">
                  <a14:useLocalDpi xmlns:a14="http://schemas.microsoft.com/office/drawing/2010/main" val="0"/>
                </a:ext>
              </a:extLst>
            </a:blip>
            <a:srcRect l="7059" t="27697" r="64244" b="39386"/>
            <a:stretch/>
          </p:blipFill>
          <p:spPr>
            <a:xfrm>
              <a:off x="353093" y="4897070"/>
              <a:ext cx="657673" cy="938194"/>
            </a:xfrm>
            <a:prstGeom prst="rect">
              <a:avLst/>
            </a:prstGeom>
          </p:spPr>
        </p:pic>
        <p:pic>
          <p:nvPicPr>
            <p:cNvPr id="66" name="Picture 65">
              <a:extLst>
                <a:ext uri="{FF2B5EF4-FFF2-40B4-BE49-F238E27FC236}">
                  <a16:creationId xmlns:a16="http://schemas.microsoft.com/office/drawing/2014/main" id="{4251B8F5-B559-C4F3-EE0C-FCBD92227B15}"/>
                </a:ext>
              </a:extLst>
            </p:cNvPr>
            <p:cNvPicPr>
              <a:picLocks noChangeAspect="1"/>
            </p:cNvPicPr>
            <p:nvPr/>
          </p:nvPicPr>
          <p:blipFill>
            <a:blip r:embed="rId10"/>
            <a:stretch>
              <a:fillRect/>
            </a:stretch>
          </p:blipFill>
          <p:spPr>
            <a:xfrm>
              <a:off x="1236520" y="4516232"/>
              <a:ext cx="4791871" cy="1597290"/>
            </a:xfrm>
            <a:prstGeom prst="rect">
              <a:avLst/>
            </a:prstGeom>
          </p:spPr>
        </p:pic>
      </p:grpSp>
      <p:pic>
        <p:nvPicPr>
          <p:cNvPr id="69" name="Picture 68">
            <a:extLst>
              <a:ext uri="{FF2B5EF4-FFF2-40B4-BE49-F238E27FC236}">
                <a16:creationId xmlns:a16="http://schemas.microsoft.com/office/drawing/2014/main" id="{0D99F83B-561F-A68D-1CB3-DA476EFED9E9}"/>
              </a:ext>
            </a:extLst>
          </p:cNvPr>
          <p:cNvPicPr>
            <a:picLocks noChangeAspect="1"/>
          </p:cNvPicPr>
          <p:nvPr/>
        </p:nvPicPr>
        <p:blipFill rotWithShape="1">
          <a:blip r:embed="rId11">
            <a:extLst>
              <a:ext uri="{28A0092B-C50C-407E-A947-70E740481C1C}">
                <a14:useLocalDpi xmlns:a14="http://schemas.microsoft.com/office/drawing/2010/main" val="0"/>
              </a:ext>
            </a:extLst>
          </a:blip>
          <a:srcRect r="58208" b="61433"/>
          <a:stretch/>
        </p:blipFill>
        <p:spPr>
          <a:xfrm>
            <a:off x="10682028" y="5036959"/>
            <a:ext cx="953350" cy="857536"/>
          </a:xfrm>
          <a:prstGeom prst="rect">
            <a:avLst/>
          </a:prstGeom>
        </p:spPr>
      </p:pic>
    </p:spTree>
    <p:extLst>
      <p:ext uri="{BB962C8B-B14F-4D97-AF65-F5344CB8AC3E}">
        <p14:creationId xmlns:p14="http://schemas.microsoft.com/office/powerpoint/2010/main" val="8924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par>
                                <p:cTn id="13" presetID="14" presetClass="entr" presetSubtype="1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randombar(horizontal)">
                                      <p:cBhvr>
                                        <p:cTn id="15" dur="500"/>
                                        <p:tgtEl>
                                          <p:spTgt spid="63"/>
                                        </p:tgtEl>
                                      </p:cBhvr>
                                    </p:animEffect>
                                  </p:childTnLst>
                                </p:cTn>
                              </p:par>
                              <p:par>
                                <p:cTn id="16" presetID="14" presetClass="entr" presetSubtype="1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randombar(horizontal)">
                                      <p:cBhvr>
                                        <p:cTn id="18" dur="500"/>
                                        <p:tgtEl>
                                          <p:spTgt spid="67"/>
                                        </p:tgtEl>
                                      </p:cBhvr>
                                    </p:animEffect>
                                  </p:childTnLst>
                                </p:cTn>
                              </p:par>
                              <p:par>
                                <p:cTn id="19" presetID="14" presetClass="entr" presetSubtype="1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randombar(horizontal)">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strVal val="4*#ppt_w"/>
                                          </p:val>
                                        </p:tav>
                                        <p:tav tm="100000">
                                          <p:val>
                                            <p:strVal val="#ppt_w"/>
                                          </p:val>
                                        </p:tav>
                                      </p:tavLst>
                                    </p:anim>
                                    <p:anim calcmode="lin" valueType="num">
                                      <p:cBhvr>
                                        <p:cTn id="27" dur="500" fill="hold"/>
                                        <p:tgtEl>
                                          <p:spTgt spid="6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613</Words>
  <Application>Microsoft Office PowerPoint</Application>
  <PresentationFormat>Widescreen</PresentationFormat>
  <Paragraphs>44</Paragraphs>
  <Slides>23</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#9Slide03 AllRoundGothic</vt:lpstr>
      <vt:lpstr>#9Slide07 HoneyCream</vt:lpstr>
      <vt:lpstr>Arial</vt:lpstr>
      <vt:lpstr>Calibri</vt:lpstr>
      <vt:lpstr>Calibri Light</vt:lpstr>
      <vt:lpstr>Cambria</vt:lpstr>
      <vt:lpstr>Cambria Math</vt:lpstr>
      <vt:lpstr>SVN-Newton</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 KhanhHuyen</dc:creator>
  <cp:keywords>MNT; MANGNONTEAM</cp:keywords>
  <cp:lastModifiedBy>Admin</cp:lastModifiedBy>
  <cp:revision>35</cp:revision>
  <dcterms:created xsi:type="dcterms:W3CDTF">2022-09-01T03:11:50Z</dcterms:created>
  <dcterms:modified xsi:type="dcterms:W3CDTF">2025-03-20T01:26:19Z</dcterms:modified>
</cp:coreProperties>
</file>