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6" r:id="rId3"/>
    <p:sldId id="258" r:id="rId4"/>
    <p:sldId id="295" r:id="rId5"/>
    <p:sldId id="267" r:id="rId6"/>
    <p:sldId id="260" r:id="rId7"/>
    <p:sldId id="259" r:id="rId8"/>
    <p:sldId id="262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9" r:id="rId18"/>
    <p:sldId id="276" r:id="rId19"/>
    <p:sldId id="278" r:id="rId20"/>
    <p:sldId id="280" r:id="rId21"/>
    <p:sldId id="282" r:id="rId22"/>
    <p:sldId id="283" r:id="rId23"/>
    <p:sldId id="284" r:id="rId24"/>
    <p:sldId id="285" r:id="rId25"/>
    <p:sldId id="287" r:id="rId26"/>
    <p:sldId id="286" r:id="rId27"/>
    <p:sldId id="289" r:id="rId28"/>
    <p:sldId id="290" r:id="rId29"/>
    <p:sldId id="291" r:id="rId30"/>
    <p:sldId id="292" r:id="rId31"/>
    <p:sldId id="293" r:id="rId32"/>
  </p:sldIdLst>
  <p:sldSz cx="18288000" cy="10287000"/>
  <p:notesSz cx="6858000" cy="9144000"/>
  <p:embeddedFontLst>
    <p:embeddedFont>
      <p:font typeface="Cambria" pitchFamily="18" charset="0"/>
      <p:regular r:id="rId34"/>
      <p:bold r:id="rId35"/>
      <p:italic r:id="rId36"/>
      <p:boldItalic r:id="rId37"/>
    </p:embeddedFont>
    <p:embeddedFont>
      <p:font typeface="#9Slide03 AllRoundGothic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Jua" charset="-127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0B9"/>
    <a:srgbClr val="BAD8AD"/>
    <a:srgbClr val="314F71"/>
    <a:srgbClr val="58636E"/>
    <a:srgbClr val="B6D8F1"/>
    <a:srgbClr val="F2F2F2"/>
    <a:srgbClr val="FCFCFC"/>
    <a:srgbClr val="BD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44743-3395-4E9D-A650-476C2EF9C5DB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5A5D-2A71-46ED-AAA0-D0B463B8C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9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60E08-32AC-4CF6-A09E-D53BBA6DF5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45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tự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thêm</a:t>
            </a:r>
            <a:r>
              <a:rPr lang="en-GB" baseline="0" dirty="0" smtClean="0"/>
              <a:t> ý </a:t>
            </a:r>
            <a:r>
              <a:rPr lang="en-GB" baseline="0" dirty="0" err="1" smtClean="0"/>
              <a:t>vào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4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3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6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5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6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7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3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4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22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Relationship Id="rId22" Type="http://schemas.openxmlformats.org/officeDocument/2006/relationships/image" Target="../media/image1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8" name="Freeform 6"/>
          <p:cNvSpPr/>
          <p:nvPr userDrawn="1"/>
        </p:nvSpPr>
        <p:spPr>
          <a:xfrm rot="3577137">
            <a:off x="15916257" y="8192431"/>
            <a:ext cx="2695637" cy="2802647"/>
          </a:xfrm>
          <a:custGeom>
            <a:avLst/>
            <a:gdLst/>
            <a:ahLst/>
            <a:cxnLst/>
            <a:rect l="l" t="t" r="r" b="b"/>
            <a:pathLst>
              <a:path w="2695637" h="2802647">
                <a:moveTo>
                  <a:pt x="0" y="0"/>
                </a:moveTo>
                <a:lnTo>
                  <a:pt x="2695636" y="0"/>
                </a:lnTo>
                <a:lnTo>
                  <a:pt x="2695636" y="2802647"/>
                </a:lnTo>
                <a:lnTo>
                  <a:pt x="0" y="28026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/>
          <p:cNvSpPr/>
          <p:nvPr userDrawn="1"/>
        </p:nvSpPr>
        <p:spPr>
          <a:xfrm rot="8004736">
            <a:off x="-436791" y="-289706"/>
            <a:ext cx="2087768" cy="2057400"/>
          </a:xfrm>
          <a:custGeom>
            <a:avLst/>
            <a:gdLst/>
            <a:ahLst/>
            <a:cxnLst/>
            <a:rect l="l" t="t" r="r" b="b"/>
            <a:pathLst>
              <a:path w="2087768" h="2057400">
                <a:moveTo>
                  <a:pt x="0" y="0"/>
                </a:moveTo>
                <a:lnTo>
                  <a:pt x="2087767" y="0"/>
                </a:lnTo>
                <a:lnTo>
                  <a:pt x="20877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 userDrawn="1"/>
        </p:nvSpPr>
        <p:spPr>
          <a:xfrm rot="1885152">
            <a:off x="-11389" y="8173604"/>
            <a:ext cx="2310152" cy="2057400"/>
          </a:xfrm>
          <a:custGeom>
            <a:avLst/>
            <a:gdLst/>
            <a:ahLst/>
            <a:cxnLst/>
            <a:rect l="l" t="t" r="r" b="b"/>
            <a:pathLst>
              <a:path w="2310152" h="2057400">
                <a:moveTo>
                  <a:pt x="0" y="0"/>
                </a:moveTo>
                <a:lnTo>
                  <a:pt x="2310152" y="0"/>
                </a:lnTo>
                <a:lnTo>
                  <a:pt x="23101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/>
          <p:cNvSpPr/>
          <p:nvPr userDrawn="1"/>
        </p:nvSpPr>
        <p:spPr>
          <a:xfrm>
            <a:off x="15622342" y="-1103307"/>
            <a:ext cx="4101360" cy="4114800"/>
          </a:xfrm>
          <a:custGeom>
            <a:avLst/>
            <a:gdLst/>
            <a:ahLst/>
            <a:cxnLst/>
            <a:rect l="l" t="t" r="r" b="b"/>
            <a:pathLst>
              <a:path w="4101360" h="4114800">
                <a:moveTo>
                  <a:pt x="0" y="0"/>
                </a:moveTo>
                <a:lnTo>
                  <a:pt x="4101360" y="0"/>
                </a:lnTo>
                <a:lnTo>
                  <a:pt x="4101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 userDrawn="1"/>
        </p:nvSpPr>
        <p:spPr>
          <a:xfrm>
            <a:off x="204537" y="250575"/>
            <a:ext cx="17810582" cy="976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8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38.svg"/><Relationship Id="rId4" Type="http://schemas.openxmlformats.org/officeDocument/2006/relationships/image" Target="../media/image2.svg"/><Relationship Id="rId9" Type="http://schemas.openxmlformats.org/officeDocument/2006/relationships/image" Target="../media/image22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13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48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50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14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129615"/>
            <a:ext cx="19588146" cy="185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29310"/>
              </p:ext>
            </p:extLst>
          </p:nvPr>
        </p:nvGraphicFramePr>
        <p:xfrm>
          <a:off x="1485016" y="2552700"/>
          <a:ext cx="15087600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1056886628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xmlns="" val="418595834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4257134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05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9: </a:t>
                      </a:r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Ngứa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</a:t>
                      </a:r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tắm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ắm thường xuyên bằng nước ấm, nơi kín gió,...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 (cơ thể) sạch sẽ, da thông thoáng, không bị ngứa,...</a:t>
                      </a:r>
                      <a:endParaRPr lang="en-GB" sz="3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428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ình 10: Da mặt dính, nổi mụn do vệ sinh da mặt chưa phù hợp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Rửa mặt bằng nước sạch thường xuyên (ít nhất 2 lần/ngày),...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 chất nhờn trên da, tránh bít tắc lỗ chân lông, ít nổi mụn,...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667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ình 11: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Ngứa, </a:t>
                      </a:r>
                    </a:p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 hiện mùi khác lạ do bị viêm cơ quan sinh dục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Tắm, rửa bằng nguồn nước sạch. Giữ vệ sinh cơ quan sinh dục, thay quần lót hằng ngày;...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ơ quan sinh dục luôn khô thoáng, phòng tránh viêm nhiễm; hạn chế vi khuẩn;...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232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19100"/>
            <a:ext cx="8279086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21424718">
            <a:off x="4114800" y="2019300"/>
            <a:ext cx="12517435" cy="6571451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4808088" y="4076700"/>
            <a:ext cx="11130858" cy="20458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2. Chia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sẻ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tác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hại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của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việc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không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thường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xuyên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giữ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vệ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sinh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cơ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thể</a:t>
            </a:r>
            <a:endParaRPr lang="en-US" sz="9600" dirty="0">
              <a:solidFill>
                <a:srgbClr val="002060"/>
              </a:solidFill>
              <a:latin typeface="SVN-Good Dog" panose="02040603050506020204" pitchFamily="18" charset="0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24981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0456" y="750651"/>
            <a:ext cx="9912955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Chia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lớp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thành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hai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Lượt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A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huống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với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“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Nếu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”,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B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đáp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lại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huống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đó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với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“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”.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Ví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 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A: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Nếu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tắm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thường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xuyên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B: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ta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bị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viêm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da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Sau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lượt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đổi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ngược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1600" y="30456"/>
            <a:ext cx="826689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5038" y="1429871"/>
            <a:ext cx="9894666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21424718">
            <a:off x="3920763" y="1155604"/>
            <a:ext cx="13800772" cy="7492072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4808088" y="4076700"/>
            <a:ext cx="12489312" cy="20458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/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Thảo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luận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giải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thích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vì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sao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cần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:</a:t>
            </a:r>
          </a:p>
          <a:p>
            <a:pPr marL="857250" indent="-857250" algn="just">
              <a:buFontTx/>
              <a:buChar char="-"/>
            </a:pP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Thường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xuyên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rửa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mặt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,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tắm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gội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đầu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bằng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nước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sạch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  <a:p>
            <a:pPr marL="857250" indent="-857250" algn="just">
              <a:buFontTx/>
              <a:buChar char="-"/>
            </a:pP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Thường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xuyên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giữ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vệ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sinh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cơ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thể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,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đặc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biệt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ở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tuổi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dậy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thì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Jua"/>
              <a:sym typeface="Jua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225881" y="1807260"/>
            <a:ext cx="914399" cy="914400"/>
          </a:xfrm>
          <a:prstGeom prst="wedgeEllipseCallout">
            <a:avLst>
              <a:gd name="adj1" fmla="val 41389"/>
              <a:gd name="adj2" fmla="val 46944"/>
            </a:avLst>
          </a:prstGeom>
          <a:gradFill flip="none" rotWithShape="1">
            <a:gsLst>
              <a:gs pos="0">
                <a:srgbClr val="3383BE"/>
              </a:gs>
              <a:gs pos="40000">
                <a:srgbClr val="AAC5D4"/>
              </a:gs>
              <a:gs pos="27424">
                <a:srgbClr val="8CB4CE"/>
              </a:gs>
              <a:gs pos="16000">
                <a:srgbClr val="71A5C9"/>
              </a:gs>
              <a:gs pos="85000">
                <a:srgbClr val="3383B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>
                <a:latin typeface="#9Slide03 AllRoundGothic" panose="020B0703020202020104" pitchFamily="34" charset="0"/>
              </a:rPr>
              <a:t>?</a:t>
            </a:r>
            <a:endParaRPr lang="en-GB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3758" y="985966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809004" y="3088105"/>
            <a:ext cx="14424588" cy="6273220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ra mùi khó chịu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GB" sz="4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Tăng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nguy cơ nhiễm trùng da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GB" sz="4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kích ứng da và các vấn đề về da như mụn, viêm nang lông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GB" sz="4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Tăng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nguy cơ lây nhiễm các bệnh truyền nhiễm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3424881" y="5375652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6650" y="37366"/>
            <a:ext cx="825469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03620" y="1166322"/>
            <a:ext cx="13769980" cy="8134528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8438" y="2554162"/>
            <a:ext cx="1150414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Sử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xà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phòng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tắm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nước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;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lau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thấm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nước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toàn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bộ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;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mặc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quần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áo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ẩm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luôn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thoáng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lau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thấm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giấy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mềm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hoặc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rửa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tranh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vi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khuẩn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tự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hậu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môn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viêm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nhiễm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7285" y="-172453"/>
            <a:ext cx="830956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1560" y="1657038"/>
            <a:ext cx="8254699" cy="71634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956794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9"/>
            <p:cNvSpPr txBox="1"/>
            <p:nvPr/>
          </p:nvSpPr>
          <p:spPr>
            <a:xfrm>
              <a:off x="1332921" y="2062843"/>
              <a:ext cx="12268200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sát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12, 13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biết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</a:t>
              </a:r>
            </a:p>
            <a:p>
              <a:pPr algn="just">
                <a:spcBef>
                  <a:spcPct val="0"/>
                </a:spcBef>
              </a:pP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chưa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điều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</a:t>
              </a:r>
            </a:p>
            <a:p>
              <a:pPr algn="just">
                <a:spcBef>
                  <a:spcPct val="0"/>
                </a:spcBef>
              </a:pP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Cách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/>
          <a:srcRect t="23142"/>
          <a:stretch/>
        </p:blipFill>
        <p:spPr>
          <a:xfrm>
            <a:off x="2971800" y="4119005"/>
            <a:ext cx="11582433" cy="5844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0472" y="287199"/>
            <a:ext cx="830956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4741866" y="3011493"/>
            <a:ext cx="11412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4730" y="1251705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3142" r="48684"/>
          <a:stretch/>
        </p:blipFill>
        <p:spPr>
          <a:xfrm>
            <a:off x="638687" y="2652101"/>
            <a:ext cx="6981313" cy="68648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48600" y="3390899"/>
            <a:ext cx="9601200" cy="5410201"/>
            <a:chOff x="7848600" y="3390899"/>
            <a:chExt cx="9601200" cy="5410201"/>
          </a:xfrm>
        </p:grpSpPr>
        <p:sp>
          <p:nvSpPr>
            <p:cNvPr id="8" name="Rounded Rectangle 7"/>
            <p:cNvSpPr/>
            <p:nvPr/>
          </p:nvSpPr>
          <p:spPr>
            <a:xfrm>
              <a:off x="7848600" y="3390899"/>
              <a:ext cx="9601200" cy="541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1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77200" y="3822345"/>
              <a:ext cx="9144000" cy="45243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Việc làm chưa đúng: sau khi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tắm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, mặc quần áo mà vẫn còn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phòng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trên người. Cách làm đúng: Dội xả kĩ cho sạch xà phòng trên người, lau người khô trước khi mặc quần áo,...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80551"/>
            <a:ext cx="827908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0" y="2781300"/>
            <a:ext cx="9829800" cy="6476999"/>
            <a:chOff x="7620000" y="2781300"/>
            <a:chExt cx="9829800" cy="6476999"/>
          </a:xfrm>
        </p:grpSpPr>
        <p:sp>
          <p:nvSpPr>
            <p:cNvPr id="8" name="Rounded Rectangle 7"/>
            <p:cNvSpPr/>
            <p:nvPr/>
          </p:nvSpPr>
          <p:spPr>
            <a:xfrm>
              <a:off x="7620000" y="2781300"/>
              <a:ext cx="9829800" cy="6476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1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62900" y="3102251"/>
              <a:ext cx="9144000" cy="60016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Việc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làm chưa đúng: Có ý định mặc quần lót còn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 Cách làm đúng: Không dùng quần áo khi còn ẩm,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đặc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biệt là đồ lót, cần hong/sấy khô quần áo trước khi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mặc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, mang quần áo ra ngoài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có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ánh sáng phơi để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diệt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khuẩn và nhanh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314" t="23142" r="1317"/>
          <a:stretch/>
        </p:blipFill>
        <p:spPr>
          <a:xfrm>
            <a:off x="533400" y="2554386"/>
            <a:ext cx="6782683" cy="7225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82836"/>
            <a:ext cx="827908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/>
          <p:nvPr/>
        </p:nvSpPr>
        <p:spPr>
          <a:xfrm>
            <a:off x="698158" y="594836"/>
            <a:ext cx="16840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Đọc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thông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tin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nêu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cách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giữ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vệ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sinh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cơ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thể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của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nam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nữ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3400" y="1397582"/>
            <a:ext cx="16864890" cy="8405578"/>
            <a:chOff x="444848" y="1538522"/>
            <a:chExt cx="16864890" cy="8405578"/>
          </a:xfrm>
        </p:grpSpPr>
        <p:grpSp>
          <p:nvGrpSpPr>
            <p:cNvPr id="13" name="Group 12"/>
            <p:cNvGrpSpPr/>
            <p:nvPr/>
          </p:nvGrpSpPr>
          <p:grpSpPr>
            <a:xfrm>
              <a:off x="2400300" y="2158304"/>
              <a:ext cx="13220700" cy="7785796"/>
              <a:chOff x="2781300" y="1790700"/>
              <a:chExt cx="13220700" cy="778579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2781300" y="1790700"/>
                <a:ext cx="13220700" cy="7785796"/>
              </a:xfrm>
              <a:prstGeom prst="roundRect">
                <a:avLst>
                  <a:gd name="adj" fmla="val 3962"/>
                </a:avLst>
              </a:prstGeom>
              <a:solidFill>
                <a:srgbClr val="C6E0B9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3276606" y="3438586"/>
                <a:ext cx="12268200" cy="59093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vùng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xung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và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hậu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môn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nhẹ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nhàng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bên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ngoài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ngoài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bằng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nước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sạch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từ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trước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ra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sau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Dùng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khăn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mềm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thấm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nhẹ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cho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đến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khô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-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Đối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với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nữ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,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trong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thời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kì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nguyệt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cân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thay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bang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từ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3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đến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4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giờ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một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lần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  <a:endParaRPr lang="en-US" sz="4800" dirty="0">
                  <a:solidFill>
                    <a:srgbClr val="314F7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endParaRPr>
              </a:p>
            </p:txBody>
          </p:sp>
          <p:sp>
            <p:nvSpPr>
              <p:cNvPr id="23" name="TextBox 9"/>
              <p:cNvSpPr txBox="1"/>
              <p:nvPr/>
            </p:nvSpPr>
            <p:spPr>
              <a:xfrm>
                <a:off x="4724400" y="1926968"/>
                <a:ext cx="9296400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-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nam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và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nữ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hằng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ngày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: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48" y="1538522"/>
              <a:ext cx="3682303" cy="237764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32261" y="1657405"/>
              <a:ext cx="3377477" cy="2139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6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3954524" cy="7130143"/>
            <a:chOff x="1028701" y="1866900"/>
            <a:chExt cx="13954524" cy="7130143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3954524" cy="7130143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6372" y="3141399"/>
              <a:ext cx="12268200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Mồ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hôi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chất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bài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tiết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có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tích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tụ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ở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mỗi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ngày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Tuy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nhiên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sử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loại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xà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phòng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rửa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vì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dễ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di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ứng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mẩn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ngứa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6650" y="120000"/>
            <a:ext cx="825469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8283" y="638466"/>
            <a:ext cx="8285182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1192" y="1083604"/>
            <a:ext cx="9864183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816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GV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chọn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một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HS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bắt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đầu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trò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chơi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HS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đầu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được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gọi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một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hoặc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tác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hại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thường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xuyên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HS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trả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lời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gọi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một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bất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kì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Trò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chơi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tiếp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tục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đến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lúc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có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hiệu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lệnh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dừng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GV.</a:t>
              </a:r>
              <a:endPara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172943"/>
            <a:ext cx="826689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2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0013" y="920999"/>
            <a:ext cx="8260796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8937" y="1815548"/>
            <a:ext cx="832176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800" y="2019300"/>
            <a:ext cx="12517435" cy="6571451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2553" y="3011493"/>
            <a:ext cx="11339543" cy="5614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sát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9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đến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11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biết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trong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đang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gặp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vấn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đề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 Ý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nghĩa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đó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bày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PBT.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746"/>
              </p:ext>
            </p:extLst>
          </p:nvPr>
        </p:nvGraphicFramePr>
        <p:xfrm>
          <a:off x="2133600" y="6819900"/>
          <a:ext cx="12192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10568866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418595834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4257134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05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42832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00" y="42139"/>
            <a:ext cx="8309568" cy="2444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1446" y="1813460"/>
            <a:ext cx="12863675" cy="5694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917" y="5280280"/>
            <a:ext cx="11126164" cy="4767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218" r="50000"/>
          <a:stretch/>
        </p:blipFill>
        <p:spPr>
          <a:xfrm>
            <a:off x="3359905" y="798098"/>
            <a:ext cx="5866094" cy="468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999" y="518132"/>
            <a:ext cx="5334894" cy="50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3758" y="1288668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803</Words>
  <Application>Microsoft Office PowerPoint</Application>
  <PresentationFormat>Custom</PresentationFormat>
  <Paragraphs>55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Cambria</vt:lpstr>
      <vt:lpstr>#9Slide03 AllRoundGothic</vt:lpstr>
      <vt:lpstr>Times New Roman</vt:lpstr>
      <vt:lpstr>SVN-Good Dog</vt:lpstr>
      <vt:lpstr>Calibri</vt:lpstr>
      <vt:lpstr>Jua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admin</dc:creator>
  <cp:lastModifiedBy>quyet262@gmail.com</cp:lastModifiedBy>
  <cp:revision>28</cp:revision>
  <dcterms:created xsi:type="dcterms:W3CDTF">2006-08-16T00:00:00Z</dcterms:created>
  <dcterms:modified xsi:type="dcterms:W3CDTF">2025-03-25T02:56:22Z</dcterms:modified>
  <dc:identifier>DAGfodRJSkQ</dc:identifier>
</cp:coreProperties>
</file>