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5" r:id="rId4"/>
    <p:sldId id="286" r:id="rId5"/>
    <p:sldId id="258" r:id="rId6"/>
    <p:sldId id="257" r:id="rId7"/>
    <p:sldId id="321" r:id="rId8"/>
    <p:sldId id="322" r:id="rId9"/>
    <p:sldId id="323" r:id="rId10"/>
    <p:sldId id="324" r:id="rId11"/>
    <p:sldId id="325" r:id="rId12"/>
    <p:sldId id="326" r:id="rId13"/>
    <p:sldId id="32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660"/>
    <a:srgbClr val="D2E4FE"/>
    <a:srgbClr val="CEFFBD"/>
    <a:srgbClr val="B4D2FE"/>
    <a:srgbClr val="E5FFD1"/>
    <a:srgbClr val="FFED65"/>
    <a:srgbClr val="FFF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96" autoAdjust="0"/>
    <p:restoredTop sz="94660"/>
  </p:normalViewPr>
  <p:slideViewPr>
    <p:cSldViewPr snapToGrid="0">
      <p:cViewPr varScale="1">
        <p:scale>
          <a:sx n="54" d="100"/>
          <a:sy n="54"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3.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FC42-162A-8BC2-9EB8-F8F6B20BE1F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848C11-1EE8-E4AF-04DE-E08D4BF7320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C849D5-5BC8-50AF-029E-F6C0F619648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5" name="Footer Placeholder 4">
            <a:extLst>
              <a:ext uri="{FF2B5EF4-FFF2-40B4-BE49-F238E27FC236}">
                <a16:creationId xmlns:a16="http://schemas.microsoft.com/office/drawing/2014/main" id="{7921EB43-E9FF-34A2-B9EF-26C966779D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141735-D19E-412E-1F9D-0EC7CB4E804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581588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47A49-67FE-58A0-BC79-79E62A229E3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B60DFF-0363-A6CD-0442-1345B56538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E4542-9E2F-E4B8-395F-BEC2A32F63E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5" name="Footer Placeholder 4">
            <a:extLst>
              <a:ext uri="{FF2B5EF4-FFF2-40B4-BE49-F238E27FC236}">
                <a16:creationId xmlns:a16="http://schemas.microsoft.com/office/drawing/2014/main" id="{2B18C105-72BE-20A9-B644-77BB17FAAB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93EA48-4E9A-79E5-C444-E5199BF14B12}"/>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8897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42031-5BDF-ADD0-FEBF-0BE8601E224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37EC-EF32-5926-D601-73A3759D8DF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11357D-9571-107F-072D-0855AA38EC9C}"/>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5" name="Footer Placeholder 4">
            <a:extLst>
              <a:ext uri="{FF2B5EF4-FFF2-40B4-BE49-F238E27FC236}">
                <a16:creationId xmlns:a16="http://schemas.microsoft.com/office/drawing/2014/main" id="{8E6773E7-8B3E-F0D3-3A4B-82E75EFAF0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F12C7E3-87F8-24D7-53EE-76BFCC027C00}"/>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32777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73849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65795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0073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391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044347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173292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474084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99136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C85E-6016-12C9-E065-2F66B82D2F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E7FBA02-3840-9A01-7F9C-2EED858775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B6382-E349-C800-7D6B-7C98C757A51F}"/>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5" name="Footer Placeholder 4">
            <a:extLst>
              <a:ext uri="{FF2B5EF4-FFF2-40B4-BE49-F238E27FC236}">
                <a16:creationId xmlns:a16="http://schemas.microsoft.com/office/drawing/2014/main" id="{800296CB-FF7A-DD2C-6509-73F90C78BC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8A5E006-9939-8668-26C0-A9356C958B3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32494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002704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79463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3/27/2025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178490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558327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94396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01277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3649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80805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18714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321731199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CBD5-0628-C21A-CF18-812F186767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E8105-9EEF-DCE1-13BB-A7C7C715FA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DA38F-47C5-B6DB-06B8-B981C7CB7BC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5" name="Footer Placeholder 4">
            <a:extLst>
              <a:ext uri="{FF2B5EF4-FFF2-40B4-BE49-F238E27FC236}">
                <a16:creationId xmlns:a16="http://schemas.microsoft.com/office/drawing/2014/main" id="{FFF184F7-2C45-E454-FFFF-268C9EEFC1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7931019-A624-119D-C05C-62245E70AD8B}"/>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79103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64182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005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155808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62421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7245502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580897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403821713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4721575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3929203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3541806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76D3-8741-28AE-1AF0-8AAB1941A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12AF5F7-ABEC-9421-1AC8-6452FA89F7E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74658A-81D4-3AC7-D7D3-DA90691C8A2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BDB7A-B956-DB20-AFB4-6E7EBEDD1322}"/>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6" name="Footer Placeholder 5">
            <a:extLst>
              <a:ext uri="{FF2B5EF4-FFF2-40B4-BE49-F238E27FC236}">
                <a16:creationId xmlns:a16="http://schemas.microsoft.com/office/drawing/2014/main" id="{D44871EC-D885-2389-EE8E-9DBA97B02D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6EB35D-FECA-CB69-F76E-F01DC8724B0F}"/>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69379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3699650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3876825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775285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39992856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41315985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336023272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41700049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10604043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9965605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10963120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F94D-F9CC-1380-13E9-A69487211A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905F976-9D4E-D43E-5D32-85A4735B2B5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52B54-0222-2237-C728-54F30DFF61B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E10CC-B911-28C4-105B-E3933E5D8F2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85B6EC-35A2-B0A1-450B-CB103A43FF2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32B8B-C11D-A35E-3A5F-C01E37424E4B}"/>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8" name="Footer Placeholder 7">
            <a:extLst>
              <a:ext uri="{FF2B5EF4-FFF2-40B4-BE49-F238E27FC236}">
                <a16:creationId xmlns:a16="http://schemas.microsoft.com/office/drawing/2014/main" id="{7D52ECFD-F447-A54E-83C1-6EDF24BB5E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6121D2-A883-1017-D636-8DC2083E27FE}"/>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789640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4793835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6835156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191943898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CF2C-E691-7E1C-DB67-8CA4C65BD0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7E5294F-0F0C-9706-7FED-D7016DC4E9D0}"/>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4" name="Footer Placeholder 3">
            <a:extLst>
              <a:ext uri="{FF2B5EF4-FFF2-40B4-BE49-F238E27FC236}">
                <a16:creationId xmlns:a16="http://schemas.microsoft.com/office/drawing/2014/main" id="{E43F9FB2-1332-EE84-3096-23E5CA96FC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6D15773-DC21-47E3-2097-E1C373A6F26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2273372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94487-ABC0-8895-8812-EC5C663781D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3" name="Footer Placeholder 2">
            <a:extLst>
              <a:ext uri="{FF2B5EF4-FFF2-40B4-BE49-F238E27FC236}">
                <a16:creationId xmlns:a16="http://schemas.microsoft.com/office/drawing/2014/main" id="{29783F3B-E44E-AD6A-1F0E-D393DDE59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07DC45-96D0-BF88-2F47-425E635A6535}"/>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198304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16971-AAED-6836-0FBE-6515726D2B9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A6401C-117C-8AD3-ACFA-C9E4FE26E37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30A85A-3FEA-66D2-AB24-0EE03BBF4C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F52AE0-55CB-0CB0-90A9-1A050D8E5D76}"/>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6" name="Footer Placeholder 5">
            <a:extLst>
              <a:ext uri="{FF2B5EF4-FFF2-40B4-BE49-F238E27FC236}">
                <a16:creationId xmlns:a16="http://schemas.microsoft.com/office/drawing/2014/main" id="{56AAEE38-5FB7-78A1-9008-2627D29A24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312256-3C86-AAA1-D07A-51D11FE0C79C}"/>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10538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C44B-D53A-8DB8-C70A-D61CAC3F6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EE2A89-57A0-67F0-82A6-2DD6FBF116B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352B5-6DA1-91C3-5189-2ACAFB16E2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099DD-CB1C-DBCB-4C20-EB656777A413}"/>
              </a:ext>
            </a:extLst>
          </p:cNvPr>
          <p:cNvSpPr>
            <a:spLocks noGrp="1"/>
          </p:cNvSpPr>
          <p:nvPr>
            <p:ph type="dt" sz="half" idx="10"/>
          </p:nvPr>
        </p:nvSpPr>
        <p:spPr>
          <a:xfrm>
            <a:off x="838200" y="6356350"/>
            <a:ext cx="2743200" cy="365125"/>
          </a:xfrm>
          <a:prstGeom prst="rect">
            <a:avLst/>
          </a:prstGeom>
        </p:spPr>
        <p:txBody>
          <a:bodyPr/>
          <a:lstStyle/>
          <a:p>
            <a:fld id="{C0C81562-5BB4-435D-AD40-BD252DD89DCB}" type="datetimeFigureOut">
              <a:rPr lang="en-US" smtClean="0"/>
              <a:t>3/27/2025</a:t>
            </a:fld>
            <a:endParaRPr lang="en-US"/>
          </a:p>
        </p:txBody>
      </p:sp>
      <p:sp>
        <p:nvSpPr>
          <p:cNvPr id="6" name="Footer Placeholder 5">
            <a:extLst>
              <a:ext uri="{FF2B5EF4-FFF2-40B4-BE49-F238E27FC236}">
                <a16:creationId xmlns:a16="http://schemas.microsoft.com/office/drawing/2014/main" id="{18BEFCFC-2149-9245-2FB2-6C356A3846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486D11-BB29-EB9B-1532-61F8B42C4FCA}"/>
              </a:ext>
            </a:extLst>
          </p:cNvPr>
          <p:cNvSpPr>
            <a:spLocks noGrp="1"/>
          </p:cNvSpPr>
          <p:nvPr>
            <p:ph type="sldNum" sz="quarter" idx="12"/>
          </p:nvPr>
        </p:nvSpPr>
        <p:spPr>
          <a:xfrm>
            <a:off x="8610600" y="6356350"/>
            <a:ext cx="2743200" cy="365125"/>
          </a:xfrm>
          <a:prstGeom prst="rect">
            <a:avLst/>
          </a:prstGeom>
        </p:spPr>
        <p:txBody>
          <a:bodyPr/>
          <a:lstStyle/>
          <a:p>
            <a:fld id="{C6610E0E-EF41-4999-80BC-D70B621C62D4}" type="slidenum">
              <a:rPr lang="en-US" smtClean="0"/>
              <a:t>‹#›</a:t>
            </a:fld>
            <a:endParaRPr lang="en-US"/>
          </a:p>
        </p:txBody>
      </p:sp>
    </p:spTree>
    <p:extLst>
      <p:ext uri="{BB962C8B-B14F-4D97-AF65-F5344CB8AC3E}">
        <p14:creationId xmlns:p14="http://schemas.microsoft.com/office/powerpoint/2010/main" val="37513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image" Target="../media/image6.emf"/><Relationship Id="rId3" Type="http://schemas.openxmlformats.org/officeDocument/2006/relationships/slideLayout" Target="../slideLayouts/slideLayout25.xml"/><Relationship Id="rId21" Type="http://schemas.openxmlformats.org/officeDocument/2006/relationships/slideLayout" Target="../slideLayouts/slideLayout43.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tags" Target="../tags/tag2.xml"/><Relationship Id="rId38" Type="http://schemas.openxmlformats.org/officeDocument/2006/relationships/image" Target="../media/image5.emf"/><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image" Target="../media/image3.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3.xml"/><Relationship Id="rId44" Type="http://schemas.openxmlformats.org/officeDocument/2006/relationships/image" Target="../media/image1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image" Target="../media/image2.emf"/><Relationship Id="rId43"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98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384329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2025/3/27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6540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svg"/><Relationship Id="rId3" Type="http://schemas.openxmlformats.org/officeDocument/2006/relationships/image" Target="../media/image21.svg"/><Relationship Id="rId7" Type="http://schemas.openxmlformats.org/officeDocument/2006/relationships/image" Target="../media/image25.svg"/><Relationship Id="rId12" Type="http://schemas.openxmlformats.org/officeDocument/2006/relationships/image" Target="../media/image25.png"/><Relationship Id="rId2" Type="http://schemas.openxmlformats.org/officeDocument/2006/relationships/image" Target="../media/image20.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svg"/><Relationship Id="rId5" Type="http://schemas.openxmlformats.org/officeDocument/2006/relationships/image" Target="../media/image23.svg"/><Relationship Id="rId15" Type="http://schemas.openxmlformats.org/officeDocument/2006/relationships/image" Target="../media/image33.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27.sv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0.png"/><Relationship Id="rId12" Type="http://schemas.openxmlformats.org/officeDocument/2006/relationships/image" Target="../media/image42.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3.svg"/><Relationship Id="rId18" Type="http://schemas.openxmlformats.org/officeDocument/2006/relationships/image" Target="../media/image24.png"/><Relationship Id="rId3" Type="http://schemas.openxmlformats.org/officeDocument/2006/relationships/image" Target="../media/image23.svg"/><Relationship Id="rId21" Type="http://schemas.openxmlformats.org/officeDocument/2006/relationships/image" Target="../media/image41.png"/><Relationship Id="rId7" Type="http://schemas.openxmlformats.org/officeDocument/2006/relationships/image" Target="../media/image48.svg"/><Relationship Id="rId12" Type="http://schemas.openxmlformats.org/officeDocument/2006/relationships/image" Target="../media/image26.png"/><Relationship Id="rId17" Type="http://schemas.openxmlformats.org/officeDocument/2006/relationships/image" Target="../media/image54.svg"/><Relationship Id="rId2" Type="http://schemas.openxmlformats.org/officeDocument/2006/relationships/image" Target="../media/image21.png"/><Relationship Id="rId16" Type="http://schemas.openxmlformats.org/officeDocument/2006/relationships/image" Target="../media/image39.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52.svg"/><Relationship Id="rId10" Type="http://schemas.openxmlformats.org/officeDocument/2006/relationships/image" Target="../media/image25.png"/><Relationship Id="rId19" Type="http://schemas.openxmlformats.org/officeDocument/2006/relationships/image" Target="../media/image29.svg"/><Relationship Id="rId4" Type="http://schemas.openxmlformats.org/officeDocument/2006/relationships/image" Target="../media/image22.png"/><Relationship Id="rId9" Type="http://schemas.openxmlformats.org/officeDocument/2006/relationships/image" Target="../media/image50.svg"/><Relationship Id="rId14" Type="http://schemas.openxmlformats.org/officeDocument/2006/relationships/image" Target="../media/image38.png"/><Relationship Id="rId22"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3.jpg"/><Relationship Id="rId1" Type="http://schemas.openxmlformats.org/officeDocument/2006/relationships/slideLayout" Target="../slideLayouts/slideLayout29.xml"/><Relationship Id="rId5" Type="http://schemas.openxmlformats.org/officeDocument/2006/relationships/image" Target="../media/image4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257947" y="2128168"/>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0EB0BB41-50EA-20D0-97B8-FC42CAB77F0A}"/>
              </a:ext>
            </a:extLst>
          </p:cNvPr>
          <p:cNvPicPr>
            <a:picLocks noChangeAspect="1"/>
          </p:cNvPicPr>
          <p:nvPr/>
        </p:nvPicPr>
        <p:blipFill>
          <a:blip r:embed="rId16"/>
          <a:stretch>
            <a:fillRect/>
          </a:stretch>
        </p:blipFill>
        <p:spPr>
          <a:xfrm>
            <a:off x="1648582" y="1578703"/>
            <a:ext cx="8894835" cy="37005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733647" y="595424"/>
            <a:ext cx="10547497" cy="5693866"/>
          </a:xfrm>
          <a:prstGeom prst="rect">
            <a:avLst/>
          </a:prstGeom>
          <a:noFill/>
        </p:spPr>
        <p:txBody>
          <a:bodyPr wrap="square" rtlCol="0">
            <a:spAutoFit/>
          </a:bodyPr>
          <a:lstStyle/>
          <a:p>
            <a:pPr lvl="0" algn="just"/>
            <a:r>
              <a:rPr lang="vi-VN" sz="2600" b="1" dirty="0">
                <a:solidFill>
                  <a:srgbClr val="000000"/>
                </a:solidFill>
                <a:latin typeface="Cambria" panose="02040503050406030204" pitchFamily="18" charset="0"/>
                <a:ea typeface="Cambria" panose="02040503050406030204" pitchFamily="18" charset="0"/>
              </a:rPr>
              <a:t>Chiếc cửa kính vỡ và được thay thế mới toanh, đó là lần không thể quên đối với Nam và Huy. Lần đó là đang trong giờ ra chơi, Huy và Nam cùng rủ nhau đá bóng. Vì sân trường không còn chỗ chơi nên hai bạn rủ nhau chơi ở hành lang lớp học. Bỗng dưng, Huy sút mạnh chân hơn để Nam khó đỡ được bóng, vô tình đá trúng cửa lớp học, vỡ những mảnh kính 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5066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53947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đổi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vừa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để</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góp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ý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nhau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35251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143897" y="4810354"/>
            <a:ext cx="8724606" cy="1649744"/>
          </a:xfrm>
          <a:custGeom>
            <a:avLst/>
            <a:gdLst/>
            <a:ahLst/>
            <a:cxnLst/>
            <a:rect l="l" t="t" r="r" b="b"/>
            <a:pathLst>
              <a:path w="13086909" h="2474616">
                <a:moveTo>
                  <a:pt x="0" y="0"/>
                </a:moveTo>
                <a:lnTo>
                  <a:pt x="13086910" y="0"/>
                </a:lnTo>
                <a:lnTo>
                  <a:pt x="13086910" y="2474615"/>
                </a:lnTo>
                <a:lnTo>
                  <a:pt x="0" y="24746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3" name="Freeform 3"/>
          <p:cNvSpPr/>
          <p:nvPr/>
        </p:nvSpPr>
        <p:spPr>
          <a:xfrm>
            <a:off x="-131934" y="4161260"/>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4" name="Freeform 4"/>
          <p:cNvSpPr/>
          <p:nvPr/>
        </p:nvSpPr>
        <p:spPr>
          <a:xfrm>
            <a:off x="4460532" y="4585717"/>
            <a:ext cx="1635468" cy="1473965"/>
          </a:xfrm>
          <a:custGeom>
            <a:avLst/>
            <a:gdLst/>
            <a:ahLst/>
            <a:cxnLst/>
            <a:rect l="l" t="t" r="r" b="b"/>
            <a:pathLst>
              <a:path w="2453202" h="2210948">
                <a:moveTo>
                  <a:pt x="0" y="0"/>
                </a:moveTo>
                <a:lnTo>
                  <a:pt x="2453202" y="0"/>
                </a:lnTo>
                <a:lnTo>
                  <a:pt x="2453202" y="2210948"/>
                </a:lnTo>
                <a:lnTo>
                  <a:pt x="0" y="22109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5" name="Freeform 5"/>
          <p:cNvSpPr/>
          <p:nvPr/>
        </p:nvSpPr>
        <p:spPr>
          <a:xfrm>
            <a:off x="-724361" y="5322700"/>
            <a:ext cx="13420769" cy="2830562"/>
          </a:xfrm>
          <a:custGeom>
            <a:avLst/>
            <a:gdLst/>
            <a:ahLst/>
            <a:cxnLst/>
            <a:rect l="l" t="t" r="r" b="b"/>
            <a:pathLst>
              <a:path w="20131154" h="4245843">
                <a:moveTo>
                  <a:pt x="0" y="0"/>
                </a:moveTo>
                <a:lnTo>
                  <a:pt x="20131154" y="0"/>
                </a:lnTo>
                <a:lnTo>
                  <a:pt x="20131154" y="4245843"/>
                </a:lnTo>
                <a:lnTo>
                  <a:pt x="0" y="424584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6" name="Freeform 6"/>
          <p:cNvSpPr/>
          <p:nvPr/>
        </p:nvSpPr>
        <p:spPr>
          <a:xfrm>
            <a:off x="9361232" y="1297666"/>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7" name="Freeform 7"/>
          <p:cNvSpPr/>
          <p:nvPr/>
        </p:nvSpPr>
        <p:spPr>
          <a:xfrm>
            <a:off x="9234349" y="2901291"/>
            <a:ext cx="3629303" cy="3270909"/>
          </a:xfrm>
          <a:custGeom>
            <a:avLst/>
            <a:gdLst/>
            <a:ahLst/>
            <a:cxnLst/>
            <a:rect l="l" t="t" r="r" b="b"/>
            <a:pathLst>
              <a:path w="5443954" h="4906364">
                <a:moveTo>
                  <a:pt x="0" y="0"/>
                </a:moveTo>
                <a:lnTo>
                  <a:pt x="5443954" y="0"/>
                </a:lnTo>
                <a:lnTo>
                  <a:pt x="5443954" y="4906364"/>
                </a:lnTo>
                <a:lnTo>
                  <a:pt x="0" y="490636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8" name="Freeform 8"/>
          <p:cNvSpPr/>
          <p:nvPr/>
        </p:nvSpPr>
        <p:spPr>
          <a:xfrm>
            <a:off x="-3365338" y="-1032878"/>
            <a:ext cx="7207270" cy="2929271"/>
          </a:xfrm>
          <a:custGeom>
            <a:avLst/>
            <a:gdLst/>
            <a:ahLst/>
            <a:cxnLst/>
            <a:rect l="l" t="t" r="r" b="b"/>
            <a:pathLst>
              <a:path w="10810905" h="4393906">
                <a:moveTo>
                  <a:pt x="0" y="0"/>
                </a:moveTo>
                <a:lnTo>
                  <a:pt x="10810905" y="0"/>
                </a:lnTo>
                <a:lnTo>
                  <a:pt x="10810905" y="4393906"/>
                </a:lnTo>
                <a:lnTo>
                  <a:pt x="0" y="4393906"/>
                </a:lnTo>
                <a:lnTo>
                  <a:pt x="0" y="0"/>
                </a:lnTo>
                <a:close/>
              </a:path>
            </a:pathLst>
          </a:custGeom>
          <a:blipFill>
            <a:blip r:embed="rId8">
              <a:alphaModFix amt="40000"/>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9" name="Freeform 9"/>
          <p:cNvSpPr/>
          <p:nvPr/>
        </p:nvSpPr>
        <p:spPr>
          <a:xfrm>
            <a:off x="883842" y="3429000"/>
            <a:ext cx="1581579" cy="1101355"/>
          </a:xfrm>
          <a:custGeom>
            <a:avLst/>
            <a:gdLst/>
            <a:ahLst/>
            <a:cxnLst/>
            <a:rect l="l" t="t" r="r" b="b"/>
            <a:pathLst>
              <a:path w="2372369" h="1652032">
                <a:moveTo>
                  <a:pt x="0" y="0"/>
                </a:moveTo>
                <a:lnTo>
                  <a:pt x="2372369" y="0"/>
                </a:lnTo>
                <a:lnTo>
                  <a:pt x="2372369" y="1652032"/>
                </a:lnTo>
                <a:lnTo>
                  <a:pt x="0" y="16520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0" name="Freeform 10"/>
          <p:cNvSpPr/>
          <p:nvPr/>
        </p:nvSpPr>
        <p:spPr>
          <a:xfrm>
            <a:off x="9118363" y="1492108"/>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1" name="Freeform 11"/>
          <p:cNvSpPr/>
          <p:nvPr/>
        </p:nvSpPr>
        <p:spPr>
          <a:xfrm>
            <a:off x="238297" y="3979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C21EA61-3A46-733B-A31E-D7B382DA1F23}"/>
              </a:ext>
            </a:extLst>
          </p:cNvPr>
          <p:cNvPicPr>
            <a:picLocks noChangeAspect="1"/>
          </p:cNvPicPr>
          <p:nvPr/>
        </p:nvPicPr>
        <p:blipFill>
          <a:blip r:embed="rId16"/>
          <a:stretch>
            <a:fillRect/>
          </a:stretch>
        </p:blipFill>
        <p:spPr>
          <a:xfrm>
            <a:off x="2364924" y="828830"/>
            <a:ext cx="7462151" cy="520033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4">
            <a:extLst>
              <a:ext uri="{FF2B5EF4-FFF2-40B4-BE49-F238E27FC236}">
                <a16:creationId xmlns:a16="http://schemas.microsoft.com/office/drawing/2014/main" id="{B3249460-8893-2363-6790-F9C25574C481}"/>
              </a:ext>
            </a:extLst>
          </p:cNvPr>
          <p:cNvSpPr/>
          <p:nvPr/>
        </p:nvSpPr>
        <p:spPr>
          <a:xfrm>
            <a:off x="2965868" y="1849161"/>
            <a:ext cx="6214774" cy="4344572"/>
          </a:xfrm>
          <a:custGeom>
            <a:avLst/>
            <a:gdLst/>
            <a:ahLst/>
            <a:cxnLst/>
            <a:rect l="l" t="t" r="r" b="b"/>
            <a:pathLst>
              <a:path w="4244660" h="3070304">
                <a:moveTo>
                  <a:pt x="0" y="0"/>
                </a:moveTo>
                <a:lnTo>
                  <a:pt x="4244660" y="0"/>
                </a:lnTo>
                <a:lnTo>
                  <a:pt x="4244660" y="3070304"/>
                </a:lnTo>
                <a:lnTo>
                  <a:pt x="0" y="3070304"/>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9688769" y="3697978"/>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Freeform 4"/>
          <p:cNvSpPr/>
          <p:nvPr/>
        </p:nvSpPr>
        <p:spPr>
          <a:xfrm>
            <a:off x="8756245" y="5446240"/>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Freeform 5"/>
          <p:cNvSpPr/>
          <p:nvPr/>
        </p:nvSpPr>
        <p:spPr>
          <a:xfrm>
            <a:off x="11194645" y="6340087"/>
            <a:ext cx="441067" cy="447577"/>
          </a:xfrm>
          <a:custGeom>
            <a:avLst/>
            <a:gdLst/>
            <a:ahLst/>
            <a:cxnLst/>
            <a:rect l="l" t="t" r="r" b="b"/>
            <a:pathLst>
              <a:path w="661601" h="671366">
                <a:moveTo>
                  <a:pt x="0" y="0"/>
                </a:moveTo>
                <a:lnTo>
                  <a:pt x="661602" y="0"/>
                </a:lnTo>
                <a:lnTo>
                  <a:pt x="661602"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 name="Freeform 6"/>
          <p:cNvSpPr/>
          <p:nvPr/>
        </p:nvSpPr>
        <p:spPr>
          <a:xfrm>
            <a:off x="10493485" y="5845333"/>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Freeform 7"/>
          <p:cNvSpPr/>
          <p:nvPr/>
        </p:nvSpPr>
        <p:spPr>
          <a:xfrm>
            <a:off x="11896063" y="5896094"/>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 name="Freeform 8"/>
          <p:cNvSpPr/>
          <p:nvPr/>
        </p:nvSpPr>
        <p:spPr>
          <a:xfrm>
            <a:off x="2503231" y="5519298"/>
            <a:ext cx="4876800" cy="1888651"/>
          </a:xfrm>
          <a:custGeom>
            <a:avLst/>
            <a:gdLst/>
            <a:ahLst/>
            <a:cxnLst/>
            <a:rect l="l" t="t" r="r" b="b"/>
            <a:pathLst>
              <a:path w="7315200" h="2832977">
                <a:moveTo>
                  <a:pt x="0" y="0"/>
                </a:moveTo>
                <a:lnTo>
                  <a:pt x="7315200" y="0"/>
                </a:lnTo>
                <a:lnTo>
                  <a:pt x="7315200" y="2832978"/>
                </a:lnTo>
                <a:lnTo>
                  <a:pt x="0" y="283297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 name="Freeform 9"/>
          <p:cNvSpPr/>
          <p:nvPr/>
        </p:nvSpPr>
        <p:spPr>
          <a:xfrm>
            <a:off x="4648373" y="6534977"/>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Freeform 10"/>
          <p:cNvSpPr/>
          <p:nvPr/>
        </p:nvSpPr>
        <p:spPr>
          <a:xfrm>
            <a:off x="3947212" y="6040224"/>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Freeform 11"/>
          <p:cNvSpPr/>
          <p:nvPr/>
        </p:nvSpPr>
        <p:spPr>
          <a:xfrm>
            <a:off x="5349790" y="6090985"/>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Freeform 12"/>
          <p:cNvSpPr/>
          <p:nvPr/>
        </p:nvSpPr>
        <p:spPr>
          <a:xfrm>
            <a:off x="5544082" y="5586425"/>
            <a:ext cx="4876800" cy="1888651"/>
          </a:xfrm>
          <a:custGeom>
            <a:avLst/>
            <a:gdLst/>
            <a:ahLst/>
            <a:cxnLst/>
            <a:rect l="l" t="t" r="r" b="b"/>
            <a:pathLst>
              <a:path w="7315200" h="2832977">
                <a:moveTo>
                  <a:pt x="0" y="0"/>
                </a:moveTo>
                <a:lnTo>
                  <a:pt x="7315200" y="0"/>
                </a:lnTo>
                <a:lnTo>
                  <a:pt x="7315200" y="2832977"/>
                </a:lnTo>
                <a:lnTo>
                  <a:pt x="0" y="283297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Freeform 13"/>
          <p:cNvSpPr/>
          <p:nvPr/>
        </p:nvSpPr>
        <p:spPr>
          <a:xfrm>
            <a:off x="8229257" y="6671289"/>
            <a:ext cx="441067" cy="447577"/>
          </a:xfrm>
          <a:custGeom>
            <a:avLst/>
            <a:gdLst/>
            <a:ahLst/>
            <a:cxnLst/>
            <a:rect l="l" t="t" r="r" b="b"/>
            <a:pathLst>
              <a:path w="661601" h="671366">
                <a:moveTo>
                  <a:pt x="0" y="0"/>
                </a:moveTo>
                <a:lnTo>
                  <a:pt x="661601" y="0"/>
                </a:lnTo>
                <a:lnTo>
                  <a:pt x="661601" y="671367"/>
                </a:lnTo>
                <a:lnTo>
                  <a:pt x="0" y="67136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Freeform 14"/>
          <p:cNvSpPr/>
          <p:nvPr/>
        </p:nvSpPr>
        <p:spPr>
          <a:xfrm>
            <a:off x="7528097" y="6176536"/>
            <a:ext cx="441067" cy="447577"/>
          </a:xfrm>
          <a:custGeom>
            <a:avLst/>
            <a:gdLst/>
            <a:ahLst/>
            <a:cxnLst/>
            <a:rect l="l" t="t" r="r" b="b"/>
            <a:pathLst>
              <a:path w="661601" h="671366">
                <a:moveTo>
                  <a:pt x="0" y="0"/>
                </a:moveTo>
                <a:lnTo>
                  <a:pt x="661601" y="0"/>
                </a:lnTo>
                <a:lnTo>
                  <a:pt x="661601"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Freeform 15"/>
          <p:cNvSpPr/>
          <p:nvPr/>
        </p:nvSpPr>
        <p:spPr>
          <a:xfrm>
            <a:off x="8930675" y="6227296"/>
            <a:ext cx="441067" cy="447577"/>
          </a:xfrm>
          <a:custGeom>
            <a:avLst/>
            <a:gdLst/>
            <a:ahLst/>
            <a:cxnLst/>
            <a:rect l="l" t="t" r="r" b="b"/>
            <a:pathLst>
              <a:path w="661601" h="671366">
                <a:moveTo>
                  <a:pt x="0" y="0"/>
                </a:moveTo>
                <a:lnTo>
                  <a:pt x="661602" y="0"/>
                </a:lnTo>
                <a:lnTo>
                  <a:pt x="661602" y="671366"/>
                </a:lnTo>
                <a:lnTo>
                  <a:pt x="0" y="67136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Freeform 16"/>
          <p:cNvSpPr/>
          <p:nvPr/>
        </p:nvSpPr>
        <p:spPr>
          <a:xfrm>
            <a:off x="-899494" y="1524993"/>
            <a:ext cx="4876800" cy="1982091"/>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3">
              <a:alphaModFix amt="40000"/>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Freeform 17"/>
          <p:cNvSpPr/>
          <p:nvPr/>
        </p:nvSpPr>
        <p:spPr>
          <a:xfrm>
            <a:off x="9588081" y="4070718"/>
            <a:ext cx="1085335" cy="1101355"/>
          </a:xfrm>
          <a:custGeom>
            <a:avLst/>
            <a:gdLst/>
            <a:ahLst/>
            <a:cxnLst/>
            <a:rect l="l" t="t" r="r" b="b"/>
            <a:pathLst>
              <a:path w="1628002" h="1652032">
                <a:moveTo>
                  <a:pt x="0" y="0"/>
                </a:moveTo>
                <a:lnTo>
                  <a:pt x="1628002" y="0"/>
                </a:lnTo>
                <a:lnTo>
                  <a:pt x="1628002" y="1652032"/>
                </a:lnTo>
                <a:lnTo>
                  <a:pt x="0" y="165203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Freeform 19"/>
          <p:cNvSpPr/>
          <p:nvPr/>
        </p:nvSpPr>
        <p:spPr>
          <a:xfrm>
            <a:off x="-1280461" y="5346136"/>
            <a:ext cx="5484056" cy="2123825"/>
          </a:xfrm>
          <a:custGeom>
            <a:avLst/>
            <a:gdLst/>
            <a:ahLst/>
            <a:cxnLst/>
            <a:rect l="l" t="t" r="r" b="b"/>
            <a:pathLst>
              <a:path w="8226084" h="3185738">
                <a:moveTo>
                  <a:pt x="0" y="0"/>
                </a:moveTo>
                <a:lnTo>
                  <a:pt x="8226083" y="0"/>
                </a:lnTo>
                <a:lnTo>
                  <a:pt x="8226083" y="3185738"/>
                </a:lnTo>
                <a:lnTo>
                  <a:pt x="0" y="318573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Freeform 20"/>
          <p:cNvSpPr/>
          <p:nvPr/>
        </p:nvSpPr>
        <p:spPr>
          <a:xfrm>
            <a:off x="1297864" y="6333801"/>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Freeform 21"/>
          <p:cNvSpPr/>
          <p:nvPr/>
        </p:nvSpPr>
        <p:spPr>
          <a:xfrm>
            <a:off x="509395" y="5777442"/>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Freeform 22"/>
          <p:cNvSpPr/>
          <p:nvPr/>
        </p:nvSpPr>
        <p:spPr>
          <a:xfrm>
            <a:off x="2086622" y="5834523"/>
            <a:ext cx="495989" cy="503309"/>
          </a:xfrm>
          <a:custGeom>
            <a:avLst/>
            <a:gdLst/>
            <a:ahLst/>
            <a:cxnLst/>
            <a:rect l="l" t="t" r="r" b="b"/>
            <a:pathLst>
              <a:path w="743983" h="754964">
                <a:moveTo>
                  <a:pt x="0" y="0"/>
                </a:moveTo>
                <a:lnTo>
                  <a:pt x="743983" y="0"/>
                </a:lnTo>
                <a:lnTo>
                  <a:pt x="743983" y="754964"/>
                </a:lnTo>
                <a:lnTo>
                  <a:pt x="0" y="75496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Freeform 18"/>
          <p:cNvSpPr/>
          <p:nvPr/>
        </p:nvSpPr>
        <p:spPr>
          <a:xfrm>
            <a:off x="1904721" y="2017383"/>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2" name="Picture 1">
            <a:extLst>
              <a:ext uri="{FF2B5EF4-FFF2-40B4-BE49-F238E27FC236}">
                <a16:creationId xmlns:a16="http://schemas.microsoft.com/office/drawing/2014/main" id="{1A375A1A-AFA5-3D7E-F282-35BEABE90641}"/>
              </a:ext>
            </a:extLst>
          </p:cNvPr>
          <p:cNvPicPr>
            <a:picLocks noChangeAspect="1"/>
          </p:cNvPicPr>
          <p:nvPr/>
        </p:nvPicPr>
        <p:blipFill>
          <a:blip r:embed="rId13"/>
          <a:stretch>
            <a:fillRect/>
          </a:stretch>
        </p:blipFill>
        <p:spPr>
          <a:xfrm>
            <a:off x="279384" y="308390"/>
            <a:ext cx="11912616" cy="2200847"/>
          </a:xfrm>
          <a:prstGeom prst="rect">
            <a:avLst/>
          </a:prstGeom>
        </p:spPr>
      </p:pic>
    </p:spTree>
    <p:extLst>
      <p:ext uri="{BB962C8B-B14F-4D97-AF65-F5344CB8AC3E}">
        <p14:creationId xmlns:p14="http://schemas.microsoft.com/office/powerpoint/2010/main" val="2904378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256578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mbria" panose="02040503050406030204" pitchFamily="18" charset="0"/>
                  <a:ea typeface="Cambria" panose="02040503050406030204" pitchFamily="18" charset="0"/>
                </a:rPr>
                <a:t>C</a:t>
              </a: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ách chơi: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bạn sẽ ghi cảm xúc tích cực hoặc tiêu cực vào một tờ giấy rồi cô giáo thu lại. GV gọi 1 em lên bốc thăm và thể hiện cảm xúc qua cử chỉ, gương mặt. HS bên dưới đoán và gọi tên cảm xúc. Ai nói đúng sẽ được lên bốc thăm tiếp.</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9527" y="1101355"/>
            <a:ext cx="8566108" cy="3692855"/>
            <a:chOff x="0" y="0"/>
            <a:chExt cx="3384142" cy="1458906"/>
          </a:xfrm>
        </p:grpSpPr>
        <p:sp>
          <p:nvSpPr>
            <p:cNvPr id="3" name="Freeform 3"/>
            <p:cNvSpPr/>
            <p:nvPr/>
          </p:nvSpPr>
          <p:spPr>
            <a:xfrm>
              <a:off x="0" y="0"/>
              <a:ext cx="3384141" cy="1458906"/>
            </a:xfrm>
            <a:custGeom>
              <a:avLst/>
              <a:gdLst/>
              <a:ahLst/>
              <a:cxnLst/>
              <a:rect l="l" t="t" r="r" b="b"/>
              <a:pathLst>
                <a:path w="3384141" h="1458906">
                  <a:moveTo>
                    <a:pt x="30729" y="0"/>
                  </a:moveTo>
                  <a:lnTo>
                    <a:pt x="3353413" y="0"/>
                  </a:lnTo>
                  <a:cubicBezTo>
                    <a:pt x="3370384" y="0"/>
                    <a:pt x="3384141" y="13758"/>
                    <a:pt x="3384141" y="30729"/>
                  </a:cubicBezTo>
                  <a:lnTo>
                    <a:pt x="3384141" y="1428177"/>
                  </a:lnTo>
                  <a:cubicBezTo>
                    <a:pt x="3384141" y="1445148"/>
                    <a:pt x="3370384" y="1458906"/>
                    <a:pt x="3353413" y="1458906"/>
                  </a:cubicBezTo>
                  <a:lnTo>
                    <a:pt x="30729" y="1458906"/>
                  </a:lnTo>
                  <a:cubicBezTo>
                    <a:pt x="13758" y="1458906"/>
                    <a:pt x="0" y="1445148"/>
                    <a:pt x="0" y="1428177"/>
                  </a:cubicBezTo>
                  <a:lnTo>
                    <a:pt x="0" y="30729"/>
                  </a:lnTo>
                  <a:cubicBezTo>
                    <a:pt x="0" y="13758"/>
                    <a:pt x="13758" y="0"/>
                    <a:pt x="30729" y="0"/>
                  </a:cubicBezTo>
                  <a:close/>
                </a:path>
              </a:pathLst>
            </a:custGeom>
            <a:solidFill>
              <a:srgbClr val="FFE8E4"/>
            </a:solidFill>
          </p:spPr>
          <p:txBody>
            <a:bodyPr/>
            <a:lstStyle/>
            <a:p>
              <a:endParaRPr lang="en-US" sz="1200"/>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a:lnSpc>
                  <a:spcPts val="1773"/>
                </a:lnSpc>
              </a:pPr>
              <a:endParaRPr sz="1200"/>
            </a:p>
          </p:txBody>
        </p:sp>
      </p:grpSp>
      <p:sp>
        <p:nvSpPr>
          <p:cNvPr id="5" name="Freeform 5"/>
          <p:cNvSpPr/>
          <p:nvPr/>
        </p:nvSpPr>
        <p:spPr>
          <a:xfrm>
            <a:off x="-612034" y="2901291"/>
            <a:ext cx="3629303" cy="3270909"/>
          </a:xfrm>
          <a:custGeom>
            <a:avLst/>
            <a:gdLst/>
            <a:ahLst/>
            <a:cxnLst/>
            <a:rect l="l" t="t" r="r" b="b"/>
            <a:pathLst>
              <a:path w="5443954" h="4906364">
                <a:moveTo>
                  <a:pt x="0" y="0"/>
                </a:moveTo>
                <a:lnTo>
                  <a:pt x="5443955" y="0"/>
                </a:lnTo>
                <a:lnTo>
                  <a:pt x="5443955" y="4906364"/>
                </a:lnTo>
                <a:lnTo>
                  <a:pt x="0" y="49063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6" name="Freeform 6"/>
          <p:cNvSpPr/>
          <p:nvPr/>
        </p:nvSpPr>
        <p:spPr>
          <a:xfrm>
            <a:off x="852055" y="5830503"/>
            <a:ext cx="11013081" cy="2322759"/>
          </a:xfrm>
          <a:custGeom>
            <a:avLst/>
            <a:gdLst/>
            <a:ahLst/>
            <a:cxnLst/>
            <a:rect l="l" t="t" r="r" b="b"/>
            <a:pathLst>
              <a:path w="16519621" h="3484138">
                <a:moveTo>
                  <a:pt x="0" y="0"/>
                </a:moveTo>
                <a:lnTo>
                  <a:pt x="16519621" y="0"/>
                </a:lnTo>
                <a:lnTo>
                  <a:pt x="16519621" y="3484138"/>
                </a:lnTo>
                <a:lnTo>
                  <a:pt x="0" y="3484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sz="1200"/>
          </a:p>
        </p:txBody>
      </p:sp>
      <p:sp>
        <p:nvSpPr>
          <p:cNvPr id="7" name="Freeform 7"/>
          <p:cNvSpPr/>
          <p:nvPr/>
        </p:nvSpPr>
        <p:spPr>
          <a:xfrm>
            <a:off x="-419542" y="4114800"/>
            <a:ext cx="3436811" cy="27432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8" name="Freeform 8"/>
          <p:cNvSpPr/>
          <p:nvPr/>
        </p:nvSpPr>
        <p:spPr>
          <a:xfrm>
            <a:off x="9078485" y="3158755"/>
            <a:ext cx="3629303" cy="3270909"/>
          </a:xfrm>
          <a:custGeom>
            <a:avLst/>
            <a:gdLst/>
            <a:ahLst/>
            <a:cxnLst/>
            <a:rect l="l" t="t" r="r" b="b"/>
            <a:pathLst>
              <a:path w="5443954" h="4906364">
                <a:moveTo>
                  <a:pt x="0" y="0"/>
                </a:moveTo>
                <a:lnTo>
                  <a:pt x="5443955" y="0"/>
                </a:lnTo>
                <a:lnTo>
                  <a:pt x="5443955" y="4906363"/>
                </a:lnTo>
                <a:lnTo>
                  <a:pt x="0" y="490636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sz="1200"/>
          </a:p>
        </p:txBody>
      </p:sp>
      <p:sp>
        <p:nvSpPr>
          <p:cNvPr id="9" name="Freeform 9"/>
          <p:cNvSpPr/>
          <p:nvPr/>
        </p:nvSpPr>
        <p:spPr>
          <a:xfrm flipH="1">
            <a:off x="9174731" y="4114800"/>
            <a:ext cx="3436811" cy="27432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sz="1200"/>
          </a:p>
        </p:txBody>
      </p:sp>
      <p:sp>
        <p:nvSpPr>
          <p:cNvPr id="10" name="Freeform 10"/>
          <p:cNvSpPr/>
          <p:nvPr/>
        </p:nvSpPr>
        <p:spPr>
          <a:xfrm>
            <a:off x="1914215" y="737248"/>
            <a:ext cx="1103055" cy="844338"/>
          </a:xfrm>
          <a:custGeom>
            <a:avLst/>
            <a:gdLst/>
            <a:ahLst/>
            <a:cxnLst/>
            <a:rect l="l" t="t" r="r" b="b"/>
            <a:pathLst>
              <a:path w="1654582" h="1266507">
                <a:moveTo>
                  <a:pt x="0" y="0"/>
                </a:moveTo>
                <a:lnTo>
                  <a:pt x="1654582" y="0"/>
                </a:lnTo>
                <a:lnTo>
                  <a:pt x="1654582" y="1266507"/>
                </a:lnTo>
                <a:lnTo>
                  <a:pt x="0" y="126650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1" name="Freeform 11"/>
          <p:cNvSpPr/>
          <p:nvPr/>
        </p:nvSpPr>
        <p:spPr>
          <a:xfrm>
            <a:off x="8614275" y="4110435"/>
            <a:ext cx="893365" cy="683831"/>
          </a:xfrm>
          <a:custGeom>
            <a:avLst/>
            <a:gdLst/>
            <a:ahLst/>
            <a:cxnLst/>
            <a:rect l="l" t="t" r="r" b="b"/>
            <a:pathLst>
              <a:path w="1340048" h="1025746">
                <a:moveTo>
                  <a:pt x="0" y="0"/>
                </a:moveTo>
                <a:lnTo>
                  <a:pt x="1340048" y="0"/>
                </a:lnTo>
                <a:lnTo>
                  <a:pt x="1340048" y="1025746"/>
                </a:lnTo>
                <a:lnTo>
                  <a:pt x="0" y="10257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sz="1200"/>
          </a:p>
        </p:txBody>
      </p:sp>
      <p:sp>
        <p:nvSpPr>
          <p:cNvPr id="12" name="Freeform 12"/>
          <p:cNvSpPr/>
          <p:nvPr/>
        </p:nvSpPr>
        <p:spPr>
          <a:xfrm>
            <a:off x="8391710" y="550677"/>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sz="1200"/>
          </a:p>
        </p:txBody>
      </p:sp>
      <p:sp>
        <p:nvSpPr>
          <p:cNvPr id="13" name="Freeform 13"/>
          <p:cNvSpPr/>
          <p:nvPr/>
        </p:nvSpPr>
        <p:spPr>
          <a:xfrm>
            <a:off x="3789541" y="4243532"/>
            <a:ext cx="1085335" cy="1101355"/>
          </a:xfrm>
          <a:custGeom>
            <a:avLst/>
            <a:gdLst/>
            <a:ahLst/>
            <a:cxnLst/>
            <a:rect l="l" t="t" r="r" b="b"/>
            <a:pathLst>
              <a:path w="1628002" h="1652032">
                <a:moveTo>
                  <a:pt x="0" y="0"/>
                </a:moveTo>
                <a:lnTo>
                  <a:pt x="1628002" y="0"/>
                </a:lnTo>
                <a:lnTo>
                  <a:pt x="1628002" y="1652031"/>
                </a:lnTo>
                <a:lnTo>
                  <a:pt x="0" y="165203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sz="1200"/>
          </a:p>
        </p:txBody>
      </p:sp>
      <p:sp>
        <p:nvSpPr>
          <p:cNvPr id="15" name="Freeform 15"/>
          <p:cNvSpPr/>
          <p:nvPr/>
        </p:nvSpPr>
        <p:spPr>
          <a:xfrm rot="8448610" flipV="1">
            <a:off x="1482663" y="2129427"/>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6" name="Freeform 16"/>
          <p:cNvSpPr/>
          <p:nvPr/>
        </p:nvSpPr>
        <p:spPr>
          <a:xfrm rot="-3403928" flipV="1">
            <a:off x="9485234" y="3278958"/>
            <a:ext cx="749269" cy="626661"/>
          </a:xfrm>
          <a:custGeom>
            <a:avLst/>
            <a:gdLst/>
            <a:ahLst/>
            <a:cxnLst/>
            <a:rect l="l" t="t" r="r" b="b"/>
            <a:pathLst>
              <a:path w="1123903" h="939992">
                <a:moveTo>
                  <a:pt x="0" y="939991"/>
                </a:moveTo>
                <a:lnTo>
                  <a:pt x="1123903" y="939991"/>
                </a:lnTo>
                <a:lnTo>
                  <a:pt x="1123903" y="0"/>
                </a:lnTo>
                <a:lnTo>
                  <a:pt x="0" y="0"/>
                </a:lnTo>
                <a:lnTo>
                  <a:pt x="0" y="939991"/>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sz="1200"/>
          </a:p>
        </p:txBody>
      </p:sp>
      <p:sp>
        <p:nvSpPr>
          <p:cNvPr id="17" name="Freeform 17"/>
          <p:cNvSpPr/>
          <p:nvPr/>
        </p:nvSpPr>
        <p:spPr>
          <a:xfrm>
            <a:off x="-612034" y="-197509"/>
            <a:ext cx="2526248" cy="1446851"/>
          </a:xfrm>
          <a:custGeom>
            <a:avLst/>
            <a:gdLst/>
            <a:ahLst/>
            <a:cxnLst/>
            <a:rect l="l" t="t" r="r" b="b"/>
            <a:pathLst>
              <a:path w="3789372" h="2170277">
                <a:moveTo>
                  <a:pt x="0" y="0"/>
                </a:moveTo>
                <a:lnTo>
                  <a:pt x="3789373" y="0"/>
                </a:lnTo>
                <a:lnTo>
                  <a:pt x="3789373" y="2170277"/>
                </a:lnTo>
                <a:lnTo>
                  <a:pt x="0" y="217027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sz="1200"/>
          </a:p>
        </p:txBody>
      </p:sp>
      <p:sp>
        <p:nvSpPr>
          <p:cNvPr id="18" name="Freeform 18"/>
          <p:cNvSpPr/>
          <p:nvPr/>
        </p:nvSpPr>
        <p:spPr>
          <a:xfrm>
            <a:off x="9924621" y="550677"/>
            <a:ext cx="1581579" cy="1101355"/>
          </a:xfrm>
          <a:custGeom>
            <a:avLst/>
            <a:gdLst/>
            <a:ahLst/>
            <a:cxnLst/>
            <a:rect l="l" t="t" r="r" b="b"/>
            <a:pathLst>
              <a:path w="2372369" h="1652032">
                <a:moveTo>
                  <a:pt x="0" y="0"/>
                </a:moveTo>
                <a:lnTo>
                  <a:pt x="2372369" y="0"/>
                </a:lnTo>
                <a:lnTo>
                  <a:pt x="2372369" y="1652031"/>
                </a:lnTo>
                <a:lnTo>
                  <a:pt x="0" y="1652031"/>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sz="1200"/>
          </a:p>
        </p:txBody>
      </p:sp>
      <p:sp>
        <p:nvSpPr>
          <p:cNvPr id="14" name="Hộp Văn bản 25">
            <a:extLst>
              <a:ext uri="{FF2B5EF4-FFF2-40B4-BE49-F238E27FC236}">
                <a16:creationId xmlns:a16="http://schemas.microsoft.com/office/drawing/2014/main" id="{334CD192-506B-A065-23D8-3AF05D05F84A}"/>
              </a:ext>
            </a:extLst>
          </p:cNvPr>
          <p:cNvSpPr txBox="1"/>
          <p:nvPr/>
        </p:nvSpPr>
        <p:spPr>
          <a:xfrm>
            <a:off x="2545710" y="1033944"/>
            <a:ext cx="7100580" cy="707886"/>
          </a:xfrm>
          <a:prstGeom prst="rect">
            <a:avLst/>
          </a:prstGeom>
          <a:noFill/>
          <a:ln>
            <a:noFill/>
          </a:ln>
        </p:spPr>
        <p:txBody>
          <a:bodyPr wrap="square">
            <a:spAutoFit/>
          </a:bodyPr>
          <a:lstStyle/>
          <a:p>
            <a:pPr algn="ctr"/>
            <a:r>
              <a:rPr lang="en-US" sz="4000" dirty="0" err="1">
                <a:solidFill>
                  <a:srgbClr val="7A1729"/>
                </a:solidFill>
                <a:latin typeface="Calibri" panose="020F0502020204030204" pitchFamily="34" charset="0"/>
                <a:cs typeface="Calibri" panose="020F0502020204030204" pitchFamily="34" charset="0"/>
              </a:rPr>
              <a:t>Thứ</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ngày</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tháng</a:t>
            </a:r>
            <a:r>
              <a:rPr lang="en-US" sz="4000" dirty="0">
                <a:solidFill>
                  <a:srgbClr val="7A1729"/>
                </a:solidFill>
                <a:latin typeface="Calibri" panose="020F0502020204030204" pitchFamily="34" charset="0"/>
                <a:cs typeface="Calibri" panose="020F0502020204030204" pitchFamily="34" charset="0"/>
              </a:rPr>
              <a:t> … </a:t>
            </a:r>
            <a:r>
              <a:rPr lang="en-US" sz="4000" dirty="0" err="1">
                <a:solidFill>
                  <a:srgbClr val="7A1729"/>
                </a:solidFill>
                <a:latin typeface="Calibri" panose="020F0502020204030204" pitchFamily="34" charset="0"/>
                <a:cs typeface="Calibri" panose="020F0502020204030204" pitchFamily="34" charset="0"/>
              </a:rPr>
              <a:t>năm</a:t>
            </a:r>
            <a:r>
              <a:rPr lang="en-US" sz="4000" dirty="0">
                <a:solidFill>
                  <a:srgbClr val="7A1729"/>
                </a:solidFill>
                <a:latin typeface="Calibri" panose="020F0502020204030204" pitchFamily="34" charset="0"/>
                <a:cs typeface="Calibri" panose="020F0502020204030204" pitchFamily="34" charset="0"/>
              </a:rPr>
              <a:t> …</a:t>
            </a:r>
          </a:p>
        </p:txBody>
      </p:sp>
      <p:pic>
        <p:nvPicPr>
          <p:cNvPr id="19" name="Picture 18">
            <a:extLst>
              <a:ext uri="{FF2B5EF4-FFF2-40B4-BE49-F238E27FC236}">
                <a16:creationId xmlns:a16="http://schemas.microsoft.com/office/drawing/2014/main" id="{97100A94-8AC9-7B6B-BB58-3D569DC25EC5}"/>
              </a:ext>
            </a:extLst>
          </p:cNvPr>
          <p:cNvPicPr>
            <a:picLocks noChangeAspect="1"/>
          </p:cNvPicPr>
          <p:nvPr/>
        </p:nvPicPr>
        <p:blipFill>
          <a:blip r:embed="rId20"/>
          <a:stretch>
            <a:fillRect/>
          </a:stretch>
        </p:blipFill>
        <p:spPr>
          <a:xfrm>
            <a:off x="4509487" y="1759794"/>
            <a:ext cx="3109229" cy="829128"/>
          </a:xfrm>
          <a:prstGeom prst="rect">
            <a:avLst/>
          </a:prstGeom>
        </p:spPr>
      </p:pic>
      <p:pic>
        <p:nvPicPr>
          <p:cNvPr id="24" name="Picture 23">
            <a:extLst>
              <a:ext uri="{FF2B5EF4-FFF2-40B4-BE49-F238E27FC236}">
                <a16:creationId xmlns:a16="http://schemas.microsoft.com/office/drawing/2014/main" id="{F8611A1B-3B7D-EC45-7F03-17790BFCBEDC}"/>
              </a:ext>
            </a:extLst>
          </p:cNvPr>
          <p:cNvPicPr>
            <a:picLocks noChangeAspect="1"/>
          </p:cNvPicPr>
          <p:nvPr/>
        </p:nvPicPr>
        <p:blipFill>
          <a:blip r:embed="rId21"/>
          <a:stretch>
            <a:fillRect/>
          </a:stretch>
        </p:blipFill>
        <p:spPr>
          <a:xfrm>
            <a:off x="2243689" y="2660731"/>
            <a:ext cx="7875961" cy="869278"/>
          </a:xfrm>
          <a:prstGeom prst="rect">
            <a:avLst/>
          </a:prstGeom>
        </p:spPr>
      </p:pic>
      <p:pic>
        <p:nvPicPr>
          <p:cNvPr id="25" name="Picture 24">
            <a:extLst>
              <a:ext uri="{FF2B5EF4-FFF2-40B4-BE49-F238E27FC236}">
                <a16:creationId xmlns:a16="http://schemas.microsoft.com/office/drawing/2014/main" id="{70F44DEC-5A50-ABB1-59D6-4A8D260A207E}"/>
              </a:ext>
            </a:extLst>
          </p:cNvPr>
          <p:cNvPicPr>
            <a:picLocks noChangeAspect="1"/>
          </p:cNvPicPr>
          <p:nvPr/>
        </p:nvPicPr>
        <p:blipFill>
          <a:blip r:embed="rId22"/>
          <a:stretch>
            <a:fillRect/>
          </a:stretch>
        </p:blipFill>
        <p:spPr>
          <a:xfrm>
            <a:off x="5111483" y="3486586"/>
            <a:ext cx="1926503" cy="96934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701749"/>
            <a:ext cx="10079665" cy="1815882"/>
          </a:xfrm>
          <a:prstGeom prst="rect">
            <a:avLst/>
          </a:prstGeom>
          <a:noFill/>
        </p:spPr>
        <p:txBody>
          <a:bodyPr wrap="square" rtlCol="0">
            <a:spAutoFit/>
          </a:bodyPr>
          <a:lstStyle/>
          <a:p>
            <a:pPr algn="just"/>
            <a:r>
              <a:rPr lang="en-US" sz="2800" b="1" i="0" dirty="0">
                <a:solidFill>
                  <a:srgbClr val="000000"/>
                </a:solidFill>
                <a:effectLst/>
                <a:latin typeface="Cambria" panose="02040503050406030204" pitchFamily="18" charset="0"/>
                <a:ea typeface="Cambria" panose="02040503050406030204" pitchFamily="18" charset="0"/>
              </a:rPr>
              <a:t>1. </a:t>
            </a:r>
            <a:r>
              <a:rPr lang="vi-VN" sz="2800" b="1" i="0" dirty="0">
                <a:solidFill>
                  <a:srgbClr val="000000"/>
                </a:solidFill>
                <a:effectLst/>
                <a:latin typeface="Cambria" panose="02040503050406030204" pitchFamily="18" charset="0"/>
                <a:ea typeface="Cambria" panose="02040503050406030204" pitchFamily="18" charset="0"/>
              </a:rPr>
              <a:t>Thực hiện 1 trong 2 yêu cầu sau:</a:t>
            </a:r>
          </a:p>
          <a:p>
            <a:pPr algn="just"/>
            <a:r>
              <a:rPr lang="vi-VN" sz="2800" b="0" i="0" dirty="0">
                <a:solidFill>
                  <a:srgbClr val="000000"/>
                </a:solidFill>
                <a:effectLst/>
                <a:latin typeface="Cambria" panose="02040503050406030204" pitchFamily="18" charset="0"/>
                <a:ea typeface="Cambria" panose="02040503050406030204" pitchFamily="18" charset="0"/>
              </a:rPr>
              <a:t>a. Trao đổi với bạn về các sự việc được thể hiện trong một tranh dưới đây và cảm xúc của những người trong tranh đó.</a:t>
            </a:r>
          </a:p>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 Tưởng tượng thêm về các sự việc đã diễn ra.</a:t>
            </a:r>
          </a:p>
        </p:txBody>
      </p:sp>
      <p:pic>
        <p:nvPicPr>
          <p:cNvPr id="8" name="Picture 7">
            <a:extLst>
              <a:ext uri="{FF2B5EF4-FFF2-40B4-BE49-F238E27FC236}">
                <a16:creationId xmlns:a16="http://schemas.microsoft.com/office/drawing/2014/main" id="{8F0D6CC1-8EF0-0837-1A14-466C582855BA}"/>
              </a:ext>
            </a:extLst>
          </p:cNvPr>
          <p:cNvPicPr>
            <a:picLocks noChangeAspect="1"/>
          </p:cNvPicPr>
          <p:nvPr/>
        </p:nvPicPr>
        <p:blipFill>
          <a:blip r:embed="rId5"/>
          <a:stretch>
            <a:fillRect/>
          </a:stretch>
        </p:blipFill>
        <p:spPr>
          <a:xfrm>
            <a:off x="519333" y="2838560"/>
            <a:ext cx="11011038" cy="2913654"/>
          </a:xfrm>
          <a:prstGeom prst="rect">
            <a:avLst/>
          </a:prstGeom>
        </p:spPr>
      </p:pic>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262979"/>
          </a:xfrm>
          <a:prstGeom prst="rect">
            <a:avLst/>
          </a:prstGeom>
          <a:noFill/>
        </p:spPr>
        <p:txBody>
          <a:bodyPr wrap="square" rtlCol="0">
            <a:spAutoFit/>
          </a:bodyPr>
          <a:lstStyle/>
          <a:p>
            <a:pPr lvl="0" algn="ctr"/>
            <a:r>
              <a:rPr lang="en-US" sz="4800" b="1" dirty="0" err="1">
                <a:solidFill>
                  <a:srgbClr val="000000"/>
                </a:solidFill>
                <a:latin typeface="Cambria" panose="02040503050406030204" pitchFamily="18" charset="0"/>
                <a:ea typeface="Cambria" panose="02040503050406030204" pitchFamily="18" charset="0"/>
              </a:rPr>
              <a:t>Ví</a:t>
            </a:r>
            <a:r>
              <a:rPr lang="en-US" sz="4800" b="1" dirty="0">
                <a:solidFill>
                  <a:srgbClr val="000000"/>
                </a:solidFill>
                <a:latin typeface="Cambria" panose="02040503050406030204" pitchFamily="18" charset="0"/>
                <a:ea typeface="Cambria" panose="02040503050406030204" pitchFamily="18" charset="0"/>
              </a:rPr>
              <a:t> </a:t>
            </a:r>
            <a:r>
              <a:rPr lang="en-US" sz="4800" b="1" dirty="0" err="1">
                <a:solidFill>
                  <a:srgbClr val="000000"/>
                </a:solidFill>
                <a:latin typeface="Cambria" panose="02040503050406030204" pitchFamily="18" charset="0"/>
                <a:ea typeface="Cambria" panose="02040503050406030204" pitchFamily="18" charset="0"/>
              </a:rPr>
              <a:t>dụ</a:t>
            </a:r>
            <a:endParaRPr lang="en-US" sz="4800" b="1" dirty="0">
              <a:solidFill>
                <a:srgbClr val="000000"/>
              </a:solidFill>
              <a:latin typeface="Cambria" panose="02040503050406030204" pitchFamily="18" charset="0"/>
              <a:ea typeface="Cambria" panose="02040503050406030204" pitchFamily="18" charset="0"/>
            </a:endParaRPr>
          </a:p>
          <a:p>
            <a:pPr lvl="0" algn="just"/>
            <a:r>
              <a:rPr lang="vi-VN" sz="4800" b="1" dirty="0">
                <a:solidFill>
                  <a:srgbClr val="000000"/>
                </a:solidFill>
                <a:latin typeface="Cambria" panose="02040503050406030204" pitchFamily="18" charset="0"/>
                <a:ea typeface="Cambria" panose="02040503050406030204" pitchFamily="18" charset="0"/>
              </a:rPr>
              <a:t>Sự việc được thể hiện trong một bức tranh: </a:t>
            </a:r>
            <a:r>
              <a:rPr lang="vi-VN" sz="4800" dirty="0">
                <a:solidFill>
                  <a:srgbClr val="000000"/>
                </a:solidFill>
                <a:latin typeface="Cambria" panose="02040503050406030204" pitchFamily="18" charset="0"/>
                <a:ea typeface="Cambria" panose="02040503050406030204" pitchFamily="18" charset="0"/>
              </a:rPr>
              <a:t>Hai bạn nam cùng đá bóng gần cửa lớp học, vô tình đá trúng vào cửa làm vỡ kính của lớp. Hai bạn nam lúng túng và không biết phải xử trí ra sao.</a:t>
            </a:r>
            <a:endParaRPr kumimoji="0" lang="vi-VN" sz="48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2457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40560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bạn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sự</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đáng</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nhớ</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đã</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qua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chia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xúc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đó</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spTree>
    <p:extLst>
      <p:ext uri="{BB962C8B-B14F-4D97-AF65-F5344CB8AC3E}">
        <p14:creationId xmlns:p14="http://schemas.microsoft.com/office/powerpoint/2010/main" val="3134269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46298" y="978196"/>
            <a:ext cx="10079665"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Ví</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rPr>
              <a:t>dụ</a:t>
            </a:r>
            <a:endPar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a:p>
            <a:pPr lvl="0" algn="just"/>
            <a:r>
              <a:rPr lang="vi-VN" sz="4000" b="1" dirty="0">
                <a:solidFill>
                  <a:srgbClr val="000000"/>
                </a:solidFill>
                <a:latin typeface="Cambria" panose="02040503050406030204" pitchFamily="18" charset="0"/>
                <a:ea typeface="Cambria" panose="02040503050406030204" pitchFamily="18" charset="0"/>
              </a:rPr>
              <a:t>Sự việc đáng nhớ em đã trải qua: </a:t>
            </a:r>
            <a:r>
              <a:rPr lang="vi-VN" sz="4000" dirty="0">
                <a:solidFill>
                  <a:srgbClr val="000000"/>
                </a:solidFill>
                <a:latin typeface="Cambria" panose="02040503050406030204" pitchFamily="18" charset="0"/>
                <a:ea typeface="Cambria" panose="02040503050406030204" pitchFamily="18" charset="0"/>
              </a:rPr>
              <a:t>Một lần em tham gia cuộc thi của trường tổ chức, em vinh dự thắng cuộc và dành được giải cao nhất trong cuộc thi ấy. Sau sự việc xảy ra, em cảm thấy thật bất ngờ và vỡ oà trong hạnh phúc, em nghĩ mình không đạt được thành tích tốt như vậy.</a:t>
            </a:r>
            <a:endParaRPr kumimoji="0" lang="vi-VN" sz="40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1833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3" name="Rectangle: Rounded Corners 2">
            <a:extLst>
              <a:ext uri="{FF2B5EF4-FFF2-40B4-BE49-F238E27FC236}">
                <a16:creationId xmlns:a16="http://schemas.microsoft.com/office/drawing/2014/main" id="{FBF615D0-497D-E1E0-C347-ABF63997430F}"/>
              </a:ext>
            </a:extLst>
          </p:cNvPr>
          <p:cNvSpPr/>
          <p:nvPr/>
        </p:nvSpPr>
        <p:spPr>
          <a:xfrm>
            <a:off x="421099" y="393406"/>
            <a:ext cx="11166506" cy="6179746"/>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06C6223-D0C9-16FB-62CA-99C663617E76}"/>
              </a:ext>
            </a:extLst>
          </p:cNvPr>
          <p:cNvSpPr txBox="1"/>
          <p:nvPr/>
        </p:nvSpPr>
        <p:spPr>
          <a:xfrm>
            <a:off x="925033" y="489098"/>
            <a:ext cx="10079665" cy="1200329"/>
          </a:xfrm>
          <a:prstGeom prst="rect">
            <a:avLst/>
          </a:prstGeom>
          <a:noFill/>
        </p:spPr>
        <p:txBody>
          <a:bodyPr wrap="square" rtlCol="0">
            <a:spAutoFit/>
          </a:bodyPr>
          <a:lstStyle/>
          <a:p>
            <a:pPr lvl="0" algn="just"/>
            <a:r>
              <a:rPr lang="en-US" sz="3600" b="1" dirty="0">
                <a:solidFill>
                  <a:srgbClr val="000000"/>
                </a:solidFill>
                <a:latin typeface="Cambria" panose="02040503050406030204" pitchFamily="18" charset="0"/>
                <a:ea typeface="Cambria" panose="02040503050406030204" pitchFamily="18" charset="0"/>
              </a:rPr>
              <a:t>2. </a:t>
            </a:r>
            <a:r>
              <a:rPr lang="en-US" sz="3600" b="1" dirty="0" err="1">
                <a:solidFill>
                  <a:srgbClr val="000000"/>
                </a:solidFill>
                <a:latin typeface="Cambria" panose="02040503050406030204" pitchFamily="18" charset="0"/>
                <a:ea typeface="Cambria" panose="02040503050406030204" pitchFamily="18" charset="0"/>
              </a:rPr>
              <a:t>Viết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đoạn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văn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thể</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hiện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cảm</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xúc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một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việc</a:t>
            </a:r>
            <a:r>
              <a:rPr lang="en-US" sz="3600" b="1" dirty="0">
                <a:solidFill>
                  <a:srgbClr val="000000"/>
                </a:solidFill>
                <a:latin typeface="Cambria" panose="02040503050406030204" pitchFamily="18" charset="0"/>
                <a:ea typeface="Cambria" panose="02040503050406030204" pitchFamily="18" charset="0"/>
              </a:rPr>
              <a:t> ở </a:t>
            </a:r>
            <a:r>
              <a:rPr lang="en-US" sz="3600" b="1" dirty="0" err="1">
                <a:solidFill>
                  <a:srgbClr val="000000"/>
                </a:solidFill>
                <a:latin typeface="Cambria" panose="02040503050406030204" pitchFamily="18" charset="0"/>
                <a:ea typeface="Cambria" panose="02040503050406030204" pitchFamily="18" charset="0"/>
              </a:rPr>
              <a:t>bài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tập</a:t>
            </a:r>
            <a:r>
              <a:rPr lang="en-US" sz="3600" b="1" dirty="0">
                <a:solidFill>
                  <a:srgbClr val="000000"/>
                </a:solidFill>
                <a:latin typeface="Cambria" panose="02040503050406030204" pitchFamily="18" charset="0"/>
                <a:ea typeface="Cambria" panose="02040503050406030204" pitchFamily="18" charset="0"/>
              </a:rPr>
              <a:t> 1.</a:t>
            </a:r>
            <a:endPar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77D8886C-CACD-D94D-6941-F082C911FE59}"/>
              </a:ext>
            </a:extLst>
          </p:cNvPr>
          <p:cNvPicPr>
            <a:picLocks noChangeAspect="1"/>
          </p:cNvPicPr>
          <p:nvPr/>
        </p:nvPicPr>
        <p:blipFill>
          <a:blip r:embed="rId5"/>
          <a:stretch>
            <a:fillRect/>
          </a:stretch>
        </p:blipFill>
        <p:spPr>
          <a:xfrm>
            <a:off x="1631211" y="1621132"/>
            <a:ext cx="8610600" cy="4657725"/>
          </a:xfrm>
          <a:prstGeom prst="rect">
            <a:avLst/>
          </a:prstGeom>
        </p:spPr>
      </p:pic>
    </p:spTree>
    <p:extLst>
      <p:ext uri="{BB962C8B-B14F-4D97-AF65-F5344CB8AC3E}">
        <p14:creationId xmlns:p14="http://schemas.microsoft.com/office/powerpoint/2010/main" val="3871653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1551</TotalTime>
  <Words>533</Words>
  <Application>Microsoft Office PowerPoint</Application>
  <PresentationFormat>Widescreen</PresentationFormat>
  <Paragraphs>14</Paragraphs>
  <Slides>12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Algerian</vt:lpstr>
      <vt:lpstr>Aptos</vt:lpstr>
      <vt:lpstr>Aptos Display</vt:lpstr>
      <vt:lpstr>Arial</vt:lpstr>
      <vt:lpstr>Calibri</vt:lpstr>
      <vt:lpstr>Cambria</vt:lpstr>
      <vt:lpstr>等线</vt:lpstr>
      <vt:lpstr>等线 Light</vt:lpstr>
      <vt:lpstr>隶书</vt:lpstr>
      <vt:lpstr>华文行楷</vt:lpstr>
      <vt:lpstr>方正正粗黑简体</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26</cp:revision>
  <dcterms:created xsi:type="dcterms:W3CDTF">2023-08-09T07:35:34Z</dcterms:created>
  <dcterms:modified xsi:type="dcterms:W3CDTF">2025-03-27T09:32:18Z</dcterms:modified>
  <cp:category>9Slide.vn</cp:category>
</cp:coreProperties>
</file>