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90" r:id="rId3"/>
  </p:sldMasterIdLst>
  <p:notesMasterIdLst>
    <p:notesMasterId r:id="rId31"/>
  </p:notesMasterIdLst>
  <p:sldIdLst>
    <p:sldId id="526" r:id="rId4"/>
    <p:sldId id="319" r:id="rId5"/>
    <p:sldId id="320" r:id="rId6"/>
    <p:sldId id="321" r:id="rId7"/>
    <p:sldId id="260" r:id="rId8"/>
    <p:sldId id="326" r:id="rId9"/>
    <p:sldId id="561" r:id="rId10"/>
    <p:sldId id="546" r:id="rId11"/>
    <p:sldId id="547" r:id="rId12"/>
    <p:sldId id="527" r:id="rId13"/>
    <p:sldId id="551" r:id="rId14"/>
    <p:sldId id="552" r:id="rId15"/>
    <p:sldId id="562" r:id="rId16"/>
    <p:sldId id="563" r:id="rId17"/>
    <p:sldId id="537" r:id="rId18"/>
    <p:sldId id="534" r:id="rId19"/>
    <p:sldId id="553" r:id="rId20"/>
    <p:sldId id="292" r:id="rId21"/>
    <p:sldId id="564" r:id="rId22"/>
    <p:sldId id="558" r:id="rId23"/>
    <p:sldId id="565" r:id="rId24"/>
    <p:sldId id="566" r:id="rId25"/>
    <p:sldId id="567" r:id="rId26"/>
    <p:sldId id="568" r:id="rId27"/>
    <p:sldId id="569" r:id="rId28"/>
    <p:sldId id="538" r:id="rId29"/>
    <p:sldId id="545"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A"/>
    <a:srgbClr val="0066FF"/>
    <a:srgbClr val="FFFF00"/>
    <a:srgbClr val="FF00FF"/>
    <a:srgbClr val="76CD61"/>
    <a:srgbClr val="F3AD1F"/>
    <a:srgbClr val="4BC7E4"/>
    <a:srgbClr val="F1A03F"/>
    <a:srgbClr val="50291E"/>
    <a:srgbClr val="FFFA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14" autoAdjust="0"/>
  </p:normalViewPr>
  <p:slideViewPr>
    <p:cSldViewPr snapToGrid="0" showGuides="1">
      <p:cViewPr varScale="1">
        <p:scale>
          <a:sx n="50" d="100"/>
          <a:sy n="50" d="100"/>
        </p:scale>
        <p:origin x="720" y="53"/>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2025/3/26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294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860837"/>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5825745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934083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13237001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537980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868933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9621312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3/26/2025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537843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3/26/2025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9041647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3/26/2025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3450559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3/26/2025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8859241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3/26/2025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9478836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3/26/2025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665115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3/26/2025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7452717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3/26/2025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89907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3/26/2025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823722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3/26/2025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6279636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31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9275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363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3416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3381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975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929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6171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50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5447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686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8.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6"/>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7"/>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752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7AA8698-2815-B436-1816-84282C257BED}"/>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8" name="Picture 17">
            <a:extLst>
              <a:ext uri="{FF2B5EF4-FFF2-40B4-BE49-F238E27FC236}">
                <a16:creationId xmlns:a16="http://schemas.microsoft.com/office/drawing/2014/main" id="{AA598EC0-3C46-4B43-3F61-317A139233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079200" y="1265725"/>
            <a:ext cx="1307882" cy="130972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79253A9-0BA2-C280-5317-3B71D988162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80322" y="0"/>
            <a:ext cx="1449987" cy="1449987"/>
          </a:xfrm>
          <a:prstGeom prst="rect">
            <a:avLst/>
          </a:prstGeom>
        </p:spPr>
      </p:pic>
    </p:spTree>
    <p:extLst>
      <p:ext uri="{BB962C8B-B14F-4D97-AF65-F5344CB8AC3E}">
        <p14:creationId xmlns:p14="http://schemas.microsoft.com/office/powerpoint/2010/main" val="259179471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47.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6.png"/><Relationship Id="rId5" Type="http://schemas.openxmlformats.org/officeDocument/2006/relationships/slideLayout" Target="../slideLayouts/slideLayout7.xml"/><Relationship Id="rId4"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35.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18" Type="http://schemas.openxmlformats.org/officeDocument/2006/relationships/image" Target="../media/image21.png"/><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18.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jpg"/><Relationship Id="rId15" Type="http://schemas.microsoft.com/office/2007/relationships/hdphoto" Target="../media/hdphoto5.wdp"/><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xml"/><Relationship Id="rId1" Type="http://schemas.openxmlformats.org/officeDocument/2006/relationships/tags" Target="../tags/tag21.xml"/><Relationship Id="rId6" Type="http://schemas.microsoft.com/office/2007/relationships/hdphoto" Target="../media/hdphoto13.wdp"/><Relationship Id="rId5" Type="http://schemas.openxmlformats.org/officeDocument/2006/relationships/image" Target="../media/image62.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0.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73.sv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4.wdp"/><Relationship Id="rId3" Type="http://schemas.openxmlformats.org/officeDocument/2006/relationships/image" Target="../media/image23.jpg"/><Relationship Id="rId7" Type="http://schemas.openxmlformats.org/officeDocument/2006/relationships/slide" Target="slide5.xml"/><Relationship Id="rId12" Type="http://schemas.openxmlformats.org/officeDocument/2006/relationships/image" Target="../media/image25.png"/><Relationship Id="rId17" Type="http://schemas.microsoft.com/office/2007/relationships/hdphoto" Target="../media/hdphoto6.wdp"/><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slide" Target="slide6.xml"/><Relationship Id="rId5" Type="http://schemas.openxmlformats.org/officeDocument/2006/relationships/image" Target="../media/image15.png"/><Relationship Id="rId1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slide" Target="slide7.xml"/><Relationship Id="rId9" Type="http://schemas.microsoft.com/office/2007/relationships/hdphoto" Target="../media/hdphoto5.wdp"/><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7.png"/><Relationship Id="rId18" Type="http://schemas.microsoft.com/office/2007/relationships/hdphoto" Target="../media/hdphoto10.wdp"/><Relationship Id="rId3" Type="http://schemas.microsoft.com/office/2007/relationships/media" Target="../media/media3.mp3"/><Relationship Id="rId21" Type="http://schemas.openxmlformats.org/officeDocument/2006/relationships/image" Target="../media/image31.png"/><Relationship Id="rId7" Type="http://schemas.openxmlformats.org/officeDocument/2006/relationships/image" Target="../media/image23.jpg"/><Relationship Id="rId12" Type="http://schemas.microsoft.com/office/2007/relationships/hdphoto" Target="../media/hdphoto7.wdp"/><Relationship Id="rId17" Type="http://schemas.openxmlformats.org/officeDocument/2006/relationships/image" Target="../media/image29.png"/><Relationship Id="rId2" Type="http://schemas.openxmlformats.org/officeDocument/2006/relationships/audio" Target="../media/media2.mp3"/><Relationship Id="rId16" Type="http://schemas.microsoft.com/office/2007/relationships/hdphoto" Target="../media/hdphoto9.wdp"/><Relationship Id="rId20" Type="http://schemas.microsoft.com/office/2007/relationships/hdphoto" Target="../media/hdphoto11.wdp"/><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28.png"/><Relationship Id="rId10" Type="http://schemas.microsoft.com/office/2007/relationships/hdphoto" Target="../media/hdphoto6.wdp"/><Relationship Id="rId19"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8.wdp"/><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9.wdp"/><Relationship Id="rId18" Type="http://schemas.microsoft.com/office/2007/relationships/hdphoto" Target="../media/hdphoto6.wdp"/><Relationship Id="rId3" Type="http://schemas.microsoft.com/office/2007/relationships/media" Target="../media/media3.mp3"/><Relationship Id="rId21" Type="http://schemas.microsoft.com/office/2007/relationships/hdphoto" Target="../media/hdphoto11.wdp"/><Relationship Id="rId7" Type="http://schemas.openxmlformats.org/officeDocument/2006/relationships/image" Target="../media/image32.jpg"/><Relationship Id="rId12" Type="http://schemas.openxmlformats.org/officeDocument/2006/relationships/image" Target="../media/image28.png"/><Relationship Id="rId17"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slide" Target="slide3.xml"/><Relationship Id="rId20" Type="http://schemas.openxmlformats.org/officeDocument/2006/relationships/image" Target="../media/image30.png"/><Relationship Id="rId1" Type="http://schemas.microsoft.com/office/2007/relationships/media" Target="../media/media2.mp3"/><Relationship Id="rId6" Type="http://schemas.openxmlformats.org/officeDocument/2006/relationships/notesSlide" Target="../notesSlides/notesSlide4.xml"/><Relationship Id="rId11" Type="http://schemas.microsoft.com/office/2007/relationships/hdphoto" Target="../media/hdphoto8.wdp"/><Relationship Id="rId5" Type="http://schemas.openxmlformats.org/officeDocument/2006/relationships/slideLayout" Target="../slideLayouts/slideLayout12.xml"/><Relationship Id="rId15" Type="http://schemas.microsoft.com/office/2007/relationships/hdphoto" Target="../media/hdphoto10.wdp"/><Relationship Id="rId10" Type="http://schemas.openxmlformats.org/officeDocument/2006/relationships/image" Target="../media/image27.png"/><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7.wdp"/><Relationship Id="rId14" Type="http://schemas.openxmlformats.org/officeDocument/2006/relationships/image" Target="../media/image29.png"/><Relationship Id="rId22"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9.wdp"/><Relationship Id="rId18" Type="http://schemas.microsoft.com/office/2007/relationships/hdphoto" Target="../media/hdphoto6.wdp"/><Relationship Id="rId3" Type="http://schemas.microsoft.com/office/2007/relationships/media" Target="../media/media3.mp3"/><Relationship Id="rId21" Type="http://schemas.microsoft.com/office/2007/relationships/hdphoto" Target="../media/hdphoto11.wdp"/><Relationship Id="rId7" Type="http://schemas.openxmlformats.org/officeDocument/2006/relationships/image" Target="../media/image23.jpg"/><Relationship Id="rId12" Type="http://schemas.openxmlformats.org/officeDocument/2006/relationships/image" Target="../media/image28.png"/><Relationship Id="rId17"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slide" Target="slide3.xml"/><Relationship Id="rId20" Type="http://schemas.openxmlformats.org/officeDocument/2006/relationships/image" Target="../media/image30.png"/><Relationship Id="rId1" Type="http://schemas.microsoft.com/office/2007/relationships/media" Target="../media/media2.mp3"/><Relationship Id="rId6" Type="http://schemas.openxmlformats.org/officeDocument/2006/relationships/notesSlide" Target="../notesSlides/notesSlide5.xml"/><Relationship Id="rId11" Type="http://schemas.microsoft.com/office/2007/relationships/hdphoto" Target="../media/hdphoto8.wdp"/><Relationship Id="rId5" Type="http://schemas.openxmlformats.org/officeDocument/2006/relationships/slideLayout" Target="../slideLayouts/slideLayout12.xml"/><Relationship Id="rId15" Type="http://schemas.microsoft.com/office/2007/relationships/hdphoto" Target="../media/hdphoto10.wdp"/><Relationship Id="rId10" Type="http://schemas.openxmlformats.org/officeDocument/2006/relationships/image" Target="../media/image27.png"/><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7.wdp"/><Relationship Id="rId14" Type="http://schemas.openxmlformats.org/officeDocument/2006/relationships/image" Target="../media/image29.png"/><Relationship Id="rId22"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3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3.xml"/><Relationship Id="rId7" Type="http://schemas.openxmlformats.org/officeDocument/2006/relationships/image" Target="../media/image1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a:extLst>
              <a:ext uri="{FF2B5EF4-FFF2-40B4-BE49-F238E27FC236}">
                <a16:creationId xmlns:a16="http://schemas.microsoft.com/office/drawing/2014/main" id="{3B7CBD26-501E-A6F9-A439-3788EF0C4DF4}"/>
              </a:ext>
            </a:extLst>
          </p:cNvPr>
          <p:cNvPicPr>
            <a:picLocks noChangeAspect="1"/>
          </p:cNvPicPr>
          <p:nvPr/>
        </p:nvPicPr>
        <p:blipFill>
          <a:blip r:embed="rId8"/>
          <a:stretch>
            <a:fillRect/>
          </a:stretch>
        </p:blipFill>
        <p:spPr>
          <a:xfrm>
            <a:off x="1549236" y="1679510"/>
            <a:ext cx="9092891" cy="2138026"/>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92022" y="1547395"/>
            <a:ext cx="4703498" cy="32074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chemeClr val="tx1"/>
                </a:solidFill>
                <a:latin typeface="Cambria" panose="02040503050406030204" pitchFamily="18" charset="0"/>
                <a:ea typeface="Cambria" panose="02040503050406030204" pitchFamily="18" charset="0"/>
              </a:rPr>
              <a:t>Quan sát hình 9 đến hình 11 và cho biết:</a:t>
            </a:r>
          </a:p>
          <a:p>
            <a:pPr algn="just"/>
            <a:r>
              <a:rPr lang="vi-VN" sz="3000" dirty="0">
                <a:solidFill>
                  <a:schemeClr val="tx1"/>
                </a:solidFill>
                <a:latin typeface="Cambria" panose="02040503050406030204" pitchFamily="18" charset="0"/>
                <a:ea typeface="Cambria" panose="02040503050406030204" pitchFamily="18" charset="0"/>
              </a:rPr>
              <a:t>- Các bạn trong hình đang gặp vấn đề gì?</a:t>
            </a:r>
          </a:p>
          <a:p>
            <a:pPr algn="just"/>
            <a:r>
              <a:rPr lang="vi-VN" sz="3000" dirty="0">
                <a:solidFill>
                  <a:schemeClr val="tx1"/>
                </a:solidFill>
                <a:latin typeface="Cambria" panose="02040503050406030204" pitchFamily="18" charset="0"/>
                <a:ea typeface="Cambria" panose="02040503050406030204" pitchFamily="18" charset="0"/>
              </a:rPr>
              <a:t>- Các bạn cần làm gì? Ý nghĩa của việc làm đó.</a:t>
            </a:r>
            <a:endParaRPr lang="zh-CN" altLang="en-US" sz="3000" dirty="0">
              <a:solidFill>
                <a:schemeClr val="tx1"/>
              </a:solidFill>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9" name="Picture 8">
            <a:extLst>
              <a:ext uri="{FF2B5EF4-FFF2-40B4-BE49-F238E27FC236}">
                <a16:creationId xmlns:a16="http://schemas.microsoft.com/office/drawing/2014/main" id="{B83BA0B6-B19D-6EDB-D74C-6648845FBA4A}"/>
              </a:ext>
            </a:extLst>
          </p:cNvPr>
          <p:cNvPicPr>
            <a:picLocks noChangeAspect="1"/>
          </p:cNvPicPr>
          <p:nvPr/>
        </p:nvPicPr>
        <p:blipFill>
          <a:blip r:embed="rId2"/>
          <a:stretch>
            <a:fillRect/>
          </a:stretch>
        </p:blipFill>
        <p:spPr>
          <a:xfrm>
            <a:off x="4886960" y="500956"/>
            <a:ext cx="7125208" cy="5889683"/>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kids standing next to a blackboard&#10;&#10;Description automatically generated">
            <a:extLst>
              <a:ext uri="{FF2B5EF4-FFF2-40B4-BE49-F238E27FC236}">
                <a16:creationId xmlns:a16="http://schemas.microsoft.com/office/drawing/2014/main" id="{08E9E17E-70D8-C4EF-1CFD-41B3D8540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23" y="656225"/>
            <a:ext cx="10266554" cy="5797798"/>
          </a:xfrm>
          <a:prstGeom prst="rect">
            <a:avLst/>
          </a:prstGeom>
        </p:spPr>
      </p:pic>
    </p:spTree>
    <p:extLst>
      <p:ext uri="{BB962C8B-B14F-4D97-AF65-F5344CB8AC3E}">
        <p14:creationId xmlns:p14="http://schemas.microsoft.com/office/powerpoint/2010/main" val="1572718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6261362" y="1026160"/>
            <a:ext cx="5534398" cy="4582159"/>
          </a:xfrm>
          <a:prstGeom prst="wedgeRoundRectCallout">
            <a:avLst>
              <a:gd name="adj1" fmla="val -60706"/>
              <a:gd name="adj2" fmla="val -32130"/>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mbria" panose="02040503050406030204" pitchFamily="18" charset="0"/>
                <a:ea typeface="Cambria" panose="02040503050406030204" pitchFamily="18" charset="0"/>
              </a:rPr>
              <a:t>Hình 9: vấn đề ngứa da do không tắm. </a:t>
            </a:r>
          </a:p>
          <a:p>
            <a:pPr marL="571500" indent="-571500" algn="just">
              <a:buFont typeface="Wingdings" panose="05000000000000000000" pitchFamily="2" charset="2"/>
              <a:buChar char="à"/>
            </a:pPr>
            <a:r>
              <a:rPr lang="vi-VN" sz="3600" dirty="0">
                <a:solidFill>
                  <a:schemeClr val="tx1"/>
                </a:solidFill>
                <a:latin typeface="Cambria" panose="02040503050406030204" pitchFamily="18" charset="0"/>
                <a:ea typeface="Cambria" panose="02040503050406030204" pitchFamily="18" charset="0"/>
              </a:rPr>
              <a:t>Việc cần làm tắm rửa thường xuyên bằng nước ấm, nơi kín gió. </a:t>
            </a:r>
            <a:endParaRPr lang="en-US" sz="3600" dirty="0">
              <a:solidFill>
                <a:schemeClr val="tx1"/>
              </a:solidFill>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à"/>
            </a:pPr>
            <a:r>
              <a:rPr lang="vi-VN" sz="3600" dirty="0">
                <a:solidFill>
                  <a:schemeClr val="tx1"/>
                </a:solidFill>
                <a:latin typeface="Cambria" panose="02040503050406030204" pitchFamily="18" charset="0"/>
                <a:ea typeface="Cambria" panose="02040503050406030204" pitchFamily="18" charset="0"/>
              </a:rPr>
              <a:t>Ý nghĩa da (cơ thể) sạch sẽ da thông thoáng không bị ngứa.</a:t>
            </a:r>
          </a:p>
        </p:txBody>
      </p:sp>
      <p:pic>
        <p:nvPicPr>
          <p:cNvPr id="3" name="Picture 2">
            <a:extLst>
              <a:ext uri="{FF2B5EF4-FFF2-40B4-BE49-F238E27FC236}">
                <a16:creationId xmlns:a16="http://schemas.microsoft.com/office/drawing/2014/main" id="{1A61B50E-D7E6-9C9F-BE5B-B76F59D40292}"/>
              </a:ext>
            </a:extLst>
          </p:cNvPr>
          <p:cNvPicPr>
            <a:picLocks noChangeAspect="1"/>
          </p:cNvPicPr>
          <p:nvPr/>
        </p:nvPicPr>
        <p:blipFill>
          <a:blip r:embed="rId2"/>
          <a:stretch>
            <a:fillRect/>
          </a:stretch>
        </p:blipFill>
        <p:spPr>
          <a:xfrm>
            <a:off x="766127" y="1456372"/>
            <a:ext cx="4803386" cy="3918268"/>
          </a:xfrm>
          <a:prstGeom prst="rect">
            <a:avLst/>
          </a:prstGeom>
        </p:spPr>
      </p:pic>
    </p:spTree>
    <p:extLst>
      <p:ext uri="{BB962C8B-B14F-4D97-AF65-F5344CB8AC3E}">
        <p14:creationId xmlns:p14="http://schemas.microsoft.com/office/powerpoint/2010/main" val="277642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5882640" y="568960"/>
            <a:ext cx="5913120" cy="539496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mbria" panose="02040503050406030204" pitchFamily="18" charset="0"/>
                <a:ea typeface="Cambria" panose="02040503050406030204" pitchFamily="18" charset="0"/>
              </a:rPr>
              <a:t>Hình 10: Da mặt dính nổi mụn đỏ, vệ sinh da mặt chưa phù hợp.</a:t>
            </a:r>
          </a:p>
          <a:p>
            <a:pPr lvl="0" algn="just"/>
            <a:r>
              <a:rPr lang="en-US" sz="3600"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prstClr val="black"/>
                </a:solidFill>
                <a:latin typeface="Cambria" panose="02040503050406030204" pitchFamily="18" charset="0"/>
                <a:ea typeface="Cambria" panose="02040503050406030204" pitchFamily="18" charset="0"/>
              </a:rPr>
              <a:t>Việc cần làm rữa mặt với nước sạch sẽ thường xuyên, ít nhất 2 lần/ngày.</a:t>
            </a:r>
          </a:p>
          <a:p>
            <a:pPr lvl="0" algn="just"/>
            <a:r>
              <a:rPr lang="en-US" sz="3600"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prstClr val="black"/>
                </a:solidFill>
                <a:latin typeface="Cambria" panose="02040503050406030204" pitchFamily="18" charset="0"/>
                <a:ea typeface="Cambria" panose="02040503050406030204" pitchFamily="18" charset="0"/>
              </a:rPr>
              <a:t>Ý nghĩa sạch  chất nhờn trên da không gây tắc lỗ chân lông.</a:t>
            </a:r>
          </a:p>
        </p:txBody>
      </p:sp>
      <p:pic>
        <p:nvPicPr>
          <p:cNvPr id="4" name="Picture 3">
            <a:extLst>
              <a:ext uri="{FF2B5EF4-FFF2-40B4-BE49-F238E27FC236}">
                <a16:creationId xmlns:a16="http://schemas.microsoft.com/office/drawing/2014/main" id="{2F276527-C57D-6FBE-C040-8C83FEE4574A}"/>
              </a:ext>
            </a:extLst>
          </p:cNvPr>
          <p:cNvPicPr>
            <a:picLocks noChangeAspect="1"/>
          </p:cNvPicPr>
          <p:nvPr/>
        </p:nvPicPr>
        <p:blipFill>
          <a:blip r:embed="rId2"/>
          <a:stretch>
            <a:fillRect/>
          </a:stretch>
        </p:blipFill>
        <p:spPr>
          <a:xfrm>
            <a:off x="760729" y="1395094"/>
            <a:ext cx="4485597" cy="4142105"/>
          </a:xfrm>
          <a:prstGeom prst="rect">
            <a:avLst/>
          </a:prstGeom>
        </p:spPr>
      </p:pic>
    </p:spTree>
    <p:extLst>
      <p:ext uri="{BB962C8B-B14F-4D97-AF65-F5344CB8AC3E}">
        <p14:creationId xmlns:p14="http://schemas.microsoft.com/office/powerpoint/2010/main" val="272726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EC1FC9-89E3-95CC-84DA-02C8DD051FA5}"/>
              </a:ext>
            </a:extLst>
          </p:cNvPr>
          <p:cNvPicPr>
            <a:picLocks noChangeAspect="1"/>
          </p:cNvPicPr>
          <p:nvPr/>
        </p:nvPicPr>
        <p:blipFill>
          <a:blip r:embed="rId2"/>
          <a:stretch>
            <a:fillRect/>
          </a:stretch>
        </p:blipFill>
        <p:spPr>
          <a:xfrm>
            <a:off x="3029267" y="444500"/>
            <a:ext cx="6978333" cy="2739585"/>
          </a:xfrm>
          <a:prstGeom prst="rect">
            <a:avLst/>
          </a:prstGeom>
        </p:spPr>
      </p:pic>
      <p:sp>
        <p:nvSpPr>
          <p:cNvPr id="5" name="Speech Bubble: Rectangle with Corners Rounded 4">
            <a:extLst>
              <a:ext uri="{FF2B5EF4-FFF2-40B4-BE49-F238E27FC236}">
                <a16:creationId xmlns:a16="http://schemas.microsoft.com/office/drawing/2014/main" id="{8DB4BA8E-F5DB-C16E-78F5-8C06CDF7BAA2}"/>
              </a:ext>
            </a:extLst>
          </p:cNvPr>
          <p:cNvSpPr/>
          <p:nvPr/>
        </p:nvSpPr>
        <p:spPr>
          <a:xfrm>
            <a:off x="1818640" y="3525520"/>
            <a:ext cx="9113520" cy="2844800"/>
          </a:xfrm>
          <a:prstGeom prst="wedgeRoundRectCallout">
            <a:avLst>
              <a:gd name="adj1" fmla="val -18798"/>
              <a:gd name="adj2" fmla="val -71765"/>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mbria" panose="02040503050406030204" pitchFamily="18" charset="0"/>
                <a:ea typeface="Cambria" panose="02040503050406030204" pitchFamily="18" charset="0"/>
              </a:rPr>
              <a:t>Hình 11: vấn đề ngứa xuất hiện mùi khác lạ do bị viêm cơ quan sinh dục.</a:t>
            </a:r>
          </a:p>
          <a:p>
            <a:pPr lvl="0" algn="just"/>
            <a:r>
              <a:rPr lang="en-US" sz="2800" dirty="0">
                <a:solidFill>
                  <a:prstClr val="black"/>
                </a:solidFill>
                <a:latin typeface="Cambria" panose="02040503050406030204" pitchFamily="18" charset="0"/>
                <a:ea typeface="Cambria" panose="02040503050406030204" pitchFamily="18" charset="0"/>
                <a:sym typeface="Wingdings" panose="05000000000000000000" pitchFamily="2" charset="2"/>
              </a:rPr>
              <a:t></a:t>
            </a:r>
            <a:r>
              <a:rPr lang="vi-VN" sz="2800" dirty="0">
                <a:solidFill>
                  <a:prstClr val="black"/>
                </a:solidFill>
                <a:latin typeface="Cambria" panose="02040503050406030204" pitchFamily="18" charset="0"/>
                <a:ea typeface="Cambria" panose="02040503050406030204" pitchFamily="18" charset="0"/>
              </a:rPr>
              <a:t> Việc cần làm tắm rửa bằng nguồn nước sạch, vệ sinh cơ quan sinh dục, thay quần áo lót hàng ngày, cơ quan sinh dục luôn khô thoáng, phòng tránh viêm nhiễm, hạn chế vi khuẩn.</a:t>
            </a:r>
          </a:p>
        </p:txBody>
      </p:sp>
    </p:spTree>
    <p:extLst>
      <p:ext uri="{BB962C8B-B14F-4D97-AF65-F5344CB8AC3E}">
        <p14:creationId xmlns:p14="http://schemas.microsoft.com/office/powerpoint/2010/main" val="24440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6" name="Picture 5" descr="A cartoon of kids at desks&#10;&#10;Description automatically generated">
            <a:extLst>
              <a:ext uri="{FF2B5EF4-FFF2-40B4-BE49-F238E27FC236}">
                <a16:creationId xmlns:a16="http://schemas.microsoft.com/office/drawing/2014/main" id="{6831330A-ED9B-8360-0B53-CD1AD50DF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699" y="3243139"/>
            <a:ext cx="6270985" cy="3261559"/>
          </a:xfrm>
          <a:prstGeom prst="rect">
            <a:avLst/>
          </a:prstGeom>
        </p:spPr>
      </p:pic>
      <p:grpSp>
        <p:nvGrpSpPr>
          <p:cNvPr id="9" name="Group 8">
            <a:extLst>
              <a:ext uri="{FF2B5EF4-FFF2-40B4-BE49-F238E27FC236}">
                <a16:creationId xmlns:a16="http://schemas.microsoft.com/office/drawing/2014/main" id="{8C34F028-EC66-4B3F-AEC2-87F475F6B0FA}"/>
              </a:ext>
            </a:extLst>
          </p:cNvPr>
          <p:cNvGrpSpPr/>
          <p:nvPr/>
        </p:nvGrpSpPr>
        <p:grpSpPr>
          <a:xfrm>
            <a:off x="266262" y="786701"/>
            <a:ext cx="11666483" cy="1722819"/>
            <a:chOff x="367862" y="461581"/>
            <a:chExt cx="11666483" cy="2271110"/>
          </a:xfrm>
        </p:grpSpPr>
        <p:sp>
          <p:nvSpPr>
            <p:cNvPr id="7" name="椭圆 2">
              <a:extLst>
                <a:ext uri="{FF2B5EF4-FFF2-40B4-BE49-F238E27FC236}">
                  <a16:creationId xmlns:a16="http://schemas.microsoft.com/office/drawing/2014/main" id="{3B89CADD-1CF8-F307-D100-3FC9B243D021}"/>
                </a:ext>
              </a:extLst>
            </p:cNvPr>
            <p:cNvSpPr/>
            <p:nvPr>
              <p:custDataLst>
                <p:tags r:id="rId1"/>
              </p:custDataLst>
            </p:nvPr>
          </p:nvSpPr>
          <p:spPr>
            <a:xfrm>
              <a:off x="367862" y="461581"/>
              <a:ext cx="11456276" cy="2271110"/>
            </a:xfrm>
            <a:prstGeom prst="roundRect">
              <a:avLst/>
            </a:prstGeom>
            <a:solidFill>
              <a:srgbClr val="FFFAF3"/>
            </a:solidFill>
            <a:ln w="19050" cmpd="sng">
              <a:solidFill>
                <a:srgbClr val="F1A03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思源黑体 CN Light" panose="020B0300000000000000" charset="-122"/>
                <a:ea typeface="思源黑体 CN Light" panose="020B0300000000000000" charset="-122"/>
              </a:endParaRPr>
            </a:p>
          </p:txBody>
        </p:sp>
        <p:sp>
          <p:nvSpPr>
            <p:cNvPr id="8" name="TextBox 7">
              <a:extLst>
                <a:ext uri="{FF2B5EF4-FFF2-40B4-BE49-F238E27FC236}">
                  <a16:creationId xmlns:a16="http://schemas.microsoft.com/office/drawing/2014/main" id="{E29C2BFE-1347-ED60-9A6D-440863AAE45C}"/>
                </a:ext>
              </a:extLst>
            </p:cNvPr>
            <p:cNvSpPr txBox="1"/>
            <p:nvPr/>
          </p:nvSpPr>
          <p:spPr>
            <a:xfrm>
              <a:off x="388882" y="504501"/>
              <a:ext cx="11645463" cy="2069208"/>
            </a:xfrm>
            <a:prstGeom prst="rect">
              <a:avLst/>
            </a:prstGeom>
            <a:noFill/>
          </p:spPr>
          <p:txBody>
            <a:bodyPr wrap="square" rtlCol="0">
              <a:spAutoFit/>
            </a:bodyPr>
            <a:lstStyle/>
            <a:p>
              <a:pPr algn="ctr"/>
              <a:r>
                <a:rPr lang="vi-VN" sz="4800" b="1" dirty="0">
                  <a:latin typeface="Cambria" panose="02040503050406030204" pitchFamily="18" charset="0"/>
                  <a:ea typeface="Cambria" panose="02040503050406030204" pitchFamily="18" charset="0"/>
                </a:rPr>
                <a:t>Chia sẻ những tác hại của việc không thường xuyên giữ vệ sinh cơ thể.</a:t>
              </a:r>
              <a:endParaRPr lang="en-US" sz="4800" b="1" dirty="0">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2" name="组合 11"/>
          <p:cNvGrpSpPr/>
          <p:nvPr/>
        </p:nvGrpSpPr>
        <p:grpSpPr>
          <a:xfrm>
            <a:off x="550544" y="1137920"/>
            <a:ext cx="11489055" cy="5315585"/>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4"/>
              </p:custDataLst>
            </p:nvPr>
          </p:nvSpPr>
          <p:spPr>
            <a:xfrm>
              <a:off x="4646" y="3441"/>
              <a:ext cx="11802" cy="4798"/>
            </a:xfrm>
            <a:prstGeom prst="rect">
              <a:avLst/>
            </a:prstGeom>
          </p:spPr>
          <p:txBody>
            <a:bodyPr wrap="square">
              <a:spAutoFit/>
            </a:bodyPr>
            <a:lstStyle/>
            <a:p>
              <a:pPr algn="ctr">
                <a:spcBef>
                  <a:spcPts val="600"/>
                </a:spcBef>
              </a:pP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Nếu không thường xuyên giữ vệ sinh cơ thể sẽ có những tác hại rất lớn đối với cơ thể</a:t>
              </a:r>
              <a:r>
                <a:rPr lang="en-US"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 đ</a:t>
              </a: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ó là: </a:t>
              </a:r>
              <a:r>
                <a:rPr lang="vi-VN" altLang="zh-CN" sz="3200" b="1" i="1" dirty="0">
                  <a:solidFill>
                    <a:schemeClr val="tx1"/>
                  </a:solidFill>
                  <a:latin typeface="Cambria" panose="02040503050406030204" pitchFamily="18" charset="0"/>
                  <a:ea typeface="思源黑体 CN Light" panose="020B0300000000000000" charset="-122"/>
                  <a:cs typeface="思源黑体 CN Light" panose="020B0300000000000000" charset="-122"/>
                </a:rPr>
                <a:t>Làm cho cơ thể khó chịu gây cho chúng ta cảm giác mệt mỏi, có mùi khó chịu, dễ mắc các bệnh viêm nhiễm, lâu ngày sẽ mắc các bệnh mãn tính.</a:t>
              </a:r>
              <a:endParaRPr lang="zh-CN" altLang="en-US" sz="3200" i="1" dirty="0">
                <a:solidFill>
                  <a:schemeClr val="tx1"/>
                </a:solidFill>
                <a:latin typeface="Cambria" panose="02040503050406030204" pitchFamily="18" charset="0"/>
                <a:ea typeface="思源黑体 CN Light" panose="020B0300000000000000" charset="-122"/>
                <a:cs typeface="思源黑体 CN Light" panose="020B0300000000000000" charset="-122"/>
              </a:endParaRPr>
            </a:p>
          </p:txBody>
        </p:sp>
      </p:grpSp>
      <p:pic>
        <p:nvPicPr>
          <p:cNvPr id="3" name="图片 2" descr="组 53"/>
          <p:cNvPicPr>
            <a:picLocks noChangeAspect="1"/>
          </p:cNvPicPr>
          <p:nvPr/>
        </p:nvPicPr>
        <p:blipFill>
          <a:blip r:embed="rId6"/>
          <a:stretch>
            <a:fillRect/>
          </a:stretch>
        </p:blipFill>
        <p:spPr>
          <a:xfrm>
            <a:off x="323850" y="3422015"/>
            <a:ext cx="2695575" cy="2753995"/>
          </a:xfrm>
          <a:prstGeom prst="rect">
            <a:avLst/>
          </a:prstGeom>
        </p:spPr>
      </p:pic>
      <p:pic>
        <p:nvPicPr>
          <p:cNvPr id="2" name="Picture 1">
            <a:extLst>
              <a:ext uri="{FF2B5EF4-FFF2-40B4-BE49-F238E27FC236}">
                <a16:creationId xmlns:a16="http://schemas.microsoft.com/office/drawing/2014/main" id="{708AA277-DFE1-7F5C-C79C-4817FA0F6F9F}"/>
              </a:ext>
            </a:extLst>
          </p:cNvPr>
          <p:cNvPicPr>
            <a:picLocks noChangeAspect="1"/>
          </p:cNvPicPr>
          <p:nvPr/>
        </p:nvPicPr>
        <p:blipFill>
          <a:blip r:embed="rId7"/>
          <a:stretch>
            <a:fillRect/>
          </a:stretch>
        </p:blipFill>
        <p:spPr>
          <a:xfrm>
            <a:off x="-164716" y="148390"/>
            <a:ext cx="4653721" cy="2064150"/>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3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900" decel="100000" fill="hold"/>
                                        <p:tgtEl>
                                          <p:spTgt spid="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a:extLst>
            <a:ext uri="{FF2B5EF4-FFF2-40B4-BE49-F238E27FC236}">
              <a16:creationId xmlns:a16="http://schemas.microsoft.com/office/drawing/2014/main" id="{BEC0895E-C07D-8854-D8DA-7E7740751746}"/>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66E36796-20D3-CB9D-A726-B5D180D8482B}"/>
              </a:ext>
            </a:extLst>
          </p:cNvPr>
          <p:cNvGrpSpPr/>
          <p:nvPr/>
        </p:nvGrpSpPr>
        <p:grpSpPr>
          <a:xfrm>
            <a:off x="274320" y="3515359"/>
            <a:ext cx="4236720" cy="3086189"/>
            <a:chOff x="3289572" y="2537905"/>
            <a:chExt cx="5450296" cy="4083964"/>
          </a:xfrm>
        </p:grpSpPr>
        <p:sp>
          <p:nvSpPr>
            <p:cNvPr id="23" name="Freeform 6">
              <a:extLst>
                <a:ext uri="{FF2B5EF4-FFF2-40B4-BE49-F238E27FC236}">
                  <a16:creationId xmlns:a16="http://schemas.microsoft.com/office/drawing/2014/main" id="{6C899B07-86E0-3818-5C1C-41BED7450E9E}"/>
                </a:ext>
              </a:extLst>
            </p:cNvPr>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4" name="Picture 23">
              <a:extLst>
                <a:ext uri="{FF2B5EF4-FFF2-40B4-BE49-F238E27FC236}">
                  <a16:creationId xmlns:a16="http://schemas.microsoft.com/office/drawing/2014/main" id="{8C80CE48-C28E-9D5E-4567-28BB49FF0B4A}"/>
                </a:ext>
              </a:extLst>
            </p:cNvPr>
            <p:cNvPicPr>
              <a:picLocks noChangeAspect="1"/>
            </p:cNvPicPr>
            <p:nvPr/>
          </p:nvPicPr>
          <p:blipFill>
            <a:blip r:embed="rId4"/>
            <a:stretch>
              <a:fillRect/>
            </a:stretch>
          </p:blipFill>
          <p:spPr>
            <a:xfrm>
              <a:off x="3289572" y="2537905"/>
              <a:ext cx="5450296" cy="1457070"/>
            </a:xfrm>
            <a:prstGeom prst="rect">
              <a:avLst/>
            </a:prstGeom>
          </p:spPr>
        </p:pic>
      </p:grpSp>
      <p:grpSp>
        <p:nvGrpSpPr>
          <p:cNvPr id="26" name="Group 25">
            <a:extLst>
              <a:ext uri="{FF2B5EF4-FFF2-40B4-BE49-F238E27FC236}">
                <a16:creationId xmlns:a16="http://schemas.microsoft.com/office/drawing/2014/main" id="{03CA759D-007B-89BF-64BB-71661389AADD}"/>
              </a:ext>
            </a:extLst>
          </p:cNvPr>
          <p:cNvGrpSpPr/>
          <p:nvPr/>
        </p:nvGrpSpPr>
        <p:grpSpPr>
          <a:xfrm>
            <a:off x="4798918" y="848895"/>
            <a:ext cx="6813961" cy="5257266"/>
            <a:chOff x="8188978" y="999021"/>
            <a:chExt cx="9346749" cy="8604830"/>
          </a:xfrm>
        </p:grpSpPr>
        <p:grpSp>
          <p:nvGrpSpPr>
            <p:cNvPr id="27" name="Group 4">
              <a:extLst>
                <a:ext uri="{FF2B5EF4-FFF2-40B4-BE49-F238E27FC236}">
                  <a16:creationId xmlns:a16="http://schemas.microsoft.com/office/drawing/2014/main" id="{8604ADFB-1FDF-1575-3B3A-52E4C54E657C}"/>
                </a:ext>
              </a:extLst>
            </p:cNvPr>
            <p:cNvGrpSpPr/>
            <p:nvPr/>
          </p:nvGrpSpPr>
          <p:grpSpPr>
            <a:xfrm>
              <a:off x="8521714" y="1655305"/>
              <a:ext cx="9014013" cy="7948546"/>
              <a:chOff x="0" y="0"/>
              <a:chExt cx="2374061" cy="2093444"/>
            </a:xfrm>
          </p:grpSpPr>
          <p:sp>
            <p:nvSpPr>
              <p:cNvPr id="32" name="Freeform 5">
                <a:extLst>
                  <a:ext uri="{FF2B5EF4-FFF2-40B4-BE49-F238E27FC236}">
                    <a16:creationId xmlns:a16="http://schemas.microsoft.com/office/drawing/2014/main" id="{AAF5C57A-248D-2B4D-8C6E-1F51F3101114}"/>
                  </a:ext>
                </a:extLst>
              </p:cNvPr>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pPr defTabSz="609630"/>
                <a:endParaRPr lang="vi-VN" sz="1200">
                  <a:solidFill>
                    <a:prstClr val="black"/>
                  </a:solidFill>
                  <a:latin typeface="Arial" panose="020B0604020202020204" pitchFamily="34" charset="0"/>
                </a:endParaRPr>
              </a:p>
            </p:txBody>
          </p:sp>
          <p:sp>
            <p:nvSpPr>
              <p:cNvPr id="33" name="TextBox 6">
                <a:extLst>
                  <a:ext uri="{FF2B5EF4-FFF2-40B4-BE49-F238E27FC236}">
                    <a16:creationId xmlns:a16="http://schemas.microsoft.com/office/drawing/2014/main" id="{3EEF5958-C57C-1706-EB59-5878DA5DC367}"/>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28" name="Group 7">
              <a:extLst>
                <a:ext uri="{FF2B5EF4-FFF2-40B4-BE49-F238E27FC236}">
                  <a16:creationId xmlns:a16="http://schemas.microsoft.com/office/drawing/2014/main" id="{3C9DF052-ED83-E86B-C565-56C612E500FC}"/>
                </a:ext>
              </a:extLst>
            </p:cNvPr>
            <p:cNvGrpSpPr/>
            <p:nvPr/>
          </p:nvGrpSpPr>
          <p:grpSpPr>
            <a:xfrm>
              <a:off x="8188978" y="1494769"/>
              <a:ext cx="9070322" cy="7915931"/>
              <a:chOff x="0" y="0"/>
              <a:chExt cx="2388891" cy="2084854"/>
            </a:xfrm>
          </p:grpSpPr>
          <p:sp>
            <p:nvSpPr>
              <p:cNvPr id="30" name="Freeform 8">
                <a:extLst>
                  <a:ext uri="{FF2B5EF4-FFF2-40B4-BE49-F238E27FC236}">
                    <a16:creationId xmlns:a16="http://schemas.microsoft.com/office/drawing/2014/main" id="{6F22F656-0B74-5D2A-BF7F-E8AC38729214}"/>
                  </a:ext>
                </a:extLst>
              </p:cNvPr>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pPr defTabSz="609630"/>
                <a:endParaRPr lang="vi-VN" sz="1200">
                  <a:solidFill>
                    <a:prstClr val="black"/>
                  </a:solidFill>
                  <a:latin typeface="Arial" panose="020B0604020202020204" pitchFamily="34" charset="0"/>
                </a:endParaRPr>
              </a:p>
            </p:txBody>
          </p:sp>
          <p:sp>
            <p:nvSpPr>
              <p:cNvPr id="31" name="TextBox 9">
                <a:extLst>
                  <a:ext uri="{FF2B5EF4-FFF2-40B4-BE49-F238E27FC236}">
                    <a16:creationId xmlns:a16="http://schemas.microsoft.com/office/drawing/2014/main" id="{854E293E-DDD3-BE71-9E7F-D6BC62BCBEFE}"/>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9" name="Freeform 19">
              <a:extLst>
                <a:ext uri="{FF2B5EF4-FFF2-40B4-BE49-F238E27FC236}">
                  <a16:creationId xmlns:a16="http://schemas.microsoft.com/office/drawing/2014/main" id="{ABFB768D-3635-9519-008E-38932804FE95}"/>
                </a:ext>
              </a:extLst>
            </p:cNvPr>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34" name="TextBox 33">
            <a:extLst>
              <a:ext uri="{FF2B5EF4-FFF2-40B4-BE49-F238E27FC236}">
                <a16:creationId xmlns:a16="http://schemas.microsoft.com/office/drawing/2014/main" id="{029E1BF4-71B1-C96E-0443-6C55270B9928}"/>
              </a:ext>
            </a:extLst>
          </p:cNvPr>
          <p:cNvSpPr txBox="1"/>
          <p:nvPr/>
        </p:nvSpPr>
        <p:spPr>
          <a:xfrm>
            <a:off x="4968240" y="1991360"/>
            <a:ext cx="6377286" cy="3416320"/>
          </a:xfrm>
          <a:prstGeom prst="rect">
            <a:avLst/>
          </a:prstGeom>
          <a:noFill/>
        </p:spPr>
        <p:txBody>
          <a:bodyPr wrap="square" rtlCol="0">
            <a:spAutoFit/>
          </a:bodyPr>
          <a:lstStyle/>
          <a:p>
            <a:pPr algn="just"/>
            <a:r>
              <a:rPr lang="vi-VN" sz="3600" b="1" dirty="0"/>
              <a:t>Thảo luận và giải thích vì sao cần:</a:t>
            </a:r>
          </a:p>
          <a:p>
            <a:pPr algn="just"/>
            <a:r>
              <a:rPr lang="vi-VN" sz="3600" dirty="0"/>
              <a:t>- Thường xuyên rửa mặt, tắm và gội đầu bằng nước sạch.</a:t>
            </a:r>
          </a:p>
          <a:p>
            <a:pPr algn="just"/>
            <a:r>
              <a:rPr lang="vi-VN" sz="3600" dirty="0"/>
              <a:t>- Thường xuyên giữ vệ sinh cơ thể, đặc biệt ở tuổi dậy thì.</a:t>
            </a:r>
            <a:endParaRPr lang="en-US" sz="3600" dirty="0"/>
          </a:p>
        </p:txBody>
      </p:sp>
    </p:spTree>
    <p:extLst>
      <p:ext uri="{BB962C8B-B14F-4D97-AF65-F5344CB8AC3E}">
        <p14:creationId xmlns:p14="http://schemas.microsoft.com/office/powerpoint/2010/main" val="94453621"/>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rot="-162773" flipH="1">
            <a:off x="-1688771" y="5500882"/>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1432125" y="314067"/>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7"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8" name="Freeform 24"/>
          <p:cNvSpPr/>
          <p:nvPr/>
        </p:nvSpPr>
        <p:spPr>
          <a:xfrm rot="189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9" name="Freeform 26"/>
          <p:cNvSpPr/>
          <p:nvPr/>
        </p:nvSpPr>
        <p:spPr>
          <a:xfrm rot="1082476">
            <a:off x="1216555" y="5483003"/>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0" name="Freeform 27"/>
          <p:cNvSpPr/>
          <p:nvPr/>
        </p:nvSpPr>
        <p:spPr>
          <a:xfrm rot="1923078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1" name="Freeform 26"/>
          <p:cNvSpPr/>
          <p:nvPr/>
        </p:nvSpPr>
        <p:spPr>
          <a:xfrm rot="20711191">
            <a:off x="129394" y="5480720"/>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42" name="Group 41"/>
          <p:cNvGrpSpPr/>
          <p:nvPr/>
        </p:nvGrpSpPr>
        <p:grpSpPr>
          <a:xfrm>
            <a:off x="-33134" y="357425"/>
            <a:ext cx="12057103" cy="5464236"/>
            <a:chOff x="-49701" y="536137"/>
            <a:chExt cx="18085654" cy="8196354"/>
          </a:xfrm>
        </p:grpSpPr>
        <p:grpSp>
          <p:nvGrpSpPr>
            <p:cNvPr id="17" name="Group 17"/>
            <p:cNvGrpSpPr/>
            <p:nvPr/>
          </p:nvGrpSpPr>
          <p:grpSpPr>
            <a:xfrm>
              <a:off x="704127" y="2282715"/>
              <a:ext cx="17331826" cy="6449776"/>
              <a:chOff x="0" y="0"/>
              <a:chExt cx="2187652" cy="894539"/>
            </a:xfrm>
          </p:grpSpPr>
          <p:sp>
            <p:nvSpPr>
              <p:cNvPr id="18"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pPr defTabSz="609630"/>
                <a:endParaRPr lang="vi-VN" sz="1200">
                  <a:solidFill>
                    <a:prstClr val="black"/>
                  </a:solidFill>
                  <a:latin typeface="Arial" panose="020B0604020202020204" pitchFamily="34" charset="0"/>
                </a:endParaRPr>
              </a:p>
            </p:txBody>
          </p:sp>
          <p:sp>
            <p:nvSpPr>
              <p:cNvPr id="19" name="TextBox 19"/>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2" name="Group 31"/>
            <p:cNvGrpSpPr/>
            <p:nvPr/>
          </p:nvGrpSpPr>
          <p:grpSpPr>
            <a:xfrm>
              <a:off x="-49701" y="536137"/>
              <a:ext cx="17933254" cy="8021322"/>
              <a:chOff x="-49701" y="536137"/>
              <a:chExt cx="17933254" cy="8021322"/>
            </a:xfrm>
          </p:grpSpPr>
          <p:grpSp>
            <p:nvGrpSpPr>
              <p:cNvPr id="20" name="Group 20"/>
              <p:cNvGrpSpPr/>
              <p:nvPr/>
            </p:nvGrpSpPr>
            <p:grpSpPr>
              <a:xfrm>
                <a:off x="551727" y="1187903"/>
                <a:ext cx="17331826" cy="7369556"/>
                <a:chOff x="0" y="-130706"/>
                <a:chExt cx="2187652" cy="1022106"/>
              </a:xfrm>
            </p:grpSpPr>
            <p:sp>
              <p:nvSpPr>
                <p:cNvPr id="21" name="Freeform 21"/>
                <p:cNvSpPr/>
                <p:nvPr/>
              </p:nvSpPr>
              <p:spPr>
                <a:xfrm>
                  <a:off x="0" y="-130706"/>
                  <a:ext cx="2187652" cy="1022106"/>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pPr defTabSz="609630"/>
                  <a:endParaRPr lang="vi-VN" sz="1200">
                    <a:solidFill>
                      <a:prstClr val="black"/>
                    </a:solidFill>
                    <a:latin typeface="Arial" panose="020B0604020202020204" pitchFamily="34" charset="0"/>
                  </a:endParaRPr>
                </a:p>
              </p:txBody>
            </p:sp>
            <p:sp>
              <p:nvSpPr>
                <p:cNvPr id="22" name="TextBox 2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1026" name="Picture 2" descr="https://o.remove.bg/downloads/39dac6db-2b5a-4152-980f-b722c14e825d/image-removebg-preview.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456" t="12144" r="16944" b="19056"/>
              <a:stretch/>
            </p:blipFill>
            <p:spPr bwMode="auto">
              <a:xfrm rot="20491894">
                <a:off x="-49701" y="536137"/>
                <a:ext cx="1962013" cy="205772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7" name="Title 1">
            <a:extLst>
              <a:ext uri="{FF2B5EF4-FFF2-40B4-BE49-F238E27FC236}">
                <a16:creationId xmlns:a16="http://schemas.microsoft.com/office/drawing/2014/main" id="{966E3720-8B23-639C-C848-57B4BCEFDFE9}"/>
              </a:ext>
            </a:extLst>
          </p:cNvPr>
          <p:cNvSpPr txBox="1">
            <a:spLocks/>
          </p:cNvSpPr>
          <p:nvPr/>
        </p:nvSpPr>
        <p:spPr>
          <a:xfrm>
            <a:off x="714704" y="2596055"/>
            <a:ext cx="10794124" cy="1371182"/>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rửa mặt, tắm và gội đầu bằng nước sạch vì nguồn nước bẩn có nhiều vi khuẩn có hại sẽ xâm nhập vào cơ thể gây nên các bệnh viêm nhiễm.</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giữ vệ sinh cơ thể, đặc biệt ở tuổi dậy thì vì ở tuổi dậy thì đang có sự phát triển nhanh của cơ thể nên cần giữ vệ sinh để bảo vệ cơ thể.</a:t>
            </a:r>
          </a:p>
        </p:txBody>
      </p:sp>
    </p:spTree>
    <p:extLst>
      <p:ext uri="{BB962C8B-B14F-4D97-AF65-F5344CB8AC3E}">
        <p14:creationId xmlns:p14="http://schemas.microsoft.com/office/powerpoint/2010/main" val="214483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animEffect transition="in" filter="wipe(left)">
                                      <p:cBhvr>
                                        <p:cTn id="15" dur="500"/>
                                        <p:tgtEl>
                                          <p:spTgt spid="3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7">
                                            <p:txEl>
                                              <p:pRg st="1" end="1"/>
                                            </p:txEl>
                                          </p:spTgt>
                                        </p:tgtEl>
                                        <p:attrNameLst>
                                          <p:attrName>style.visibility</p:attrName>
                                        </p:attrNameLst>
                                      </p:cBhvr>
                                      <p:to>
                                        <p:strVal val="visible"/>
                                      </p:to>
                                    </p:set>
                                    <p:animEffect transition="in" filter="wipe(left)">
                                      <p:cBhvr>
                                        <p:cTn id="20"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63253297-9D4B-5072-9C57-3836C88AA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7217" y="1619430"/>
            <a:ext cx="8250081" cy="2170249"/>
          </a:xfrm>
          <a:prstGeom prst="rect">
            <a:avLst/>
          </a:prstGeom>
        </p:spPr>
      </p:pic>
    </p:spTree>
    <p:extLst>
      <p:ext uri="{BB962C8B-B14F-4D97-AF65-F5344CB8AC3E}">
        <p14:creationId xmlns:p14="http://schemas.microsoft.com/office/powerpoint/2010/main" val="176376801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8"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child&#10;&#10;Description automatically generated">
            <a:extLst>
              <a:ext uri="{FF2B5EF4-FFF2-40B4-BE49-F238E27FC236}">
                <a16:creationId xmlns:a16="http://schemas.microsoft.com/office/drawing/2014/main" id="{7362220D-2254-E2C6-9D4D-FC217148F96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716" b="92479" l="14166" r="66753">
                        <a14:foregroundMark x1="35931" y1="11929" x2="43014" y2="10716"/>
                        <a14:foregroundMark x1="43014" y1="10716" x2="43790" y2="10716"/>
                        <a14:foregroundMark x1="42691" y1="39951" x2="41171" y2="52082"/>
                        <a14:foregroundMark x1="27555" y1="44036" x2="28752" y2="52082"/>
                        <a14:foregroundMark x1="28752" y1="52082" x2="28752" y2="52082"/>
                        <a14:foregroundMark x1="29722" y1="45815" x2="31598" y2="50303"/>
                        <a14:foregroundMark x1="44534" y1="39709" x2="50097" y2="47432"/>
                        <a14:foregroundMark x1="47574" y1="45532" x2="46281" y2="52082"/>
                        <a14:foregroundMark x1="47251" y1="43914" x2="48254" y2="46098"/>
                        <a14:foregroundMark x1="44858" y1="42135" x2="46054" y2="44319"/>
                        <a14:foregroundMark x1="66753" y1="35867" x2="65427" y2="34533"/>
                        <a14:foregroundMark x1="60414" y1="23655" x2="61966" y2="25799"/>
                        <a14:foregroundMark x1="20925" y1="31258" x2="19728" y2="33158"/>
                        <a14:foregroundMark x1="17432" y1="40760" x2="16559" y2="44319"/>
                        <a14:foregroundMark x1="30401" y1="71411" x2="37581" y2="77517"/>
                        <a14:foregroundMark x1="31792" y1="85281" x2="46184" y2="85928"/>
                        <a14:foregroundMark x1="46184" y1="85928" x2="49321" y2="85402"/>
                        <a14:foregroundMark x1="47251" y1="68945" x2="47154" y2="82531"/>
                        <a14:foregroundMark x1="44761" y1="69470" x2="41494" y2="83906"/>
                        <a14:foregroundMark x1="30498" y1="73837" x2="35123" y2="85807"/>
                        <a14:foregroundMark x1="35123" y1="85807" x2="35382" y2="88273"/>
                        <a14:foregroundMark x1="36708" y1="89770" x2="42109" y2="92357"/>
                        <a14:foregroundMark x1="42109" y1="92357" x2="44211" y2="92479"/>
                      </a14:backgroundRemoval>
                    </a14:imgEffect>
                  </a14:imgLayer>
                </a14:imgProps>
              </a:ext>
              <a:ext uri="{28A0092B-C50C-407E-A947-70E740481C1C}">
                <a14:useLocalDpi xmlns:a14="http://schemas.microsoft.com/office/drawing/2010/main" val="0"/>
              </a:ext>
            </a:extLst>
          </a:blip>
          <a:srcRect l="7785" t="3359" r="28336" b="3161"/>
          <a:stretch/>
        </p:blipFill>
        <p:spPr>
          <a:xfrm flipH="1">
            <a:off x="276808" y="2804160"/>
            <a:ext cx="3462920" cy="4053840"/>
          </a:xfrm>
          <a:prstGeom prst="rect">
            <a:avLst/>
          </a:prstGeom>
        </p:spPr>
      </p:pic>
      <p:grpSp>
        <p:nvGrpSpPr>
          <p:cNvPr id="5" name="Group 4">
            <a:extLst>
              <a:ext uri="{FF2B5EF4-FFF2-40B4-BE49-F238E27FC236}">
                <a16:creationId xmlns:a16="http://schemas.microsoft.com/office/drawing/2014/main" id="{C28FF2AA-0571-8A25-1796-D2C92C5AA034}"/>
              </a:ext>
            </a:extLst>
          </p:cNvPr>
          <p:cNvGrpSpPr/>
          <p:nvPr/>
        </p:nvGrpSpPr>
        <p:grpSpPr>
          <a:xfrm>
            <a:off x="2692400" y="341002"/>
            <a:ext cx="9936868" cy="6598278"/>
            <a:chOff x="3783440" y="341002"/>
            <a:chExt cx="8816676" cy="6598278"/>
          </a:xfrm>
        </p:grpSpPr>
        <p:pic>
          <p:nvPicPr>
            <p:cNvPr id="6" name="图片 131" descr="E:\PPT\包图网\审核中\图片4.png图片4">
              <a:extLst>
                <a:ext uri="{FF2B5EF4-FFF2-40B4-BE49-F238E27FC236}">
                  <a16:creationId xmlns:a16="http://schemas.microsoft.com/office/drawing/2014/main" id="{8F158642-3C10-DBB8-4484-1DCC06774585}"/>
                </a:ext>
              </a:extLst>
            </p:cNvPr>
            <p:cNvPicPr>
              <a:picLocks noChangeAspect="1"/>
            </p:cNvPicPr>
            <p:nvPr>
              <p:custDataLst>
                <p:tags r:id="rId1"/>
              </p:custData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rcRect/>
            <a:stretch>
              <a:fillRect/>
            </a:stretch>
          </p:blipFill>
          <p:spPr>
            <a:xfrm>
              <a:off x="3783440" y="341002"/>
              <a:ext cx="8816676" cy="659827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CC644CC-57CC-5426-7C0D-800EECEC4BCB}"/>
                </a:ext>
              </a:extLst>
            </p:cNvPr>
            <p:cNvSpPr txBox="1"/>
            <p:nvPr/>
          </p:nvSpPr>
          <p:spPr>
            <a:xfrm>
              <a:off x="4943118" y="1592721"/>
              <a:ext cx="6499657"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Sử dụng xà phòng khi tắm, vệ sinh cơ thể bằng nước sạch; lau khô, thấm hết nước toàn bộ cơ thể; không mặc quần áo ẩm, giữ cơ quan sinh dục luôn khô thoáng. Khi đi vệ sinh cần lau, thấm bằng giấy vệ sinh mềm hoặc rửa đúng cách để tránh vi khuẩn từ hậu môn đi vào cơ quan sinh dục, gây viêm nhiễm.</a:t>
              </a:r>
            </a:p>
          </p:txBody>
        </p:sp>
      </p:grpSp>
    </p:spTree>
    <p:extLst>
      <p:ext uri="{BB962C8B-B14F-4D97-AF65-F5344CB8AC3E}">
        <p14:creationId xmlns:p14="http://schemas.microsoft.com/office/powerpoint/2010/main" val="263565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2276422" y="84355"/>
            <a:ext cx="7324778" cy="16326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prstClr val="black"/>
                </a:solidFill>
                <a:latin typeface="Cambria" panose="02040503050406030204" pitchFamily="18" charset="0"/>
                <a:ea typeface="Cambria" panose="02040503050406030204" pitchFamily="18" charset="0"/>
              </a:rPr>
              <a:t>Quan sát hình 12, 13 và cho biết:</a:t>
            </a:r>
          </a:p>
          <a:p>
            <a:pPr lvl="0" algn="just"/>
            <a:r>
              <a:rPr lang="vi-VN" sz="3000" dirty="0">
                <a:solidFill>
                  <a:prstClr val="black"/>
                </a:solidFill>
                <a:latin typeface="Cambria" panose="02040503050406030204" pitchFamily="18" charset="0"/>
                <a:ea typeface="Cambria" panose="02040503050406030204" pitchFamily="18" charset="0"/>
              </a:rPr>
              <a:t>- Các bạn làm chưa đúng điều gì?</a:t>
            </a:r>
          </a:p>
          <a:p>
            <a:pPr lvl="0" algn="just"/>
            <a:r>
              <a:rPr lang="vi-VN" sz="3000" dirty="0">
                <a:solidFill>
                  <a:prstClr val="black"/>
                </a:solidFill>
                <a:latin typeface="Cambria" panose="02040503050406030204" pitchFamily="18" charset="0"/>
                <a:ea typeface="Cambria" panose="02040503050406030204" pitchFamily="18" charset="0"/>
              </a:rPr>
              <a:t>- Cách làm đúng để giữ vệ sinh cơ thể.</a:t>
            </a:r>
            <a:endParaRPr kumimoji="0" lang="zh-CN" altLang="en-US" sz="3000" i="0" u="none" strike="noStrike" kern="1200" cap="none" spc="0" normalizeH="0" baseline="0" noProof="0" dirty="0">
              <a:ln>
                <a:noFill/>
              </a:ln>
              <a:solidFill>
                <a:prstClr val="black"/>
              </a:solidFill>
              <a:effectLst/>
              <a:uLnTx/>
              <a:uFillTx/>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4" name="Picture 3">
            <a:extLst>
              <a:ext uri="{FF2B5EF4-FFF2-40B4-BE49-F238E27FC236}">
                <a16:creationId xmlns:a16="http://schemas.microsoft.com/office/drawing/2014/main" id="{B4AF1CD7-C586-DB08-4A9D-67A854A9DC52}"/>
              </a:ext>
            </a:extLst>
          </p:cNvPr>
          <p:cNvPicPr>
            <a:picLocks noChangeAspect="1"/>
          </p:cNvPicPr>
          <p:nvPr/>
        </p:nvPicPr>
        <p:blipFill>
          <a:blip r:embed="rId2"/>
          <a:stretch>
            <a:fillRect/>
          </a:stretch>
        </p:blipFill>
        <p:spPr>
          <a:xfrm>
            <a:off x="1715640" y="1981200"/>
            <a:ext cx="8820280" cy="4539394"/>
          </a:xfrm>
          <a:prstGeom prst="rect">
            <a:avLst/>
          </a:prstGeom>
        </p:spPr>
      </p:pic>
    </p:spTree>
    <p:extLst>
      <p:ext uri="{BB962C8B-B14F-4D97-AF65-F5344CB8AC3E}">
        <p14:creationId xmlns:p14="http://schemas.microsoft.com/office/powerpoint/2010/main" val="2129584904"/>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5781040" y="1087120"/>
            <a:ext cx="5913120" cy="477520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mbria" panose="02040503050406030204" pitchFamily="18" charset="0"/>
                <a:ea typeface="Cambria" panose="02040503050406030204" pitchFamily="18" charset="0"/>
              </a:rPr>
              <a:t>+ Việc làm chưa đúng: </a:t>
            </a:r>
            <a:r>
              <a:rPr lang="vi-VN" sz="3600" dirty="0">
                <a:solidFill>
                  <a:prstClr val="black"/>
                </a:solidFill>
                <a:latin typeface="Cambria" panose="02040503050406030204" pitchFamily="18" charset="0"/>
                <a:ea typeface="Cambria" panose="02040503050406030204" pitchFamily="18" charset="0"/>
              </a:rPr>
              <a:t>sau khi tắm xong mặc quần áo mà vẫn còn xà phòng trên người. </a:t>
            </a:r>
          </a:p>
          <a:p>
            <a:pPr lvl="0" algn="just"/>
            <a:r>
              <a:rPr lang="vi-VN" sz="3600" b="1" dirty="0">
                <a:solidFill>
                  <a:prstClr val="black"/>
                </a:solidFill>
                <a:latin typeface="Cambria" panose="02040503050406030204" pitchFamily="18" charset="0"/>
                <a:ea typeface="Cambria" panose="02040503050406030204" pitchFamily="18" charset="0"/>
              </a:rPr>
              <a:t>+ Cách làm đúng: </a:t>
            </a:r>
            <a:r>
              <a:rPr lang="vi-VN" sz="3600" dirty="0">
                <a:solidFill>
                  <a:prstClr val="black"/>
                </a:solidFill>
                <a:latin typeface="Cambria" panose="02040503050406030204" pitchFamily="18" charset="0"/>
                <a:ea typeface="Cambria" panose="02040503050406030204" pitchFamily="18" charset="0"/>
              </a:rPr>
              <a:t>xả kỹ cho sạch xà phòng trên người, lau người khô trước khi mặc quần áo.</a:t>
            </a:r>
          </a:p>
        </p:txBody>
      </p:sp>
      <p:pic>
        <p:nvPicPr>
          <p:cNvPr id="3" name="Picture 2">
            <a:extLst>
              <a:ext uri="{FF2B5EF4-FFF2-40B4-BE49-F238E27FC236}">
                <a16:creationId xmlns:a16="http://schemas.microsoft.com/office/drawing/2014/main" id="{2E81D533-7AE7-D651-1DCA-43471ED724D1}"/>
              </a:ext>
            </a:extLst>
          </p:cNvPr>
          <p:cNvPicPr>
            <a:picLocks noChangeAspect="1"/>
          </p:cNvPicPr>
          <p:nvPr/>
        </p:nvPicPr>
        <p:blipFill>
          <a:blip r:embed="rId2"/>
          <a:stretch>
            <a:fillRect/>
          </a:stretch>
        </p:blipFill>
        <p:spPr>
          <a:xfrm>
            <a:off x="882015" y="1492567"/>
            <a:ext cx="3905250" cy="4238625"/>
          </a:xfrm>
          <a:prstGeom prst="rect">
            <a:avLst/>
          </a:prstGeom>
        </p:spPr>
      </p:pic>
    </p:spTree>
    <p:extLst>
      <p:ext uri="{BB962C8B-B14F-4D97-AF65-F5344CB8AC3E}">
        <p14:creationId xmlns:p14="http://schemas.microsoft.com/office/powerpoint/2010/main" val="393539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5781040" y="1087120"/>
            <a:ext cx="6055360" cy="477520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Việc làm chưa đúng: </a:t>
            </a:r>
            <a:r>
              <a:rPr lang="vi-VN" sz="3200" dirty="0">
                <a:solidFill>
                  <a:prstClr val="black"/>
                </a:solidFill>
                <a:latin typeface="Cambria" panose="02040503050406030204" pitchFamily="18" charset="0"/>
                <a:ea typeface="Cambria" panose="02040503050406030204" pitchFamily="18" charset="0"/>
              </a:rPr>
              <a:t>có ý định mặc quần áo lót còn ẩm</a:t>
            </a:r>
            <a:r>
              <a:rPr lang="en-US" sz="3200" dirty="0">
                <a:solidFill>
                  <a:prstClr val="black"/>
                </a:solidFill>
                <a:latin typeface="Cambria" panose="02040503050406030204" pitchFamily="18" charset="0"/>
                <a:ea typeface="Cambria" panose="02040503050406030204" pitchFamily="18" charset="0"/>
              </a:rPr>
              <a:t>.</a:t>
            </a:r>
          </a:p>
          <a:p>
            <a:pPr lvl="0" algn="just"/>
            <a:r>
              <a:rPr lang="vi-VN" sz="3200" b="1" dirty="0">
                <a:solidFill>
                  <a:prstClr val="black"/>
                </a:solidFill>
                <a:latin typeface="Cambria" panose="02040503050406030204" pitchFamily="18" charset="0"/>
                <a:ea typeface="Cambria" panose="02040503050406030204" pitchFamily="18" charset="0"/>
              </a:rPr>
              <a:t>+ Cách làm đúng: </a:t>
            </a:r>
            <a:r>
              <a:rPr lang="vi-VN" sz="3200" dirty="0">
                <a:solidFill>
                  <a:prstClr val="black"/>
                </a:solidFill>
                <a:latin typeface="Cambria" panose="02040503050406030204" pitchFamily="18" charset="0"/>
                <a:ea typeface="Cambria" panose="02040503050406030204" pitchFamily="18" charset="0"/>
              </a:rPr>
              <a:t>không dùng quần áo khi còn ẩm, đặc biệt là đồ lót. Cần h</a:t>
            </a:r>
            <a:r>
              <a:rPr lang="en-US" sz="3200" dirty="0">
                <a:solidFill>
                  <a:prstClr val="black"/>
                </a:solidFill>
                <a:latin typeface="Cambria" panose="02040503050406030204" pitchFamily="18" charset="0"/>
                <a:ea typeface="Cambria" panose="02040503050406030204" pitchFamily="18" charset="0"/>
              </a:rPr>
              <a:t>o</a:t>
            </a:r>
            <a:r>
              <a:rPr lang="vi-VN" sz="3200" dirty="0">
                <a:solidFill>
                  <a:prstClr val="black"/>
                </a:solidFill>
                <a:latin typeface="Cambria" panose="02040503050406030204" pitchFamily="18" charset="0"/>
                <a:ea typeface="Cambria" panose="02040503050406030204" pitchFamily="18" charset="0"/>
              </a:rPr>
              <a:t>ng (sấy) khô quần áo trước khi mặc. Mang quần áo ra ngoài chỗ có ánh sáng phơi để diệt khuẩn và nhanh khô.</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ACAC192-20D0-E2AB-97D1-0D98830C2133}"/>
              </a:ext>
            </a:extLst>
          </p:cNvPr>
          <p:cNvPicPr>
            <a:picLocks noChangeAspect="1"/>
          </p:cNvPicPr>
          <p:nvPr/>
        </p:nvPicPr>
        <p:blipFill>
          <a:blip r:embed="rId2"/>
          <a:stretch>
            <a:fillRect/>
          </a:stretch>
        </p:blipFill>
        <p:spPr>
          <a:xfrm>
            <a:off x="690812" y="1117600"/>
            <a:ext cx="4328863" cy="4673917"/>
          </a:xfrm>
          <a:prstGeom prst="rect">
            <a:avLst/>
          </a:prstGeom>
        </p:spPr>
      </p:pic>
    </p:spTree>
    <p:extLst>
      <p:ext uri="{BB962C8B-B14F-4D97-AF65-F5344CB8AC3E}">
        <p14:creationId xmlns:p14="http://schemas.microsoft.com/office/powerpoint/2010/main" val="161662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A842DEAE-7669-B845-84FB-E9F2A51153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1210" y="601542"/>
            <a:ext cx="18080396" cy="4360816"/>
          </a:xfrm>
          <a:prstGeom prst="rect">
            <a:avLst/>
          </a:prstGeom>
        </p:spPr>
      </p:pic>
    </p:spTree>
    <p:extLst>
      <p:ext uri="{BB962C8B-B14F-4D97-AF65-F5344CB8AC3E}">
        <p14:creationId xmlns:p14="http://schemas.microsoft.com/office/powerpoint/2010/main" val="3931580674"/>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975360" y="84355"/>
            <a:ext cx="9601200" cy="11754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black"/>
                </a:solidFill>
                <a:latin typeface="Cambria" panose="02040503050406030204" pitchFamily="18" charset="0"/>
                <a:ea typeface="Cambria" panose="02040503050406030204" pitchFamily="18" charset="0"/>
              </a:rPr>
              <a:t>Đọc thông tin và nêu cách giữ vệ sinh cơ thể của nam và nữ.</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5" name="Picture 4">
            <a:extLst>
              <a:ext uri="{FF2B5EF4-FFF2-40B4-BE49-F238E27FC236}">
                <a16:creationId xmlns:a16="http://schemas.microsoft.com/office/drawing/2014/main" id="{049CCB69-0F22-0F85-2355-55A1C00065B1}"/>
              </a:ext>
            </a:extLst>
          </p:cNvPr>
          <p:cNvPicPr>
            <a:picLocks noChangeAspect="1"/>
          </p:cNvPicPr>
          <p:nvPr/>
        </p:nvPicPr>
        <p:blipFill>
          <a:blip r:embed="rId2"/>
          <a:stretch>
            <a:fillRect/>
          </a:stretch>
        </p:blipFill>
        <p:spPr>
          <a:xfrm>
            <a:off x="1931987" y="1366837"/>
            <a:ext cx="7963853" cy="5016521"/>
          </a:xfrm>
          <a:prstGeom prst="rect">
            <a:avLst/>
          </a:prstGeom>
        </p:spPr>
      </p:pic>
    </p:spTree>
    <p:extLst>
      <p:ext uri="{BB962C8B-B14F-4D97-AF65-F5344CB8AC3E}">
        <p14:creationId xmlns:p14="http://schemas.microsoft.com/office/powerpoint/2010/main" val="212139725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4" name="图片 120" descr="E:\PPT\包图网\审核中\气球.png气球">
            <a:extLst>
              <a:ext uri="{FF2B5EF4-FFF2-40B4-BE49-F238E27FC236}">
                <a16:creationId xmlns:a16="http://schemas.microsoft.com/office/drawing/2014/main" id="{3D36F994-02D4-4083-8E9D-D62F1EB21486}"/>
              </a:ext>
            </a:extLst>
          </p:cNvPr>
          <p:cNvPicPr>
            <a:picLocks noChangeAspect="1"/>
          </p:cNvPicPr>
          <p:nvPr>
            <p:custDataLst>
              <p:tags r:id="rId1"/>
            </p:custDataLst>
          </p:nvPr>
        </p:nvPicPr>
        <p:blipFill>
          <a:blip r:embed="rId4"/>
          <a:srcRect/>
          <a:stretch>
            <a:fillRect/>
          </a:stretch>
        </p:blipFill>
        <p:spPr>
          <a:xfrm>
            <a:off x="200003" y="0"/>
            <a:ext cx="1086485" cy="1268095"/>
          </a:xfrm>
          <a:prstGeom prst="rect">
            <a:avLst/>
          </a:prstGeom>
        </p:spPr>
      </p:pic>
      <p:grpSp>
        <p:nvGrpSpPr>
          <p:cNvPr id="6" name="Group 5">
            <a:extLst>
              <a:ext uri="{FF2B5EF4-FFF2-40B4-BE49-F238E27FC236}">
                <a16:creationId xmlns:a16="http://schemas.microsoft.com/office/drawing/2014/main" id="{676EF2DA-39C6-CF77-FD74-2A33E1A92A17}"/>
              </a:ext>
            </a:extLst>
          </p:cNvPr>
          <p:cNvGrpSpPr/>
          <p:nvPr/>
        </p:nvGrpSpPr>
        <p:grpSpPr>
          <a:xfrm>
            <a:off x="3820161" y="741680"/>
            <a:ext cx="8018914" cy="5534113"/>
            <a:chOff x="5005137" y="1487008"/>
            <a:chExt cx="6833937" cy="4788785"/>
          </a:xfrm>
        </p:grpSpPr>
        <p:sp>
          <p:nvSpPr>
            <p:cNvPr id="7" name="思想气泡: 云 7">
              <a:extLst>
                <a:ext uri="{FF2B5EF4-FFF2-40B4-BE49-F238E27FC236}">
                  <a16:creationId xmlns:a16="http://schemas.microsoft.com/office/drawing/2014/main" id="{04420730-AB35-26E1-8184-61DD89F6810F}"/>
                </a:ext>
              </a:extLst>
            </p:cNvPr>
            <p:cNvSpPr/>
            <p:nvPr/>
          </p:nvSpPr>
          <p:spPr>
            <a:xfrm>
              <a:off x="5005137" y="1487008"/>
              <a:ext cx="6833937" cy="4788785"/>
            </a:xfrm>
            <a:prstGeom prst="cloudCallout">
              <a:avLst>
                <a:gd name="adj1" fmla="val -52536"/>
                <a:gd name="adj2" fmla="val 8169"/>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TextBox 8">
              <a:extLst>
                <a:ext uri="{FF2B5EF4-FFF2-40B4-BE49-F238E27FC236}">
                  <a16:creationId xmlns:a16="http://schemas.microsoft.com/office/drawing/2014/main" id="{6ECEBD65-C6E9-726F-119B-302CD8EAAAA7}"/>
                </a:ext>
              </a:extLst>
            </p:cNvPr>
            <p:cNvSpPr txBox="1"/>
            <p:nvPr/>
          </p:nvSpPr>
          <p:spPr>
            <a:xfrm>
              <a:off x="5559288" y="2414709"/>
              <a:ext cx="6043723" cy="2956214"/>
            </a:xfrm>
            <a:prstGeom prst="rect">
              <a:avLst/>
            </a:prstGeom>
            <a:noFill/>
          </p:spPr>
          <p:txBody>
            <a:bodyPr wrap="square" rtlCol="0">
              <a:spAutoFit/>
            </a:bodyPr>
            <a:lstStyle/>
            <a:p>
              <a:pPr algn="ctr" rtl="0">
                <a:spcBef>
                  <a:spcPts val="0"/>
                </a:spcBef>
                <a:spcAft>
                  <a:spcPts val="500"/>
                </a:spcAft>
              </a:pPr>
              <a:r>
                <a:rPr lang="vi-VN" sz="3600" b="1" i="0" u="none" strike="noStrike" dirty="0">
                  <a:solidFill>
                    <a:srgbClr val="FF0000"/>
                  </a:solidFill>
                  <a:effectLst/>
                  <a:latin typeface="Cambria" panose="02040503050406030204" pitchFamily="18" charset="0"/>
                  <a:ea typeface="Cambria" panose="02040503050406030204" pitchFamily="18" charset="0"/>
                </a:rPr>
                <a:t>Mồ hôi và các chất bài tiết có thể tích tụ ở cơ quan sinh dục nên cần vệ sinh mỗi ngày. Tuy nhiên, không sử dụng các loại xà phòng để rửa vì dễ gây dị ứng, mẩn ngứa cơ quan sinh dục.</a:t>
              </a:r>
              <a:endParaRPr lang="vi-VN" sz="5400" b="1" dirty="0">
                <a:solidFill>
                  <a:srgbClr val="FF0000"/>
                </a:solidFill>
                <a:effectLst/>
                <a:latin typeface="Cambria" panose="02040503050406030204" pitchFamily="18" charset="0"/>
                <a:ea typeface="Cambria" panose="02040503050406030204" pitchFamily="18" charset="0"/>
              </a:endParaRPr>
            </a:p>
          </p:txBody>
        </p:sp>
      </p:grpSp>
      <p:pic>
        <p:nvPicPr>
          <p:cNvPr id="15" name="Đồ họa 6">
            <a:extLst>
              <a:ext uri="{FF2B5EF4-FFF2-40B4-BE49-F238E27FC236}">
                <a16:creationId xmlns:a16="http://schemas.microsoft.com/office/drawing/2014/main" id="{65F2220A-BB67-9ABF-075A-09950C44354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90929" y="2172714"/>
            <a:ext cx="3291192" cy="4685286"/>
          </a:xfrm>
          <a:prstGeom prst="rect">
            <a:avLst/>
          </a:prstGeom>
        </p:spPr>
      </p:pic>
      <p:pic>
        <p:nvPicPr>
          <p:cNvPr id="17" name="图片 120" descr="E:\PPT\包图网\审核中\气球.png气球">
            <a:extLst>
              <a:ext uri="{FF2B5EF4-FFF2-40B4-BE49-F238E27FC236}">
                <a16:creationId xmlns:a16="http://schemas.microsoft.com/office/drawing/2014/main" id="{E3AFE763-0CA3-B928-835F-5CA98CD1E902}"/>
              </a:ext>
            </a:extLst>
          </p:cNvPr>
          <p:cNvPicPr>
            <a:picLocks noChangeAspect="1"/>
          </p:cNvPicPr>
          <p:nvPr>
            <p:custDataLst>
              <p:tags r:id="rId2"/>
            </p:custDataLst>
          </p:nvPr>
        </p:nvPicPr>
        <p:blipFill>
          <a:blip r:embed="rId4"/>
          <a:srcRect/>
          <a:stretch>
            <a:fillRect/>
          </a:stretch>
        </p:blipFill>
        <p:spPr>
          <a:xfrm>
            <a:off x="10193961" y="576727"/>
            <a:ext cx="1367418" cy="1595987"/>
          </a:xfrm>
          <a:prstGeom prst="rect">
            <a:avLst/>
          </a:prstGeom>
        </p:spPr>
      </p:pic>
      <p:pic>
        <p:nvPicPr>
          <p:cNvPr id="3" name="Picture 2">
            <a:extLst>
              <a:ext uri="{FF2B5EF4-FFF2-40B4-BE49-F238E27FC236}">
                <a16:creationId xmlns:a16="http://schemas.microsoft.com/office/drawing/2014/main" id="{528FDA4F-ECA3-15E1-4CA9-F5D4B9CA9435}"/>
              </a:ext>
            </a:extLst>
          </p:cNvPr>
          <p:cNvPicPr>
            <a:picLocks noChangeAspect="1"/>
          </p:cNvPicPr>
          <p:nvPr/>
        </p:nvPicPr>
        <p:blipFill>
          <a:blip r:embed="rId7"/>
          <a:stretch>
            <a:fillRect/>
          </a:stretch>
        </p:blipFill>
        <p:spPr>
          <a:xfrm>
            <a:off x="481467" y="1250654"/>
            <a:ext cx="2694666" cy="9632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2" name="Picture 1">
            <a:extLst>
              <a:ext uri="{FF2B5EF4-FFF2-40B4-BE49-F238E27FC236}">
                <a16:creationId xmlns:a16="http://schemas.microsoft.com/office/drawing/2014/main" id="{F264C930-B47F-E312-710C-5C65AFA035A0}"/>
              </a:ext>
            </a:extLst>
          </p:cNvPr>
          <p:cNvPicPr>
            <a:picLocks noChangeAspect="1"/>
          </p:cNvPicPr>
          <p:nvPr/>
        </p:nvPicPr>
        <p:blipFill rotWithShape="1">
          <a:blip r:embed="rId8"/>
          <a:srcRect l="14469" r="14633" b="41954"/>
          <a:stretch/>
        </p:blipFill>
        <p:spPr>
          <a:xfrm>
            <a:off x="2144947" y="851213"/>
            <a:ext cx="7901470" cy="336836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7" action="ppaction://hlinksldjump"/>
          </p:cNvPr>
          <p:cNvPicPr>
            <a:picLocks noChangeAspect="1"/>
          </p:cNvPicPr>
          <p:nvPr/>
        </p:nvPicPr>
        <p:blipFill>
          <a:blip r:embed="rId10">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4"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5">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 action="ppaction://noaction"/>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304801" y="248194"/>
            <a:ext cx="11338560" cy="1407886"/>
            <a:chOff x="714103" y="248194"/>
            <a:chExt cx="10763795" cy="1267097"/>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2"/>
            <p:cNvSpPr/>
            <p:nvPr/>
          </p:nvSpPr>
          <p:spPr>
            <a:xfrm>
              <a:off x="768725" y="351919"/>
              <a:ext cx="10280016" cy="103432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sp>
        <p:nvSpPr>
          <p:cNvPr id="2" name="Rectangle: Rounded Corners 1">
            <a:hlinkClick r:id="rId4" action="ppaction://hlinksldjump"/>
            <a:extLst>
              <a:ext uri="{FF2B5EF4-FFF2-40B4-BE49-F238E27FC236}">
                <a16:creationId xmlns:a16="http://schemas.microsoft.com/office/drawing/2014/main" id="{F4F9ACFE-26C7-D5A0-312B-FA71829C71CE}"/>
              </a:ext>
            </a:extLst>
          </p:cNvPr>
          <p:cNvSpPr/>
          <p:nvPr/>
        </p:nvSpPr>
        <p:spPr>
          <a:xfrm>
            <a:off x="254000" y="6370320"/>
            <a:ext cx="1137920" cy="3657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3516742" y="2323506"/>
              <a:ext cx="6144182"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Tăng nhanh về chiều cao.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4911864" y="3681544"/>
              <a:ext cx="3374258"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sữa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19" name="Câu hỏi"/>
          <p:cNvGrpSpPr/>
          <p:nvPr/>
        </p:nvGrpSpPr>
        <p:grpSpPr>
          <a:xfrm>
            <a:off x="616633" y="165602"/>
            <a:ext cx="11266213" cy="2021800"/>
            <a:chOff x="616633" y="165602"/>
            <a:chExt cx="11266213" cy="2021800"/>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 điểm phát triển cơ thể tuổi dậy thì:</a:t>
              </a:r>
            </a:p>
          </p:txBody>
        </p:sp>
      </p:grpSp>
      <p:grpSp>
        <p:nvGrpSpPr>
          <p:cNvPr id="22" name="Câu c"/>
          <p:cNvGrpSpPr/>
          <p:nvPr/>
        </p:nvGrpSpPr>
        <p:grpSpPr>
          <a:xfrm>
            <a:off x="1429884" y="4426623"/>
            <a:ext cx="9345375" cy="1401268"/>
            <a:chOff x="1429884" y="4426623"/>
            <a:chExt cx="9345375" cy="1401268"/>
          </a:xfrm>
        </p:grpSpPr>
        <p:grpSp>
          <p:nvGrpSpPr>
            <p:cNvPr id="17" name="Group 16"/>
            <p:cNvGrpSpPr/>
            <p:nvPr/>
          </p:nvGrpSpPr>
          <p:grpSpPr>
            <a:xfrm>
              <a:off x="1429884" y="4426623"/>
              <a:ext cx="9345375" cy="1401268"/>
              <a:chOff x="2326242" y="4049485"/>
              <a:chExt cx="9345375" cy="1401268"/>
            </a:xfrm>
          </p:grpSpPr>
          <p:sp>
            <p:nvSpPr>
              <p:cNvPr id="8" name="Rectangle 7"/>
              <p:cNvSpPr/>
              <p:nvPr/>
            </p:nvSpPr>
            <p:spPr>
              <a:xfrm>
                <a:off x="2684370" y="4432624"/>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7" cstate="print">
                <a:extLst>
                  <a:ext uri="{BEBA8EAE-BF5A-486C-A8C5-ECC9F3942E4B}">
                    <a14:imgProps xmlns:a14="http://schemas.microsoft.com/office/drawing/2010/main">
                      <a14:imgLayer r:embed="rId18">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3670340" y="4875421"/>
              <a:ext cx="585730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triển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ngôn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Dấu tick"/>
          <p:cNvPicPr>
            <a:picLocks noChangeAspect="1"/>
          </p:cNvPicPr>
          <p:nvPr/>
        </p:nvPicPr>
        <p:blipFill>
          <a:blip r:embed="rId19" cstate="print">
            <a:extLst>
              <a:ext uri="{BEBA8EAE-BF5A-486C-A8C5-ECC9F3942E4B}">
                <a14:imgProps xmlns:a14="http://schemas.microsoft.com/office/drawing/2010/main">
                  <a14:imgLayer r:embed="rId20">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942687" y="1867109"/>
            <a:ext cx="1162797" cy="1331278"/>
          </a:xfrm>
          <a:prstGeom prst="rect">
            <a:avLst/>
          </a:prstGeom>
        </p:spPr>
      </p:pic>
      <p:pic>
        <p:nvPicPr>
          <p:cNvPr id="24" name="Dấu nhân 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02408" y="3461248"/>
            <a:ext cx="965375" cy="965375"/>
          </a:xfrm>
          <a:prstGeom prst="rect">
            <a:avLst/>
          </a:prstGeom>
        </p:spPr>
      </p:pic>
      <p:pic>
        <p:nvPicPr>
          <p:cNvPr id="25" name="Dấu nhân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41397" y="4737715"/>
            <a:ext cx="965375" cy="965375"/>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6"/>
                </p:tgtEl>
              </p:cMediaNode>
            </p:audio>
            <p:audio>
              <p:cMediaNode vol="80000">
                <p:cTn id="26" fill="hold" display="0">
                  <p:stCondLst>
                    <p:cond delay="indefinite"/>
                  </p:stCondLst>
                  <p:endCondLst>
                    <p:cond evt="onStopAudio" delay="0">
                      <p:tgtEl>
                        <p:sldTgt/>
                      </p:tgtEl>
                    </p:cond>
                  </p:endCondLst>
                </p:cTn>
                <p:tgtEl>
                  <p:spTgt spid="27"/>
                </p:tgtEl>
              </p:cMediaNode>
            </p:audio>
            <p:audio>
              <p:cMediaNode vol="80000">
                <p:cTn id="27" fill="hold" display="0">
                  <p:stCondLst>
                    <p:cond delay="indefinite"/>
                  </p:stCondLst>
                  <p:endCondLst>
                    <p:cond evt="onStopAudio" delay="0">
                      <p:tgtEl>
                        <p:sldTgt/>
                      </p:tgtEl>
                    </p:cond>
                  </p:endCondLst>
                </p:cTn>
                <p:tgtEl>
                  <p:spTgt spid="28"/>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2" presetClass="mediacall" presetSubtype="0" fill="hold" nodeType="withEffect">
                                  <p:stCondLst>
                                    <p:cond delay="0"/>
                                  </p:stCondLst>
                                  <p:childTnLst>
                                    <p:cmd type="call" cmd="togglePause">
                                      <p:cBhvr>
                                        <p:cTn id="35" dur="1" fill="hold"/>
                                        <p:tgtEl>
                                          <p:spTgt spid="28"/>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2" presetClass="mediacall" presetSubtype="0" fill="hold" nodeType="withEffect">
                                  <p:stCondLst>
                                    <p:cond delay="0"/>
                                  </p:stCondLst>
                                  <p:childTnLst>
                                    <p:cmd type="call" cmd="togglePause">
                                      <p:cBhvr>
                                        <p:cTn id="43" dur="1" fill="hold"/>
                                        <p:tgtEl>
                                          <p:spTgt spid="26"/>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2" presetClass="mediacall" presetSubtype="0" fill="hold" nodeType="withEffect">
                                  <p:stCondLst>
                                    <p:cond delay="0"/>
                                  </p:stCondLst>
                                  <p:childTnLst>
                                    <p:cmd type="call" cmd="togglePause">
                                      <p:cBhvr>
                                        <p:cTn id="51" dur="1" fill="hold"/>
                                        <p:tgtEl>
                                          <p:spTgt spid="27"/>
                                        </p:tgtEl>
                                      </p:cBhvr>
                                    </p:cmd>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4539369" y="2404619"/>
              <a:ext cx="431021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chiên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rán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3928893" y="3680060"/>
              <a:ext cx="5740290"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thích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9" name="Câu hỏi"/>
          <p:cNvGrpSpPr/>
          <p:nvPr/>
        </p:nvGrpSpPr>
        <p:grpSpPr>
          <a:xfrm>
            <a:off x="616633" y="165602"/>
            <a:ext cx="11410380" cy="2096410"/>
            <a:chOff x="616633" y="165602"/>
            <a:chExt cx="11410380" cy="2096410"/>
          </a:xfrm>
        </p:grpSpPr>
        <p:grpSp>
          <p:nvGrpSpPr>
            <p:cNvPr id="4" name="Group 3"/>
            <p:cNvGrpSpPr/>
            <p:nvPr/>
          </p:nvGrpSpPr>
          <p:grpSpPr>
            <a:xfrm>
              <a:off x="616633" y="165602"/>
              <a:ext cx="11410380" cy="2096410"/>
              <a:chOff x="616633" y="165602"/>
              <a:chExt cx="11410380" cy="2096410"/>
            </a:xfrm>
          </p:grpSpPr>
          <p:sp>
            <p:nvSpPr>
              <p:cNvPr id="7" name="Rectangle 6"/>
              <p:cNvSpPr/>
              <p:nvPr/>
            </p:nvSpPr>
            <p:spPr>
              <a:xfrm>
                <a:off x="1001962" y="358620"/>
                <a:ext cx="11025051" cy="190339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1400" y="837639"/>
              <a:ext cx="8579615" cy="120032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kern="0" dirty="0" err="1">
                  <a:solidFill>
                    <a:schemeClr val="bg1"/>
                  </a:solidFill>
                  <a:latin typeface="Cambria" panose="02040503050406030204" pitchFamily="18" charset="0"/>
                  <a:ea typeface="Cambria" panose="02040503050406030204" pitchFamily="18" charset="0"/>
                  <a:cs typeface="Calibri"/>
                  <a:sym typeface="Calibri"/>
                </a:rPr>
                <a:t>Đâu</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là</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việc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em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nên</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làm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để</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chăm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sóc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bảo</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vệ</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sức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khoẻ</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tuổi</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dậy</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thì</a:t>
              </a:r>
              <a:r>
                <a:rPr lang="en-US" sz="3600" b="1" kern="0" dirty="0">
                  <a:solidFill>
                    <a:schemeClr val="bg1"/>
                  </a:solidFill>
                  <a:latin typeface="Cambria" panose="02040503050406030204" pitchFamily="18" charset="0"/>
                  <a:ea typeface="Cambria" panose="02040503050406030204" pitchFamily="18" charset="0"/>
                  <a:cs typeface="Calibri"/>
                  <a:sym typeface="Calibri"/>
                </a:rPr>
                <a:t>.</a:t>
              </a:r>
              <a:endParaRPr kumimoji="0" lang="en-US"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2" name="Câu c"/>
          <p:cNvGrpSpPr/>
          <p:nvPr/>
        </p:nvGrpSpPr>
        <p:grpSpPr>
          <a:xfrm>
            <a:off x="1429884" y="4426623"/>
            <a:ext cx="9345375" cy="1401268"/>
            <a:chOff x="1429884" y="4426623"/>
            <a:chExt cx="9345375" cy="1401268"/>
          </a:xfrm>
        </p:grpSpPr>
        <p:grpSp>
          <p:nvGrpSpPr>
            <p:cNvPr id="17" name="Group 16"/>
            <p:cNvGrpSpPr/>
            <p:nvPr/>
          </p:nvGrpSpPr>
          <p:grpSpPr>
            <a:xfrm>
              <a:off x="1429884" y="4426623"/>
              <a:ext cx="9345375" cy="1401268"/>
              <a:chOff x="2326242" y="4049485"/>
              <a:chExt cx="9345375" cy="1401268"/>
            </a:xfrm>
          </p:grpSpPr>
          <p:sp>
            <p:nvSpPr>
              <p:cNvPr id="8" name="Rectangle 7"/>
              <p:cNvSpPr/>
              <p:nvPr/>
            </p:nvSpPr>
            <p:spPr>
              <a:xfrm>
                <a:off x="2684370" y="4432624"/>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2846818" y="4875421"/>
              <a:ext cx="7504362"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Picture 2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pic>
        <p:nvPicPr>
          <p:cNvPr id="2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82550" y="2379683"/>
            <a:ext cx="609600" cy="609600"/>
          </a:xfrm>
          <a:prstGeom prst="rect">
            <a:avLst/>
          </a:prstGeom>
        </p:spPr>
      </p:pic>
      <p:pic>
        <p:nvPicPr>
          <p:cNvPr id="2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439025" y="929953"/>
            <a:ext cx="609600" cy="609600"/>
          </a:xfrm>
          <a:prstGeom prst="rect">
            <a:avLst/>
          </a:prstGeom>
        </p:spPr>
      </p:pic>
      <p:pic>
        <p:nvPicPr>
          <p:cNvPr id="2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3087350" y="4121823"/>
            <a:ext cx="609600" cy="609600"/>
          </a:xfrm>
          <a:prstGeom prst="rect">
            <a:avLst/>
          </a:prstGeom>
        </p:spPr>
      </p:pic>
      <p:pic>
        <p:nvPicPr>
          <p:cNvPr id="27" name="Dấu tick"/>
          <p:cNvPicPr>
            <a:picLocks noChangeAspect="1"/>
          </p:cNvPicPr>
          <p:nvPr/>
        </p:nvPicPr>
        <p:blipFill>
          <a:blip r:embed="rId20" cstate="print">
            <a:extLst>
              <a:ext uri="{BEBA8EAE-BF5A-486C-A8C5-ECC9F3942E4B}">
                <a14:imgProps xmlns:a14="http://schemas.microsoft.com/office/drawing/2010/main">
                  <a14:imgLayer r:embed="rId21">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26930" y="4365673"/>
            <a:ext cx="1162797" cy="1331278"/>
          </a:xfrm>
          <a:prstGeom prst="rect">
            <a:avLst/>
          </a:prstGeom>
        </p:spPr>
      </p:pic>
      <p:pic>
        <p:nvPicPr>
          <p:cNvPr id="28" name="Dấu nhân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2215705"/>
            <a:ext cx="965375" cy="965375"/>
          </a:xfrm>
          <a:prstGeom prst="rect">
            <a:avLst/>
          </a:prstGeom>
        </p:spPr>
      </p:pic>
      <p:pic>
        <p:nvPicPr>
          <p:cNvPr id="29" name="Dấu nhân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3461248"/>
            <a:ext cx="965375" cy="965375"/>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4"/>
                </p:tgtEl>
              </p:cMediaNode>
            </p:audio>
            <p:audio>
              <p:cMediaNode vol="80000">
                <p:cTn id="26" fill="hold" display="0">
                  <p:stCondLst>
                    <p:cond delay="indefinite"/>
                  </p:stCondLst>
                  <p:endCondLst>
                    <p:cond evt="onStopAudio" delay="0">
                      <p:tgtEl>
                        <p:sldTgt/>
                      </p:tgtEl>
                    </p:cond>
                  </p:endCondLst>
                </p:cTn>
                <p:tgtEl>
                  <p:spTgt spid="25"/>
                </p:tgtEl>
              </p:cMediaNode>
            </p:audio>
            <p:audio>
              <p:cMediaNode vol="80000">
                <p:cTn id="27" fill="hold" display="0">
                  <p:stCondLst>
                    <p:cond delay="indefinite"/>
                  </p:stCondLst>
                  <p:endCondLst>
                    <p:cond evt="onStopAudio" delay="0">
                      <p:tgtEl>
                        <p:sldTgt/>
                      </p:tgtEl>
                    </p:cond>
                  </p:endCondLst>
                </p:cTn>
                <p:tgtEl>
                  <p:spTgt spid="26"/>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2" presetClass="mediacall" presetSubtype="0" fill="hold" nodeType="withEffect">
                                  <p:stCondLst>
                                    <p:cond delay="0"/>
                                  </p:stCondLst>
                                  <p:childTnLst>
                                    <p:cmd type="call" cmd="togglePause">
                                      <p:cBhvr>
                                        <p:cTn id="35" dur="1" fill="hold"/>
                                        <p:tgtEl>
                                          <p:spTgt spid="25"/>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2" presetClass="mediacall" presetSubtype="0" fill="hold" nodeType="withEffect">
                                  <p:stCondLst>
                                    <p:cond delay="0"/>
                                  </p:stCondLst>
                                  <p:childTnLst>
                                    <p:cmd type="call" cmd="togglePause">
                                      <p:cBhvr>
                                        <p:cTn id="43" dur="1" fill="hold"/>
                                        <p:tgtEl>
                                          <p:spTgt spid="24"/>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2" presetClass="mediacall" presetSubtype="0" fill="hold" nodeType="withEffect">
                                  <p:stCondLst>
                                    <p:cond delay="0"/>
                                  </p:stCondLst>
                                  <p:childTnLst>
                                    <p:cmd type="call" cmd="togglePause">
                                      <p:cBhvr>
                                        <p:cTn id="51" dur="1" fill="hold"/>
                                        <p:tgtEl>
                                          <p:spTgt spid="26"/>
                                        </p:tgtEl>
                                      </p:cBhvr>
                                    </p:cmd>
                                  </p:childTnLst>
                                </p:cTn>
                              </p:par>
                            </p:childTnLst>
                          </p:cTn>
                        </p:par>
                      </p:childTnLst>
                    </p:cTn>
                  </p:par>
                </p:childTnLst>
              </p:cTn>
              <p:nextCondLst>
                <p:cond evt="onClick" delay="0">
                  <p:tgtEl>
                    <p:spTgt spid="2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3060114" y="2404619"/>
              <a:ext cx="7065524"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Chơi cầu lông, đá cầu, đu xà, tưới cây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4134401" y="3680060"/>
              <a:ext cx="532927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uống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đầy</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đủ</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dưỡng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chất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9" name="Câu hỏi"/>
          <p:cNvGrpSpPr/>
          <p:nvPr/>
        </p:nvGrpSpPr>
        <p:grpSpPr>
          <a:xfrm>
            <a:off x="616633" y="165602"/>
            <a:ext cx="11410380" cy="2096410"/>
            <a:chOff x="616633" y="165602"/>
            <a:chExt cx="11410380" cy="2096410"/>
          </a:xfrm>
        </p:grpSpPr>
        <p:grpSp>
          <p:nvGrpSpPr>
            <p:cNvPr id="4" name="Group 3"/>
            <p:cNvGrpSpPr/>
            <p:nvPr/>
          </p:nvGrpSpPr>
          <p:grpSpPr>
            <a:xfrm>
              <a:off x="616633" y="165602"/>
              <a:ext cx="11410380" cy="2096410"/>
              <a:chOff x="616633" y="165602"/>
              <a:chExt cx="11410380" cy="2096410"/>
            </a:xfrm>
          </p:grpSpPr>
          <p:sp>
            <p:nvSpPr>
              <p:cNvPr id="7" name="Rectangle 6"/>
              <p:cNvSpPr/>
              <p:nvPr/>
            </p:nvSpPr>
            <p:spPr>
              <a:xfrm>
                <a:off x="1001962" y="358620"/>
                <a:ext cx="11025051" cy="190339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509224" y="612265"/>
              <a:ext cx="9306856" cy="132343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kern="0" dirty="0" err="1">
                  <a:solidFill>
                    <a:schemeClr val="bg1"/>
                  </a:solidFill>
                  <a:latin typeface="Cambria" panose="02040503050406030204" pitchFamily="18" charset="0"/>
                  <a:ea typeface="Cambria" panose="02040503050406030204" pitchFamily="18" charset="0"/>
                  <a:cs typeface="Calibri"/>
                  <a:sym typeface="Calibri"/>
                </a:rPr>
                <a:t>Đâu</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là</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việc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em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không</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nên</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làm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để</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chăm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sóc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bảo</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vệ</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sức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khoẻ</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tuổi</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dậy</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thì</a:t>
              </a:r>
              <a:r>
                <a:rPr lang="en-US" sz="4000" b="1" kern="0" dirty="0">
                  <a:solidFill>
                    <a:schemeClr val="bg1"/>
                  </a:solidFill>
                  <a:latin typeface="Cambria" panose="02040503050406030204" pitchFamily="18" charset="0"/>
                  <a:ea typeface="Cambria" panose="02040503050406030204" pitchFamily="18" charset="0"/>
                  <a:cs typeface="Calibri"/>
                  <a:sym typeface="Calibri"/>
                </a:rPr>
                <a:t>.</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2" name="Câu c"/>
          <p:cNvGrpSpPr/>
          <p:nvPr/>
        </p:nvGrpSpPr>
        <p:grpSpPr>
          <a:xfrm>
            <a:off x="1429884" y="4426623"/>
            <a:ext cx="9539245" cy="1401268"/>
            <a:chOff x="1429884" y="4426623"/>
            <a:chExt cx="9539245" cy="1401268"/>
          </a:xfrm>
        </p:grpSpPr>
        <p:grpSp>
          <p:nvGrpSpPr>
            <p:cNvPr id="17" name="Group 16"/>
            <p:cNvGrpSpPr/>
            <p:nvPr/>
          </p:nvGrpSpPr>
          <p:grpSpPr>
            <a:xfrm>
              <a:off x="1429884" y="4426623"/>
              <a:ext cx="9539245" cy="1401268"/>
              <a:chOff x="2326242" y="4049485"/>
              <a:chExt cx="9539245" cy="1401268"/>
            </a:xfrm>
          </p:grpSpPr>
          <p:sp>
            <p:nvSpPr>
              <p:cNvPr id="8" name="Rectangle 7"/>
              <p:cNvSpPr/>
              <p:nvPr/>
            </p:nvSpPr>
            <p:spPr>
              <a:xfrm>
                <a:off x="2878240" y="4430582"/>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3818091" y="4864273"/>
              <a:ext cx="5961888"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béo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3" name="Picture 2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pic>
        <p:nvPicPr>
          <p:cNvPr id="2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82550" y="2379683"/>
            <a:ext cx="609600" cy="609600"/>
          </a:xfrm>
          <a:prstGeom prst="rect">
            <a:avLst/>
          </a:prstGeom>
        </p:spPr>
      </p:pic>
      <p:pic>
        <p:nvPicPr>
          <p:cNvPr id="2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439025" y="929953"/>
            <a:ext cx="609600" cy="609600"/>
          </a:xfrm>
          <a:prstGeom prst="rect">
            <a:avLst/>
          </a:prstGeom>
        </p:spPr>
      </p:pic>
      <p:pic>
        <p:nvPicPr>
          <p:cNvPr id="2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3087350" y="4121823"/>
            <a:ext cx="609600" cy="609600"/>
          </a:xfrm>
          <a:prstGeom prst="rect">
            <a:avLst/>
          </a:prstGeom>
        </p:spPr>
      </p:pic>
      <p:pic>
        <p:nvPicPr>
          <p:cNvPr id="27" name="Dấu tick"/>
          <p:cNvPicPr>
            <a:picLocks noChangeAspect="1"/>
          </p:cNvPicPr>
          <p:nvPr/>
        </p:nvPicPr>
        <p:blipFill>
          <a:blip r:embed="rId20" cstate="print">
            <a:extLst>
              <a:ext uri="{BEBA8EAE-BF5A-486C-A8C5-ECC9F3942E4B}">
                <a14:imgProps xmlns:a14="http://schemas.microsoft.com/office/drawing/2010/main">
                  <a14:imgLayer r:embed="rId21">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26930" y="4365673"/>
            <a:ext cx="1162797" cy="1331278"/>
          </a:xfrm>
          <a:prstGeom prst="rect">
            <a:avLst/>
          </a:prstGeom>
        </p:spPr>
      </p:pic>
      <p:pic>
        <p:nvPicPr>
          <p:cNvPr id="28" name="Dấu nhân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2215705"/>
            <a:ext cx="965375" cy="965375"/>
          </a:xfrm>
          <a:prstGeom prst="rect">
            <a:avLst/>
          </a:prstGeom>
        </p:spPr>
      </p:pic>
      <p:pic>
        <p:nvPicPr>
          <p:cNvPr id="29" name="Dấu nhân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3461248"/>
            <a:ext cx="965375" cy="965375"/>
          </a:xfrm>
          <a:prstGeom prst="rect">
            <a:avLst/>
          </a:prstGeom>
        </p:spPr>
      </p:pic>
    </p:spTree>
    <p:extLst>
      <p:ext uri="{BB962C8B-B14F-4D97-AF65-F5344CB8AC3E}">
        <p14:creationId xmlns:p14="http://schemas.microsoft.com/office/powerpoint/2010/main" val="3228170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4"/>
                </p:tgtEl>
              </p:cMediaNode>
            </p:audio>
            <p:audio>
              <p:cMediaNode vol="80000">
                <p:cTn id="26" fill="hold" display="0">
                  <p:stCondLst>
                    <p:cond delay="indefinite"/>
                  </p:stCondLst>
                  <p:endCondLst>
                    <p:cond evt="onStopAudio" delay="0">
                      <p:tgtEl>
                        <p:sldTgt/>
                      </p:tgtEl>
                    </p:cond>
                  </p:endCondLst>
                </p:cTn>
                <p:tgtEl>
                  <p:spTgt spid="25"/>
                </p:tgtEl>
              </p:cMediaNode>
            </p:audio>
            <p:audio>
              <p:cMediaNode vol="80000">
                <p:cTn id="27" fill="hold" display="0">
                  <p:stCondLst>
                    <p:cond delay="indefinite"/>
                  </p:stCondLst>
                  <p:endCondLst>
                    <p:cond evt="onStopAudio" delay="0">
                      <p:tgtEl>
                        <p:sldTgt/>
                      </p:tgtEl>
                    </p:cond>
                  </p:endCondLst>
                </p:cTn>
                <p:tgtEl>
                  <p:spTgt spid="26"/>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2" presetClass="mediacall" presetSubtype="0" fill="hold" nodeType="withEffect">
                                  <p:stCondLst>
                                    <p:cond delay="0"/>
                                  </p:stCondLst>
                                  <p:childTnLst>
                                    <p:cmd type="call" cmd="togglePause">
                                      <p:cBhvr>
                                        <p:cTn id="35" dur="1" fill="hold"/>
                                        <p:tgtEl>
                                          <p:spTgt spid="25"/>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2" presetClass="mediacall" presetSubtype="0" fill="hold" nodeType="withEffect">
                                  <p:stCondLst>
                                    <p:cond delay="0"/>
                                  </p:stCondLst>
                                  <p:childTnLst>
                                    <p:cmd type="call" cmd="togglePause">
                                      <p:cBhvr>
                                        <p:cTn id="43" dur="1" fill="hold"/>
                                        <p:tgtEl>
                                          <p:spTgt spid="24"/>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2" presetClass="mediacall" presetSubtype="0" fill="hold" nodeType="withEffect">
                                  <p:stCondLst>
                                    <p:cond delay="0"/>
                                  </p:stCondLst>
                                  <p:childTnLst>
                                    <p:cmd type="call" cmd="togglePause">
                                      <p:cBhvr>
                                        <p:cTn id="51" dur="1" fill="hold"/>
                                        <p:tgtEl>
                                          <p:spTgt spid="26"/>
                                        </p:tgtEl>
                                      </p:cBhvr>
                                    </p:cmd>
                                  </p:childTnLst>
                                </p:cTn>
                              </p:par>
                            </p:childTnLst>
                          </p:cTn>
                        </p:par>
                      </p:childTnLst>
                    </p:cTn>
                  </p:par>
                </p:childTnLst>
              </p:cTn>
              <p:nextCondLst>
                <p:cond evt="onClick" delay="0">
                  <p:tgtEl>
                    <p:spTgt spid="2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sp>
        <p:nvSpPr>
          <p:cNvPr id="3" name="TextBox 2">
            <a:extLst>
              <a:ext uri="{FF2B5EF4-FFF2-40B4-BE49-F238E27FC236}">
                <a16:creationId xmlns:a16="http://schemas.microsoft.com/office/drawing/2014/main" id="{B119F95D-E90C-BB35-6FE1-3AF584517D5D}"/>
              </a:ext>
            </a:extLst>
          </p:cNvPr>
          <p:cNvSpPr txBox="1"/>
          <p:nvPr/>
        </p:nvSpPr>
        <p:spPr>
          <a:xfrm>
            <a:off x="2734375" y="0"/>
            <a:ext cx="6330836" cy="707886"/>
          </a:xfrm>
          <a:prstGeom prst="rect">
            <a:avLst/>
          </a:prstGeom>
          <a:noFill/>
        </p:spPr>
        <p:txBody>
          <a:bodyPr wrap="none" rtlCol="0">
            <a:spAutoFit/>
          </a:bodyPr>
          <a:lstStyle/>
          <a:p>
            <a:r>
              <a:rPr lang="en-US" sz="4000" dirty="0" err="1">
                <a:latin typeface="Calibri" panose="020F0502020204030204" pitchFamily="34" charset="0"/>
                <a:cs typeface="Calibri" panose="020F0502020204030204" pitchFamily="34" charset="0"/>
              </a:rPr>
              <a:t>Thứ</a:t>
            </a: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ngày</a:t>
            </a: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tháng</a:t>
            </a: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năm</a:t>
            </a:r>
            <a:r>
              <a:rPr lang="en-US" sz="4000" dirty="0">
                <a:latin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9BCD7790-C022-AA8E-E8E4-1ABED61A1BAA}"/>
              </a:ext>
            </a:extLst>
          </p:cNvPr>
          <p:cNvPicPr>
            <a:picLocks noChangeAspect="1"/>
          </p:cNvPicPr>
          <p:nvPr/>
        </p:nvPicPr>
        <p:blipFill>
          <a:blip r:embed="rId8"/>
          <a:stretch>
            <a:fillRect/>
          </a:stretch>
        </p:blipFill>
        <p:spPr>
          <a:xfrm>
            <a:off x="3932695" y="770574"/>
            <a:ext cx="3461684" cy="890757"/>
          </a:xfrm>
          <a:prstGeom prst="rect">
            <a:avLst/>
          </a:prstGeom>
        </p:spPr>
      </p:pic>
      <p:pic>
        <p:nvPicPr>
          <p:cNvPr id="9" name="Picture 8">
            <a:extLst>
              <a:ext uri="{FF2B5EF4-FFF2-40B4-BE49-F238E27FC236}">
                <a16:creationId xmlns:a16="http://schemas.microsoft.com/office/drawing/2014/main" id="{53D4E20C-C19B-BD72-B022-49BFC2D10623}"/>
              </a:ext>
            </a:extLst>
          </p:cNvPr>
          <p:cNvPicPr>
            <a:picLocks noChangeAspect="1"/>
          </p:cNvPicPr>
          <p:nvPr/>
        </p:nvPicPr>
        <p:blipFill>
          <a:blip r:embed="rId9"/>
          <a:stretch>
            <a:fillRect/>
          </a:stretch>
        </p:blipFill>
        <p:spPr>
          <a:xfrm>
            <a:off x="1524705" y="1555531"/>
            <a:ext cx="8451199" cy="2455473"/>
          </a:xfrm>
          <a:prstGeom prst="rect">
            <a:avLst/>
          </a:prstGeom>
        </p:spPr>
      </p:pic>
      <p:pic>
        <p:nvPicPr>
          <p:cNvPr id="13" name="Picture 12">
            <a:extLst>
              <a:ext uri="{FF2B5EF4-FFF2-40B4-BE49-F238E27FC236}">
                <a16:creationId xmlns:a16="http://schemas.microsoft.com/office/drawing/2014/main" id="{8F266A79-ACBE-DB71-B271-4A26818FF1C6}"/>
              </a:ext>
            </a:extLst>
          </p:cNvPr>
          <p:cNvPicPr>
            <a:picLocks noChangeAspect="1"/>
          </p:cNvPicPr>
          <p:nvPr/>
        </p:nvPicPr>
        <p:blipFill>
          <a:blip r:embed="rId10"/>
          <a:stretch>
            <a:fillRect/>
          </a:stretch>
        </p:blipFill>
        <p:spPr>
          <a:xfrm>
            <a:off x="2172470" y="3503542"/>
            <a:ext cx="7699915" cy="188992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342B8CE6-2488-56A6-A39D-375FFF0C37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0322" y="0"/>
            <a:ext cx="1449987" cy="1449987"/>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BC211FF1-B9E9-C2FB-D883-C248634E13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78558" y="4795520"/>
            <a:ext cx="1013107" cy="1013107"/>
          </a:xfrm>
          <a:prstGeom prst="rect">
            <a:avLst/>
          </a:prstGeom>
        </p:spPr>
      </p:pic>
    </p:spTree>
    <p:extLst>
      <p:ext uri="{BB962C8B-B14F-4D97-AF65-F5344CB8AC3E}">
        <p14:creationId xmlns:p14="http://schemas.microsoft.com/office/powerpoint/2010/main" val="3617166210"/>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2" name="Picture 1">
            <a:extLst>
              <a:ext uri="{FF2B5EF4-FFF2-40B4-BE49-F238E27FC236}">
                <a16:creationId xmlns:a16="http://schemas.microsoft.com/office/drawing/2014/main" id="{13543E40-D902-D707-1E95-0F7E5F96B98D}"/>
              </a:ext>
            </a:extLst>
          </p:cNvPr>
          <p:cNvPicPr>
            <a:picLocks noChangeAspect="1"/>
          </p:cNvPicPr>
          <p:nvPr/>
        </p:nvPicPr>
        <p:blipFill>
          <a:blip r:embed="rId8"/>
          <a:stretch>
            <a:fillRect/>
          </a:stretch>
        </p:blipFill>
        <p:spPr>
          <a:xfrm>
            <a:off x="1456321" y="1706938"/>
            <a:ext cx="8950059" cy="1885198"/>
          </a:xfrm>
          <a:prstGeom prst="rect">
            <a:avLst/>
          </a:prstGeom>
        </p:spPr>
      </p:pic>
    </p:spTree>
    <p:extLst>
      <p:ext uri="{BB962C8B-B14F-4D97-AF65-F5344CB8AC3E}">
        <p14:creationId xmlns:p14="http://schemas.microsoft.com/office/powerpoint/2010/main" val="330507433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537994-DBEB-30C9-C8A8-423069BA6CF5}"/>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76A88F97-2643-D3CF-0AC2-F06E78720D26}"/>
              </a:ext>
            </a:extLst>
          </p:cNvPr>
          <p:cNvPicPr>
            <a:picLocks noChangeAspect="1"/>
          </p:cNvPicPr>
          <p:nvPr/>
        </p:nvPicPr>
        <p:blipFill>
          <a:blip r:embed="rId5"/>
          <a:stretch>
            <a:fillRect/>
          </a:stretch>
        </p:blipFill>
        <p:spPr>
          <a:xfrm>
            <a:off x="-635" y="0"/>
            <a:ext cx="12192635" cy="6858000"/>
          </a:xfrm>
          <a:prstGeom prst="rect">
            <a:avLst/>
          </a:prstGeom>
        </p:spPr>
      </p:pic>
      <p:pic>
        <p:nvPicPr>
          <p:cNvPr id="12" name="图片 11" descr="组 54">
            <a:extLst>
              <a:ext uri="{FF2B5EF4-FFF2-40B4-BE49-F238E27FC236}">
                <a16:creationId xmlns:a16="http://schemas.microsoft.com/office/drawing/2014/main" id="{38C9CC35-1603-D778-5FC3-D07E848E0BD7}"/>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6B613432-2D3B-7373-A712-A69D157D1295}"/>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85463917-28A6-603B-C248-F1A160D418AE}"/>
                </a:ext>
              </a:extLst>
            </p:cNvPr>
            <p:cNvSpPr/>
            <p:nvPr>
              <p:custDataLst>
                <p:tags r:id="rId2"/>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a:extLst>
                <a:ext uri="{FF2B5EF4-FFF2-40B4-BE49-F238E27FC236}">
                  <a16:creationId xmlns:a16="http://schemas.microsoft.com/office/drawing/2014/main" id="{BCA98B5D-CF0F-9486-4C1F-76089C2C2053}"/>
                </a:ext>
              </a:extLst>
            </p:cNvPr>
            <p:cNvSpPr/>
            <p:nvPr>
              <p:custDataLst>
                <p:tags r:id="rId3"/>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474BBAD6-2C90-8F70-6F21-36B253559681}"/>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2" name="图片 131" descr="E:\PPT\包图网\审核中\图片4.png图片4">
            <a:extLst>
              <a:ext uri="{FF2B5EF4-FFF2-40B4-BE49-F238E27FC236}">
                <a16:creationId xmlns:a16="http://schemas.microsoft.com/office/drawing/2014/main" id="{C50874E1-7A7A-A8DF-3E3C-062CB6DDD959}"/>
              </a:ext>
            </a:extLst>
          </p:cNvPr>
          <p:cNvPicPr>
            <a:picLocks noChangeAspect="1"/>
          </p:cNvPicPr>
          <p:nvPr>
            <p:custDataLst>
              <p:tags r:id="rId1"/>
            </p:custDataLst>
          </p:nvPr>
        </p:nvPicPr>
        <p:blipFill>
          <a:blip r:embed="rId8"/>
          <a:srcRect/>
          <a:stretch>
            <a:fillRect/>
          </a:stretch>
        </p:blipFill>
        <p:spPr>
          <a:xfrm>
            <a:off x="3890865" y="662305"/>
            <a:ext cx="8438554" cy="4852086"/>
          </a:xfrm>
          <a:prstGeom prst="rect">
            <a:avLst/>
          </a:prstGeom>
        </p:spPr>
      </p:pic>
      <p:pic>
        <p:nvPicPr>
          <p:cNvPr id="4" name="图片 9" descr="C:\Users\Am'be'r\Desktop\千库网_弹奏尤克里里的小女生_元素编号12279769.png千库网_弹奏尤克里里的小女生_元素编号12279769">
            <a:extLst>
              <a:ext uri="{FF2B5EF4-FFF2-40B4-BE49-F238E27FC236}">
                <a16:creationId xmlns:a16="http://schemas.microsoft.com/office/drawing/2014/main" id="{4D2CB38C-75D8-2809-353E-F0D9C873875B}"/>
              </a:ext>
            </a:extLst>
          </p:cNvPr>
          <p:cNvPicPr>
            <a:picLocks noChangeAspect="1"/>
          </p:cNvPicPr>
          <p:nvPr/>
        </p:nvPicPr>
        <p:blipFill>
          <a:blip r:embed="rId9"/>
          <a:srcRect/>
          <a:stretch>
            <a:fillRect/>
          </a:stretch>
        </p:blipFill>
        <p:spPr>
          <a:xfrm>
            <a:off x="-6504" y="1550917"/>
            <a:ext cx="5350433" cy="5350433"/>
          </a:xfrm>
          <a:prstGeom prst="rect">
            <a:avLst/>
          </a:prstGeom>
          <a:effectLst>
            <a:outerShdw blurRad="88900" dist="127000" dir="5400000" algn="t" rotWithShape="0">
              <a:prstClr val="black">
                <a:alpha val="40000"/>
              </a:prstClr>
            </a:outerShdw>
          </a:effectLst>
        </p:spPr>
      </p:pic>
      <p:sp>
        <p:nvSpPr>
          <p:cNvPr id="3" name="TextBox 2">
            <a:extLst>
              <a:ext uri="{FF2B5EF4-FFF2-40B4-BE49-F238E27FC236}">
                <a16:creationId xmlns:a16="http://schemas.microsoft.com/office/drawing/2014/main" id="{167F3C7F-74FE-D54B-C168-A3229E08297D}"/>
              </a:ext>
            </a:extLst>
          </p:cNvPr>
          <p:cNvSpPr txBox="1"/>
          <p:nvPr/>
        </p:nvSpPr>
        <p:spPr>
          <a:xfrm>
            <a:off x="5059680" y="2052320"/>
            <a:ext cx="6360160" cy="2123658"/>
          </a:xfrm>
          <a:prstGeom prst="rect">
            <a:avLst/>
          </a:prstGeom>
          <a:noFill/>
        </p:spPr>
        <p:txBody>
          <a:bodyPr wrap="square" rtlCol="0">
            <a:spAutoFit/>
          </a:bodyPr>
          <a:lstStyle/>
          <a:p>
            <a:pPr algn="ctr"/>
            <a:r>
              <a:rPr lang="vi-VN" sz="4400" b="1" dirty="0"/>
              <a:t>Hoạt động </a:t>
            </a:r>
            <a:r>
              <a:rPr lang="en-US" sz="4400" b="1" dirty="0"/>
              <a:t>1</a:t>
            </a:r>
            <a:r>
              <a:rPr lang="vi-VN" sz="4400" b="1" dirty="0"/>
              <a:t>: Sự cần thiết phải giữ vệ sinh cơ thể ở tuổi dậy thì.</a:t>
            </a:r>
            <a:endParaRPr lang="en-US" sz="4400" b="1" dirty="0"/>
          </a:p>
        </p:txBody>
      </p:sp>
    </p:spTree>
    <p:extLst>
      <p:ext uri="{BB962C8B-B14F-4D97-AF65-F5344CB8AC3E}">
        <p14:creationId xmlns:p14="http://schemas.microsoft.com/office/powerpoint/2010/main" val="1659124448"/>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900" decel="100000" fill="hold"/>
                                        <p:tgtEl>
                                          <p:spTgt spid="2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61a8a295-cbbe-407a-9426-6860d98518be"/>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TotalTime>
  <Words>931</Words>
  <Application>Microsoft Office PowerPoint</Application>
  <PresentationFormat>Widescreen</PresentationFormat>
  <Paragraphs>58</Paragraphs>
  <Slides>27</Slides>
  <Notes>5</Notes>
  <HiddenSlides>0</HiddenSlides>
  <MMClips>10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27</vt:i4>
      </vt:variant>
    </vt:vector>
  </HeadingPairs>
  <TitlesOfParts>
    <vt:vector size="47" baseType="lpstr">
      <vt:lpstr>微软雅黑</vt:lpstr>
      <vt:lpstr>宋体</vt:lpstr>
      <vt:lpstr>#9Slide05 Aphrodite Pro</vt:lpstr>
      <vt:lpstr>#9Slide05 Bodega Script</vt:lpstr>
      <vt:lpstr>#9Slide07 Altus</vt:lpstr>
      <vt:lpstr>#9Slide07 HoneyCream</vt:lpstr>
      <vt:lpstr>Arial</vt:lpstr>
      <vt:lpstr>Calibri</vt:lpstr>
      <vt:lpstr>Calibri Light</vt:lpstr>
      <vt:lpstr>Cambria</vt:lpstr>
      <vt:lpstr>SVN-Newton</vt:lpstr>
      <vt:lpstr>Times New Roman</vt:lpstr>
      <vt:lpstr>UTM Avo</vt:lpstr>
      <vt:lpstr>Wingdings</vt:lpstr>
      <vt:lpstr>思源黑体 CN Light</vt:lpstr>
      <vt:lpstr>标小智龙珠体</vt:lpstr>
      <vt:lpstr>阿里巴巴普惠体</vt:lpstr>
      <vt:lpstr>office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
  <dc:description/>
  <cp:lastModifiedBy>AN VUONG COMPUTER</cp:lastModifiedBy>
  <cp:revision>126</cp:revision>
  <dcterms:created xsi:type="dcterms:W3CDTF">2020-04-08T06:54:00Z</dcterms:created>
  <dcterms:modified xsi:type="dcterms:W3CDTF">2025-03-26T09:53:06Z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1731C1301D7B47DE9E2A0765C2320A91</vt:lpwstr>
  </property>
  <property fmtid="{D5CDD505-2E9C-101B-9397-08002B2CF9AE}" pid="3" name="KSOProductBuildVer">
    <vt:lpwstr>2052-11.1.0.14036</vt:lpwstr>
  </property>
</Properties>
</file>