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 id="2147483726" r:id="rId2"/>
  </p:sldMasterIdLst>
  <p:notesMasterIdLst>
    <p:notesMasterId r:id="rId25"/>
  </p:notesMasterIdLst>
  <p:sldIdLst>
    <p:sldId id="4268" r:id="rId3"/>
    <p:sldId id="4270" r:id="rId4"/>
    <p:sldId id="4271" r:id="rId5"/>
    <p:sldId id="4325" r:id="rId6"/>
    <p:sldId id="4326" r:id="rId7"/>
    <p:sldId id="4273" r:id="rId8"/>
    <p:sldId id="4328" r:id="rId9"/>
    <p:sldId id="4307" r:id="rId10"/>
    <p:sldId id="4310" r:id="rId11"/>
    <p:sldId id="4311" r:id="rId12"/>
    <p:sldId id="4312" r:id="rId13"/>
    <p:sldId id="4313" r:id="rId14"/>
    <p:sldId id="4314" r:id="rId15"/>
    <p:sldId id="4315" r:id="rId16"/>
    <p:sldId id="4316" r:id="rId17"/>
    <p:sldId id="4317" r:id="rId18"/>
    <p:sldId id="4318" r:id="rId19"/>
    <p:sldId id="4319" r:id="rId20"/>
    <p:sldId id="4320" r:id="rId21"/>
    <p:sldId id="4321" r:id="rId22"/>
    <p:sldId id="4323" r:id="rId23"/>
    <p:sldId id="4324" r:id="rId24"/>
  </p:sldIdLst>
  <p:sldSz cx="12192000" cy="6858000"/>
  <p:notesSz cx="6858000" cy="9144000"/>
  <p:embeddedFontLst>
    <p:embeddedFont>
      <p:font typeface="Pangolin" panose="020B0604020202020204" charset="0"/>
      <p:regular r:id="rId26"/>
    </p:embeddedFont>
    <p:embeddedFont>
      <p:font typeface="Roboto" panose="02000000000000000000" pitchFamily="2" charset="0"/>
      <p:regular r:id="rId27"/>
      <p:bold r:id="rId28"/>
      <p:italic r:id="rId29"/>
      <p:boldItalic r:id="rId30"/>
    </p:embeddedFont>
    <p:embeddedFont>
      <p:font typeface="Roboto Black" panose="02000000000000000000" pitchFamily="2" charset="0"/>
      <p:regular r:id="rId31"/>
      <p:bold r:id="rId32"/>
      <p:boldItalic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D25"/>
    <a:srgbClr val="FF00FF"/>
    <a:srgbClr val="BC5E41"/>
    <a:srgbClr val="F19054"/>
    <a:srgbClr val="AAE1FA"/>
    <a:srgbClr val="BB8CBF"/>
    <a:srgbClr val="69CEF3"/>
    <a:srgbClr val="95624C"/>
    <a:srgbClr val="81A7D4"/>
    <a:srgbClr val="FEF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71930" autoAdjust="0"/>
  </p:normalViewPr>
  <p:slideViewPr>
    <p:cSldViewPr snapToGrid="0">
      <p:cViewPr varScale="1">
        <p:scale>
          <a:sx n="50" d="100"/>
          <a:sy n="50" d="100"/>
        </p:scale>
        <p:origin x="1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06/03/2025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13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a:lnSpc>
                <a:spcPct val="115000"/>
              </a:lnSpc>
              <a:spcAft>
                <a:spcPts val="0"/>
              </a:spcAft>
            </a:pPr>
            <a:r>
              <a:rPr lang="vi-VN" sz="1200" b="0">
                <a:effectLst/>
                <a:latin typeface="Times New Roman" panose="02020603050405020304" pitchFamily="18" charset="0"/>
                <a:ea typeface="Calibri" panose="020F0502020204030204" pitchFamily="34" charset="0"/>
                <a:cs typeface="Times New Roman" panose="02020603050405020304" pitchFamily="18" charset="0"/>
              </a:rPr>
              <a:t>Đại diện các nhóm chia sẻ ý tưởng, các nhóm khác đặt câu hỏi, nhận xét, góp ý cho nhóm bạn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679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756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154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a:latin typeface="Times New Roman" panose="02020603050405020304" pitchFamily="18" charset="0"/>
                <a:cs typeface="Times New Roman" panose="02020603050405020304" pitchFamily="18" charset="0"/>
              </a:rPr>
              <a:t>, lưu</a:t>
            </a:r>
            <a:r>
              <a:rPr lang="en-US" baseline="0">
                <a:latin typeface="Times New Roman" panose="02020603050405020304" pitchFamily="18" charset="0"/>
                <a:cs typeface="Times New Roman" panose="02020603050405020304" pitchFamily="18" charset="0"/>
              </a:rPr>
              <a:t> ý cách lựa chọn nguyên liệu và đo, cắt kích thước vải</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964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thực hiện, lưu ý sử dụng súng bắn keo cẩn thận vì có thể gây bỏng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30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thực hiện, lưu ý sử dụng súng bắn keo cẩn thận vì có thể gây bỏng. Lưu ý học sinh chiều gắn để khi lộn ngược túi khoá zip thuận theo chiều kéo.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943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6544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3641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646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290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 trong đó 2 nhóm kết hợp thành 1 đội. Một nhóm các thành viên lần lượt chạy lên bảng, một nhóm tìm đồ vật mà quản trò đã hô, cử 1 bạn bất kì giơ đồ vật. Nếu nhóm đập tay trên bảng và nhóm giơ đồ vật trùng với đồ vật quản trò hô thì nhận được 5 điểm. Sau 5 lần chơi, nhóm nào nhiều điểm hơn thì thắng cuộc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20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theo sườn. Sau khi các nhóm trình bày xong, cho một vài HS chia sẻ về sản phẩm của nhóm nào đẹp nhất, ấn tượng nhất, điểm ấn tượng là gì?</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562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6817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62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trả</a:t>
            </a:r>
            <a:r>
              <a:rPr lang="en-US" baseline="0"/>
              <a:t> lời câu hỏi theo câu hát: Sách bút thân yêu ơi những ngày qua bạn đã cùng ta…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96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cung cấp</a:t>
            </a:r>
            <a:r>
              <a:rPr lang="en-US" baseline="0"/>
              <a:t> thêm thông tin</a:t>
            </a:r>
            <a:r>
              <a:rPr lang="en-US"/>
              <a:t>:</a:t>
            </a:r>
            <a:r>
              <a:rPr lang="en-US" baseline="0"/>
              <a:t> </a:t>
            </a:r>
          </a:p>
          <a:p>
            <a:r>
              <a:rPr lang="en-US" baseline="0"/>
              <a:t>1. </a:t>
            </a:r>
            <a:r>
              <a:rPr lang="vi-VN" baseline="0"/>
              <a:t>Sách được phân loại chẳng những theo thể loại, lĩnh vực mà còn theo độ tuổi, sở thích. Sách được in với nhiều thứ tiếng, nhiều ngôn ngữ khác nhau và có thể mang đến bất </a:t>
            </a:r>
            <a:r>
              <a:rPr lang="en-US" baseline="0"/>
              <a:t>kì</a:t>
            </a:r>
            <a:r>
              <a:rPr lang="vi-VN" baseline="0"/>
              <a:t> đâu trên thế giới. Sách có một vai trò rất quan trọng đối với việc mở rộng hiểu biết của con người và từ đó góp phần phát triển thế giới.</a:t>
            </a:r>
            <a:endParaRPr lang="en-US" baseline="0"/>
          </a:p>
          <a:p>
            <a:r>
              <a:rPr lang="en-US" baseline="0"/>
              <a:t>2. </a:t>
            </a:r>
            <a:r>
              <a:rPr lang="vi-VN" baseline="0"/>
              <a:t>Mỗi cuốn sách đều thể hiện giá trị nhân văn cao cả, dạy cho chúng ta biết sống, biết yêu thương, sẻ chia với những người xung quanh.</a:t>
            </a:r>
            <a:endParaRPr lang="en-US" baseline="0"/>
          </a:p>
          <a:p>
            <a:r>
              <a:rPr lang="en-US" baseline="0"/>
              <a:t>3. </a:t>
            </a:r>
            <a:r>
              <a:rPr lang="vi-VN" baseline="0"/>
              <a:t>Qua những câu chuyện, bài viết, con người được chu du thả mình vào những khoảng không gian tĩnh lặng với những ước mơ, khát vọng trong cuộc sống thực tại chưa hẳn đã có được. Ngoài ra, những cuốn sách hay còn đưa ra những lời khuyên bổ ích và cách thức vượt qua áp lực, mệt mỏi để sống vui vẻ và hạnh phúc hơn. </a:t>
            </a:r>
            <a:endParaRPr lang="en-US" baseline="0"/>
          </a:p>
          <a:p>
            <a:r>
              <a:rPr lang="en-US" baseline="0"/>
              <a:t>4. </a:t>
            </a:r>
            <a:r>
              <a:rPr lang="vi-VN" baseline="0"/>
              <a:t>Tác giả, bằng tài năng và tình yêu thương con người đã kết tinh thành tác phẩm, gửi đi những thông điệp đầy tính nhân văn làm lay động lòng người, cho chúng ta biết tôn trọng và quý mến lẫn nhau dù chưa một lần biết đến. Qua những trang sách đó, con người trên khắp thế giới sẽ tìm thấy một tiếng nói chung để xây dựng một thế giới hòa bình, phồn vinh, không có chiến tranh và không còn những số phận bất hạnh, mất mát.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101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cung cấp</a:t>
            </a:r>
            <a:r>
              <a:rPr lang="en-US" baseline="0"/>
              <a:t> thêm thông tin</a:t>
            </a:r>
            <a:r>
              <a:rPr lang="en-US"/>
              <a:t>:</a:t>
            </a:r>
            <a:r>
              <a:rPr lang="en-US" baseline="0"/>
              <a:t> </a:t>
            </a:r>
          </a:p>
          <a:p>
            <a:r>
              <a:rPr lang="en-US" baseline="0"/>
              <a:t>1. </a:t>
            </a:r>
            <a:r>
              <a:rPr lang="vi-VN" baseline="0"/>
              <a:t>Chiếc bút sẽ giúp ghi nhớ những nội dung của bài học vào vở</a:t>
            </a:r>
            <a:r>
              <a:rPr lang="en-US" baseline="0"/>
              <a:t>, các thông tin mà người nghe nghe được và muốn lưu lại để về nghiên cứu, học tập.</a:t>
            </a:r>
          </a:p>
          <a:p>
            <a:r>
              <a:rPr lang="en-US" baseline="0"/>
              <a:t>2. Bút cũng giúp viết ra những suy nghĩ, tâm tư, tình cảm của mình với ai đó, đồ vật, sự vật, sự việc nào đó</a:t>
            </a:r>
          </a:p>
          <a:p>
            <a:r>
              <a:rPr lang="en-US" baseline="0"/>
              <a:t>3. </a:t>
            </a:r>
            <a:r>
              <a:rPr lang="vi-VN" baseline="0"/>
              <a:t>Mượn ngòi bút để dựng nên những câu thơ lãng mạn, n</a:t>
            </a:r>
            <a:r>
              <a:rPr lang="en-US" baseline="0"/>
              <a:t>hững</a:t>
            </a:r>
            <a:r>
              <a:rPr lang="vi-VN" baseline="0"/>
              <a:t> câu truyện ly </a:t>
            </a:r>
            <a:r>
              <a:rPr lang="en-US" baseline="0"/>
              <a:t>kì</a:t>
            </a:r>
            <a:r>
              <a:rPr lang="vi-VN" baseline="0"/>
              <a:t>, hay những dòng nhật </a:t>
            </a:r>
            <a:r>
              <a:rPr lang="en-US" baseline="0"/>
              <a:t>kí</a:t>
            </a:r>
            <a:r>
              <a:rPr lang="vi-VN" baseline="0"/>
              <a:t> chân thực nhất của bản thân, mang đến một góc nhìn khác của chính con người mình. Chính nhờ những tác phẩm ấy, đã giúp cho giá trị văn </a:t>
            </a:r>
            <a:r>
              <a:rPr lang="en-US" baseline="0"/>
              <a:t>hoá</a:t>
            </a:r>
            <a:r>
              <a:rPr lang="vi-VN" baseline="0"/>
              <a:t> của mỗi quốc gia đa dạng và sâu sắc hơn về cuộc sống muôn màu.</a:t>
            </a:r>
            <a:endParaRPr lang="en-US" baseline="0"/>
          </a:p>
          <a:p>
            <a:r>
              <a:rPr lang="en-US" baseline="0"/>
              <a:t>Những chiếc bút màu cũng mang đến tác phẩm nghệ thuật độc đáo (tranh)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833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353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thảo</a:t>
            </a:r>
            <a:r>
              <a:rPr lang="en-US" baseline="0"/>
              <a:t> luận theo nhóm về các dụng cụ các bạn đang sử dụng hàng ngày. Đại diện các bạn trong nhóm trình bày trước lớp một dụng cụ bất kì. GV lấy 2 ví dụ, 1 là túi bút, 1 là thẻ sách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406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81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60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2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1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6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1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85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90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67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64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0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8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39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7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71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7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62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45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7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4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0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9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650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1220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944" y="2984743"/>
            <a:ext cx="4769155" cy="3614255"/>
          </a:xfrm>
          <a:prstGeom prst="rect">
            <a:avLst/>
          </a:prstGeom>
        </p:spPr>
      </p:pic>
      <p:sp>
        <p:nvSpPr>
          <p:cNvPr id="40" name="TextBox 39">
            <a:extLst>
              <a:ext uri="{FF2B5EF4-FFF2-40B4-BE49-F238E27FC236}">
                <a16:creationId xmlns:a16="http://schemas.microsoft.com/office/drawing/2014/main" id="{DA14CBFD-2C6F-E4A0-F468-3C5C731B2275}"/>
              </a:ext>
            </a:extLst>
          </p:cNvPr>
          <p:cNvSpPr txBox="1"/>
          <p:nvPr/>
        </p:nvSpPr>
        <p:spPr>
          <a:xfrm>
            <a:off x="4771115" y="33786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a:t>
            </a:r>
            <a:r>
              <a:rPr kumimoji="0" lang="vi-VN"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1</a:t>
            </a: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4</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9996054" y="4965452"/>
            <a:ext cx="1080256" cy="981137"/>
            <a:chOff x="3686896" y="5777470"/>
            <a:chExt cx="1080256" cy="981137"/>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381990" y="1045751"/>
            <a:ext cx="8614064" cy="1938992"/>
          </a:xfrm>
          <a:prstGeom prst="rect">
            <a:avLst/>
          </a:prstGeom>
          <a:noFill/>
        </p:spPr>
        <p:txBody>
          <a:bodyPr wrap="square" rtlCol="0">
            <a:spAutoFit/>
          </a:bodyPr>
          <a:lstStyle/>
          <a:p>
            <a:pPr lvl="0" algn="ctr">
              <a:defRPr/>
            </a:pPr>
            <a:r>
              <a:rPr lang="en-US" altLang="zh-CN" sz="6000" b="1">
                <a:solidFill>
                  <a:srgbClr val="0070C0"/>
                </a:solidFill>
                <a:latin typeface="Roboto Black" panose="02000000000000000000" pitchFamily="2" charset="0"/>
                <a:ea typeface="Roboto Black" panose="02000000000000000000" pitchFamily="2" charset="0"/>
              </a:rPr>
              <a:t>SÁNG TẠO </a:t>
            </a:r>
          </a:p>
          <a:p>
            <a:pPr lvl="0" algn="ctr">
              <a:defRPr/>
            </a:pPr>
            <a:r>
              <a:rPr lang="en-US" altLang="zh-CN" sz="6000" b="1">
                <a:solidFill>
                  <a:srgbClr val="0070C0"/>
                </a:solidFill>
                <a:latin typeface="Roboto Black" panose="02000000000000000000" pitchFamily="2" charset="0"/>
                <a:ea typeface="Roboto Black" panose="02000000000000000000" pitchFamily="2" charset="0"/>
              </a:rPr>
              <a:t>ĐỒ DÙNG HỌC TẬP</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pic>
        <p:nvPicPr>
          <p:cNvPr id="25" name="Picture 24">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9" y="-34055"/>
            <a:ext cx="1885899" cy="1411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005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535382" y="442177"/>
            <a:ext cx="782435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LỰA CHỌN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Ý TƯỞNG </a:t>
            </a: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VÀ</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cs typeface="+mn-cs"/>
              </a:rPr>
              <a:t>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a:t>
            </a:r>
            <a:endPar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ĐỒ DÙNG HỌC TẬP </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8008" y="1922214"/>
            <a:ext cx="5286375" cy="4276725"/>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8116220">
            <a:off x="2094099" y="3243828"/>
            <a:ext cx="2808617" cy="1995997"/>
          </a:xfrm>
          <a:prstGeom prst="rect">
            <a:avLst/>
          </a:prstGeom>
        </p:spPr>
      </p:pic>
    </p:spTree>
    <p:extLst>
      <p:ext uri="{BB962C8B-B14F-4D97-AF65-F5344CB8AC3E}">
        <p14:creationId xmlns:p14="http://schemas.microsoft.com/office/powerpoint/2010/main" val="33848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862445" y="1936305"/>
            <a:ext cx="4333237" cy="461665"/>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195682" y="1564243"/>
            <a:ext cx="5947239" cy="4473019"/>
          </a:xfrm>
          <a:prstGeom prst="rect">
            <a:avLst/>
          </a:prstGeom>
          <a:noFill/>
        </p:spPr>
        <p:txBody>
          <a:bodyPr wrap="square" rtlCol="0">
            <a:spAutoFit/>
          </a:bodyPr>
          <a:lstStyle/>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1. Nhóm em làm đồ dùng học tập gì?</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2. Đồ dùng học tập đó dùng để làm gì? </a:t>
            </a:r>
            <a:endParaRPr lang="en-US" altLang="zh-CN" sz="2000">
              <a:solidFill>
                <a:srgbClr val="002060"/>
              </a:solidFill>
              <a:latin typeface="Roboto" panose="02000000000000000000" pitchFamily="2" charset="0"/>
              <a:ea typeface="Roboto" panose="02000000000000000000" pitchFamily="2" charset="0"/>
            </a:endParaRP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3. Nhóm sử dụng vật liệu gì? Vì sao em sử dụng vật liệu đó?</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4. Em sẽ dùng được trong bao lâu?  </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5. Để sử dụng lâu </a:t>
            </a:r>
            <a:r>
              <a:rPr lang="en-US" altLang="zh-CN" sz="2000">
                <a:solidFill>
                  <a:srgbClr val="002060"/>
                </a:solidFill>
                <a:latin typeface="Roboto" panose="02000000000000000000" pitchFamily="2" charset="0"/>
                <a:ea typeface="Roboto" panose="02000000000000000000" pitchFamily="2" charset="0"/>
              </a:rPr>
              <a:t>dài</a:t>
            </a:r>
            <a:r>
              <a:rPr lang="vi-VN" altLang="zh-CN" sz="2000">
                <a:solidFill>
                  <a:srgbClr val="002060"/>
                </a:solidFill>
                <a:latin typeface="Roboto" panose="02000000000000000000" pitchFamily="2" charset="0"/>
                <a:ea typeface="Roboto" panose="02000000000000000000" pitchFamily="2" charset="0"/>
              </a:rPr>
              <a:t> em nên sử dụng vật liệu gì?</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6. Mô tả các bước làm sản phẩm?</a:t>
            </a:r>
          </a:p>
          <a:p>
            <a:pPr lvl="0">
              <a:lnSpc>
                <a:spcPct val="110000"/>
              </a:lnSpc>
              <a:defRPr/>
            </a:pPr>
            <a:r>
              <a:rPr lang="vi-VN" altLang="zh-CN" sz="2000">
                <a:solidFill>
                  <a:srgbClr val="002060"/>
                </a:solidFill>
                <a:latin typeface="Roboto" panose="02000000000000000000" pitchFamily="2" charset="0"/>
                <a:ea typeface="Roboto" panose="02000000000000000000" pitchFamily="2" charset="0"/>
              </a:rPr>
              <a:t>…………………………………………………………………………………</a:t>
            </a:r>
          </a:p>
        </p:txBody>
      </p:sp>
      <p:pic>
        <p:nvPicPr>
          <p:cNvPr id="3" name="Picture 2"/>
          <p:cNvPicPr>
            <a:picLocks noChangeAspect="1"/>
          </p:cNvPicPr>
          <p:nvPr/>
        </p:nvPicPr>
        <p:blipFill>
          <a:blip r:embed="rId4"/>
          <a:stretch>
            <a:fillRect/>
          </a:stretch>
        </p:blipFill>
        <p:spPr>
          <a:xfrm>
            <a:off x="1607477" y="2878120"/>
            <a:ext cx="2171540" cy="1561724"/>
          </a:xfrm>
          <a:prstGeom prst="rect">
            <a:avLst/>
          </a:prstGeom>
        </p:spPr>
      </p:pic>
      <p:sp>
        <p:nvSpPr>
          <p:cNvPr id="5" name="Rectangle 4"/>
          <p:cNvSpPr/>
          <p:nvPr/>
        </p:nvSpPr>
        <p:spPr>
          <a:xfrm>
            <a:off x="4042064" y="4551218"/>
            <a:ext cx="426027" cy="550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0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4373595" y="1101379"/>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50EEADF-F242-4F8F-96FE-76601BA8159E}"/>
              </a:ext>
            </a:extLst>
          </p:cNvPr>
          <p:cNvSpPr txBox="1"/>
          <p:nvPr/>
        </p:nvSpPr>
        <p:spPr>
          <a:xfrm>
            <a:off x="3866840" y="1855875"/>
            <a:ext cx="5476022"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A4, kéo, keo dán, bút màu, bút chì, vải dạ, khoá zip, súng bắn keo, keo nến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2F0B38A0-9C2A-CC9E-621D-1963F69D092A}"/>
              </a:ext>
            </a:extLst>
          </p:cNvPr>
          <p:cNvPicPr>
            <a:picLocks noChangeAspect="1"/>
          </p:cNvPicPr>
          <p:nvPr/>
        </p:nvPicPr>
        <p:blipFill>
          <a:blip r:embed="rId4"/>
          <a:stretch>
            <a:fillRect/>
          </a:stretch>
        </p:blipFill>
        <p:spPr>
          <a:xfrm>
            <a:off x="7455016" y="4980448"/>
            <a:ext cx="1054699" cy="646232"/>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5"/>
          <a:stretch>
            <a:fillRect/>
          </a:stretch>
        </p:blipFill>
        <p:spPr>
          <a:xfrm>
            <a:off x="3597687" y="4980448"/>
            <a:ext cx="1643786" cy="1394827"/>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2654737" y="199545"/>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9CEED280-95FF-F3CE-50BF-A6BAA6836A95}"/>
              </a:ext>
            </a:extLst>
          </p:cNvPr>
          <p:cNvPicPr>
            <a:picLocks noChangeAspect="1"/>
          </p:cNvPicPr>
          <p:nvPr/>
        </p:nvPicPr>
        <p:blipFill>
          <a:blip r:embed="rId6"/>
          <a:stretch>
            <a:fillRect/>
          </a:stretch>
        </p:blipFill>
        <p:spPr>
          <a:xfrm>
            <a:off x="5178132" y="3294847"/>
            <a:ext cx="1910319" cy="1567306"/>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0880" y="2664528"/>
            <a:ext cx="2523963" cy="219475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5118" y="2842993"/>
            <a:ext cx="2401722" cy="2137455"/>
          </a:xfrm>
          <a:prstGeom prst="rect">
            <a:avLst/>
          </a:prstGeom>
        </p:spPr>
      </p:pic>
    </p:spTree>
    <p:extLst>
      <p:ext uri="{BB962C8B-B14F-4D97-AF65-F5344CB8AC3E}">
        <p14:creationId xmlns:p14="http://schemas.microsoft.com/office/powerpoint/2010/main" val="29269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769919" y="2845433"/>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629724" y="2199102"/>
            <a:ext cx="4929919"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Cắt vải theo kích thước phù hợp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 y="0"/>
            <a:ext cx="1885899" cy="1411357"/>
          </a:xfrm>
          <a:prstGeom prst="rect">
            <a:avLst/>
          </a:prstGeom>
          <a:effectLst>
            <a:outerShdw blurRad="63500" sx="102000" sy="102000" algn="ctr" rotWithShape="0">
              <a:prstClr val="black">
                <a:alpha val="40000"/>
              </a:prstClr>
            </a:outerShdw>
          </a:effectLst>
        </p:spPr>
      </p:pic>
      <p:sp>
        <p:nvSpPr>
          <p:cNvPr id="16" name="Oval 20"/>
          <p:cNvSpPr/>
          <p:nvPr/>
        </p:nvSpPr>
        <p:spPr>
          <a:xfrm>
            <a:off x="2203298" y="1833475"/>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1</a:t>
            </a:r>
          </a:p>
        </p:txBody>
      </p:sp>
      <p:sp>
        <p:nvSpPr>
          <p:cNvPr id="10" name="Rectangle 9"/>
          <p:cNvSpPr/>
          <p:nvPr/>
        </p:nvSpPr>
        <p:spPr>
          <a:xfrm>
            <a:off x="3845390"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 name="TextBox 4">
            <a:extLst>
              <a:ext uri="{FF2B5EF4-FFF2-40B4-BE49-F238E27FC236}">
                <a16:creationId xmlns:a16="http://schemas.microsoft.com/office/drawing/2014/main" id="{4B79ADD1-D7AD-4B0B-E545-E1AC05625330}"/>
              </a:ext>
            </a:extLst>
          </p:cNvPr>
          <p:cNvSpPr txBox="1"/>
          <p:nvPr/>
        </p:nvSpPr>
        <p:spPr>
          <a:xfrm>
            <a:off x="2173846" y="1233310"/>
            <a:ext cx="78416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đồ dùng học tập theo cách của em hoặc nhóm em</a:t>
            </a:r>
          </a:p>
        </p:txBody>
      </p:sp>
      <p:pic>
        <p:nvPicPr>
          <p:cNvPr id="4" name="Picture 3">
            <a:extLst>
              <a:ext uri="{FF2B5EF4-FFF2-40B4-BE49-F238E27FC236}">
                <a16:creationId xmlns:a16="http://schemas.microsoft.com/office/drawing/2014/main" id="{E94B055D-9D4E-4349-5ABC-2942BACB2F75}"/>
              </a:ext>
            </a:extLst>
          </p:cNvPr>
          <p:cNvPicPr>
            <a:picLocks noChangeAspect="1"/>
          </p:cNvPicPr>
          <p:nvPr/>
        </p:nvPicPr>
        <p:blipFill>
          <a:blip r:embed="rId4"/>
          <a:stretch>
            <a:fillRect/>
          </a:stretch>
        </p:blipFill>
        <p:spPr>
          <a:xfrm>
            <a:off x="3629724" y="2845433"/>
            <a:ext cx="4655127" cy="33157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39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P spid="10"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312327" y="4097905"/>
            <a:ext cx="2906382"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miếng vải vào hai bên của khoá zip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95"/>
            <a:ext cx="1885899" cy="1411357"/>
          </a:xfrm>
          <a:prstGeom prst="rect">
            <a:avLst/>
          </a:prstGeom>
          <a:effectLst>
            <a:outerShdw blurRad="63500" sx="102000" sy="102000" algn="ctr" rotWithShape="0">
              <a:prstClr val="black">
                <a:alpha val="40000"/>
              </a:prstClr>
            </a:outerShdw>
          </a:effectLst>
        </p:spPr>
      </p:pic>
      <p:sp>
        <p:nvSpPr>
          <p:cNvPr id="12" name="Rectangle 11"/>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Oval 20"/>
          <p:cNvSpPr/>
          <p:nvPr/>
        </p:nvSpPr>
        <p:spPr>
          <a:xfrm>
            <a:off x="2325155" y="251822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2</a:t>
            </a:r>
          </a:p>
        </p:txBody>
      </p:sp>
      <p:pic>
        <p:nvPicPr>
          <p:cNvPr id="4" name="Picture 3">
            <a:extLst>
              <a:ext uri="{FF2B5EF4-FFF2-40B4-BE49-F238E27FC236}">
                <a16:creationId xmlns:a16="http://schemas.microsoft.com/office/drawing/2014/main" id="{54E4BC24-3B5A-8105-36EB-64BECC88AC81}"/>
              </a:ext>
            </a:extLst>
          </p:cNvPr>
          <p:cNvPicPr>
            <a:picLocks noChangeAspect="1"/>
          </p:cNvPicPr>
          <p:nvPr/>
        </p:nvPicPr>
        <p:blipFill>
          <a:blip r:embed="rId4"/>
          <a:stretch>
            <a:fillRect/>
          </a:stretch>
        </p:blipFill>
        <p:spPr>
          <a:xfrm>
            <a:off x="4818159" y="1472381"/>
            <a:ext cx="6753225" cy="4810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165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4"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229696" y="3992675"/>
            <a:ext cx="394489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Bắn keo nến vào các mép còn lại của miếng vải</a:t>
            </a: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3</a:t>
            </a:r>
          </a:p>
        </p:txBody>
      </p:sp>
      <p:pic>
        <p:nvPicPr>
          <p:cNvPr id="4" name="Picture 3">
            <a:extLst>
              <a:ext uri="{FF2B5EF4-FFF2-40B4-BE49-F238E27FC236}">
                <a16:creationId xmlns:a16="http://schemas.microsoft.com/office/drawing/2014/main" id="{F7E81B69-BBFC-BCEA-7E76-5CEFE6D540D8}"/>
              </a:ext>
            </a:extLst>
          </p:cNvPr>
          <p:cNvPicPr>
            <a:picLocks noChangeAspect="1"/>
          </p:cNvPicPr>
          <p:nvPr/>
        </p:nvPicPr>
        <p:blipFill>
          <a:blip r:embed="rId4"/>
          <a:stretch>
            <a:fillRect/>
          </a:stretch>
        </p:blipFill>
        <p:spPr>
          <a:xfrm>
            <a:off x="707567" y="1662437"/>
            <a:ext cx="5485400" cy="3907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8590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229696" y="3992675"/>
            <a:ext cx="3944890"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Dính các mép còn lại của hai miếng vải lại với nhau.</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Chờ keo nến khô</a:t>
            </a: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4</a:t>
            </a:r>
          </a:p>
        </p:txBody>
      </p:sp>
      <p:pic>
        <p:nvPicPr>
          <p:cNvPr id="3" name="Picture 2">
            <a:extLst>
              <a:ext uri="{FF2B5EF4-FFF2-40B4-BE49-F238E27FC236}">
                <a16:creationId xmlns:a16="http://schemas.microsoft.com/office/drawing/2014/main" id="{5FFA2892-4E39-09E0-746F-033BED658FDB}"/>
              </a:ext>
            </a:extLst>
          </p:cNvPr>
          <p:cNvPicPr>
            <a:picLocks noChangeAspect="1"/>
          </p:cNvPicPr>
          <p:nvPr/>
        </p:nvPicPr>
        <p:blipFill>
          <a:blip r:embed="rId4"/>
          <a:stretch>
            <a:fillRect/>
          </a:stretch>
        </p:blipFill>
        <p:spPr>
          <a:xfrm>
            <a:off x="706595" y="2073317"/>
            <a:ext cx="5389405" cy="38387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122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21"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229696" y="3992675"/>
            <a:ext cx="394489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Lộn ngược túi để khoá zip thuận chiều kéo</a:t>
            </a: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5</a:t>
            </a:r>
          </a:p>
        </p:txBody>
      </p:sp>
      <p:pic>
        <p:nvPicPr>
          <p:cNvPr id="3" name="Picture 2">
            <a:extLst>
              <a:ext uri="{FF2B5EF4-FFF2-40B4-BE49-F238E27FC236}">
                <a16:creationId xmlns:a16="http://schemas.microsoft.com/office/drawing/2014/main" id="{B358E9C2-DA1B-45CF-EDD6-5B0E816C6A5F}"/>
              </a:ext>
            </a:extLst>
          </p:cNvPr>
          <p:cNvPicPr>
            <a:picLocks noChangeAspect="1"/>
          </p:cNvPicPr>
          <p:nvPr/>
        </p:nvPicPr>
        <p:blipFill>
          <a:blip r:embed="rId4"/>
          <a:stretch>
            <a:fillRect/>
          </a:stretch>
        </p:blipFill>
        <p:spPr>
          <a:xfrm>
            <a:off x="803564" y="1787638"/>
            <a:ext cx="5949661" cy="3885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51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21"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2)">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229696" y="3992675"/>
            <a:ext cx="394489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Trang trí theo ý thích</a:t>
            </a: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8" name="Rectangle 7"/>
          <p:cNvSpPr/>
          <p:nvPr/>
        </p:nvSpPr>
        <p:spPr>
          <a:xfrm>
            <a:off x="3845389" y="235278"/>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ĐỒ DÙNG HỌC TẬP</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Oval 20"/>
          <p:cNvSpPr/>
          <p:nvPr/>
        </p:nvSpPr>
        <p:spPr>
          <a:xfrm>
            <a:off x="8180256" y="2452399"/>
            <a:ext cx="1022287" cy="103093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8842 w 1020266"/>
              <a:gd name="connsiteY0" fmla="*/ 558109 h 1110961"/>
              <a:gd name="connsiteX1" fmla="*/ 514554 w 1020266"/>
              <a:gd name="connsiteY1" fmla="*/ 52397 h 1110961"/>
              <a:gd name="connsiteX2" fmla="*/ 1020266 w 1020266"/>
              <a:gd name="connsiteY2" fmla="*/ 558109 h 1110961"/>
              <a:gd name="connsiteX3" fmla="*/ 514554 w 1020266"/>
              <a:gd name="connsiteY3" fmla="*/ 1063821 h 1110961"/>
              <a:gd name="connsiteX4" fmla="*/ 8842 w 1020266"/>
              <a:gd name="connsiteY4" fmla="*/ 558109 h 1110961"/>
              <a:gd name="connsiteX0" fmla="*/ 10461 w 1021885"/>
              <a:gd name="connsiteY0" fmla="*/ 518195 h 1071047"/>
              <a:gd name="connsiteX1" fmla="*/ 516173 w 1021885"/>
              <a:gd name="connsiteY1" fmla="*/ 12483 h 1071047"/>
              <a:gd name="connsiteX2" fmla="*/ 1021885 w 1021885"/>
              <a:gd name="connsiteY2" fmla="*/ 518195 h 1071047"/>
              <a:gd name="connsiteX3" fmla="*/ 516173 w 1021885"/>
              <a:gd name="connsiteY3" fmla="*/ 1023907 h 1071047"/>
              <a:gd name="connsiteX4" fmla="*/ 10461 w 1021885"/>
              <a:gd name="connsiteY4" fmla="*/ 518195 h 1071047"/>
              <a:gd name="connsiteX0" fmla="*/ 10461 w 1022214"/>
              <a:gd name="connsiteY0" fmla="*/ 518195 h 1071047"/>
              <a:gd name="connsiteX1" fmla="*/ 516173 w 1022214"/>
              <a:gd name="connsiteY1" fmla="*/ 12483 h 1071047"/>
              <a:gd name="connsiteX2" fmla="*/ 1021885 w 1022214"/>
              <a:gd name="connsiteY2" fmla="*/ 518195 h 1071047"/>
              <a:gd name="connsiteX3" fmla="*/ 516173 w 1022214"/>
              <a:gd name="connsiteY3" fmla="*/ 1023907 h 1071047"/>
              <a:gd name="connsiteX4" fmla="*/ 10461 w 1022214"/>
              <a:gd name="connsiteY4" fmla="*/ 518195 h 1071047"/>
              <a:gd name="connsiteX0" fmla="*/ 10461 w 1022287"/>
              <a:gd name="connsiteY0" fmla="*/ 518195 h 1030933"/>
              <a:gd name="connsiteX1" fmla="*/ 516173 w 1022287"/>
              <a:gd name="connsiteY1" fmla="*/ 12483 h 1030933"/>
              <a:gd name="connsiteX2" fmla="*/ 1021885 w 1022287"/>
              <a:gd name="connsiteY2" fmla="*/ 518195 h 1030933"/>
              <a:gd name="connsiteX3" fmla="*/ 516173 w 1022287"/>
              <a:gd name="connsiteY3" fmla="*/ 1023907 h 1030933"/>
              <a:gd name="connsiteX4" fmla="*/ 10461 w 1022287"/>
              <a:gd name="connsiteY4" fmla="*/ 518195 h 103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287" h="1030933">
                <a:moveTo>
                  <a:pt x="10461" y="518195"/>
                </a:moveTo>
                <a:cubicBezTo>
                  <a:pt x="-46689" y="96023"/>
                  <a:pt x="131499" y="90788"/>
                  <a:pt x="516173" y="12483"/>
                </a:cubicBezTo>
                <a:cubicBezTo>
                  <a:pt x="900847" y="-65822"/>
                  <a:pt x="1021885" y="238898"/>
                  <a:pt x="1021885" y="518195"/>
                </a:cubicBezTo>
                <a:cubicBezTo>
                  <a:pt x="1031410" y="959417"/>
                  <a:pt x="872071" y="984203"/>
                  <a:pt x="516173" y="1023907"/>
                </a:cubicBezTo>
                <a:cubicBezTo>
                  <a:pt x="160275" y="1063611"/>
                  <a:pt x="67611" y="940367"/>
                  <a:pt x="10461" y="518195"/>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6</a:t>
            </a:r>
          </a:p>
        </p:txBody>
      </p:sp>
      <p:pic>
        <p:nvPicPr>
          <p:cNvPr id="3" name="Picture 2">
            <a:extLst>
              <a:ext uri="{FF2B5EF4-FFF2-40B4-BE49-F238E27FC236}">
                <a16:creationId xmlns:a16="http://schemas.microsoft.com/office/drawing/2014/main" id="{A8545ACD-5268-9E54-D75D-E02D0A86278B}"/>
              </a:ext>
            </a:extLst>
          </p:cNvPr>
          <p:cNvPicPr>
            <a:picLocks noChangeAspect="1"/>
          </p:cNvPicPr>
          <p:nvPr/>
        </p:nvPicPr>
        <p:blipFill>
          <a:blip r:embed="rId4"/>
          <a:stretch>
            <a:fillRect/>
          </a:stretch>
        </p:blipFill>
        <p:spPr>
          <a:xfrm>
            <a:off x="967641" y="1959609"/>
            <a:ext cx="5128359" cy="3652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52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53" presetClass="entr" presetSubtype="52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38422" y="630411"/>
            <a:ext cx="73054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p>
        </p:txBody>
      </p:sp>
      <p:sp>
        <p:nvSpPr>
          <p:cNvPr id="3" name="Rounded Rectangle 2"/>
          <p:cNvSpPr/>
          <p:nvPr/>
        </p:nvSpPr>
        <p:spPr>
          <a:xfrm>
            <a:off x="3026898" y="2548623"/>
            <a:ext cx="6328537" cy="2626049"/>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sp>
        <p:nvSpPr>
          <p:cNvPr id="15" name="TextBox 14"/>
          <p:cNvSpPr txBox="1"/>
          <p:nvPr/>
        </p:nvSpPr>
        <p:spPr>
          <a:xfrm>
            <a:off x="3082309" y="3022435"/>
            <a:ext cx="590324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Đựng được các đồ dùng học tập</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b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từ các vật liệu sẵn có, bền và đẹp</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8" y="1215186"/>
            <a:ext cx="2272327" cy="42819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3069" y="2281608"/>
            <a:ext cx="2105025" cy="4171950"/>
          </a:xfrm>
          <a:prstGeom prst="rect">
            <a:avLst/>
          </a:prstGeom>
        </p:spPr>
      </p:pic>
    </p:spTree>
    <p:extLst>
      <p:ext uri="{BB962C8B-B14F-4D97-AF65-F5344CB8AC3E}">
        <p14:creationId xmlns:p14="http://schemas.microsoft.com/office/powerpoint/2010/main" val="37961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96411" y="282737"/>
            <a:ext cx="6017697"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a:t>
            </a:r>
            <a:r>
              <a:rPr lang="en-US" altLang="zh-CN" sz="3200" b="1">
                <a:solidFill>
                  <a:srgbClr val="002060"/>
                </a:solidFill>
                <a:latin typeface="Roboto Black" panose="02000000000000000000" pitchFamily="2" charset="0"/>
                <a:ea typeface="Roboto Black" panose="02000000000000000000" pitchFamily="2" charset="0"/>
              </a:rPr>
              <a:t>PHẢN XẠ NHANH</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982720" y="971331"/>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6486544" y="1708809"/>
            <a:ext cx="4655127" cy="1938992"/>
          </a:xfrm>
          <a:prstGeom prst="rect">
            <a:avLst/>
          </a:prstGeom>
          <a:solidFill>
            <a:srgbClr val="BB8CBF"/>
          </a:solid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Viết tên các đồ dùng học tập trên bảng. Quản trò hô tên đồ dùng nào thì nhóm 1 sẽ chạy lên đập vào tên đồ dùng trên bảng. Nhóm 2 tìm đồ dùng và giơ lên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1680906" y="1701330"/>
            <a:ext cx="3575083" cy="1938992"/>
          </a:xfrm>
          <a:prstGeom prst="rect">
            <a:avLst/>
          </a:prstGeom>
          <a:solidFill>
            <a:srgbClr val="BB8CBF"/>
          </a:solid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Lớp chia thành 2 đội 4 nhóm phối hợp. Cả đội có điểm khi cả 2 nhóm thực hiện đúng yêu cầu và nhanh nhất</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356" y="3908657"/>
            <a:ext cx="4667844" cy="26693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52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282528" y="203243"/>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TRƯNG BÀY VÀ GIỚI THIỆU SẢN PHẨM</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2" name="AutoShape 2">
            <a:extLst>
              <a:ext uri="{FF2B5EF4-FFF2-40B4-BE49-F238E27FC236}">
                <a16:creationId xmlns:a16="http://schemas.microsoft.com/office/drawing/2014/main" id="{0F1C4531-B988-36DC-FE85-A2525F3D46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124" name="Picture 4">
            <a:extLst>
              <a:ext uri="{FF2B5EF4-FFF2-40B4-BE49-F238E27FC236}">
                <a16:creationId xmlns:a16="http://schemas.microsoft.com/office/drawing/2014/main" id="{2CE9CC6E-020F-2A5B-242B-458016B88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015" y="1050916"/>
            <a:ext cx="3040010" cy="30400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31" y="3276600"/>
            <a:ext cx="3015689" cy="25536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4472" y="1653634"/>
            <a:ext cx="2480648" cy="1775366"/>
          </a:xfrm>
          <a:prstGeom prst="rect">
            <a:avLst/>
          </a:prstGeom>
        </p:spPr>
      </p:pic>
      <p:pic>
        <p:nvPicPr>
          <p:cNvPr id="14" name="Picture 4">
            <a:extLst>
              <a:ext uri="{FF2B5EF4-FFF2-40B4-BE49-F238E27FC236}">
                <a16:creationId xmlns:a16="http://schemas.microsoft.com/office/drawing/2014/main" id="{7CA87E93-2D2F-CC31-3009-9F4D8B5C94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770" y="2743201"/>
            <a:ext cx="5353050" cy="42291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C8B7EE3-CEE1-B57E-99E0-DD2BE773B6B3}"/>
              </a:ext>
            </a:extLst>
          </p:cNvPr>
          <p:cNvSpPr txBox="1"/>
          <p:nvPr/>
        </p:nvSpPr>
        <p:spPr>
          <a:xfrm>
            <a:off x="2045435" y="788018"/>
            <a:ext cx="84059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Chia sẻ về sản phẩm mà em ấn tượng nhất và giải thích lí do</a:t>
            </a:r>
            <a:r>
              <a:rPr kumimoji="0" lang="vi-VN"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9800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style.rotation</p:attrName>
                                        </p:attrNameLst>
                                      </p:cBhvr>
                                      <p:tavLst>
                                        <p:tav tm="0">
                                          <p:val>
                                            <p:fltVal val="90"/>
                                          </p:val>
                                        </p:tav>
                                        <p:tav tm="100000">
                                          <p:val>
                                            <p:fltVal val="0"/>
                                          </p:val>
                                        </p:tav>
                                      </p:tavLst>
                                    </p:anim>
                                    <p:animEffect transition="in" filter="fade">
                                      <p:cBhvr>
                                        <p:cTn id="13" dur="1000"/>
                                        <p:tgtEl>
                                          <p:spTgt spid="11"/>
                                        </p:tgtEl>
                                      </p:cBhvr>
                                    </p:animEffect>
                                  </p:childTnLst>
                                </p:cTn>
                              </p:par>
                              <p:par>
                                <p:cTn id="14" presetID="31"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p:cTn id="16" dur="1000" fill="hold"/>
                                        <p:tgtEl>
                                          <p:spTgt spid="5124"/>
                                        </p:tgtEl>
                                        <p:attrNameLst>
                                          <p:attrName>ppt_w</p:attrName>
                                        </p:attrNameLst>
                                      </p:cBhvr>
                                      <p:tavLst>
                                        <p:tav tm="0">
                                          <p:val>
                                            <p:fltVal val="0"/>
                                          </p:val>
                                        </p:tav>
                                        <p:tav tm="100000">
                                          <p:val>
                                            <p:strVal val="#ppt_w"/>
                                          </p:val>
                                        </p:tav>
                                      </p:tavLst>
                                    </p:anim>
                                    <p:anim calcmode="lin" valueType="num">
                                      <p:cBhvr>
                                        <p:cTn id="17" dur="1000" fill="hold"/>
                                        <p:tgtEl>
                                          <p:spTgt spid="5124"/>
                                        </p:tgtEl>
                                        <p:attrNameLst>
                                          <p:attrName>ppt_h</p:attrName>
                                        </p:attrNameLst>
                                      </p:cBhvr>
                                      <p:tavLst>
                                        <p:tav tm="0">
                                          <p:val>
                                            <p:fltVal val="0"/>
                                          </p:val>
                                        </p:tav>
                                        <p:tav tm="100000">
                                          <p:val>
                                            <p:strVal val="#ppt_h"/>
                                          </p:val>
                                        </p:tav>
                                      </p:tavLst>
                                    </p:anim>
                                    <p:anim calcmode="lin" valueType="num">
                                      <p:cBhvr>
                                        <p:cTn id="18" dur="1000" fill="hold"/>
                                        <p:tgtEl>
                                          <p:spTgt spid="5124"/>
                                        </p:tgtEl>
                                        <p:attrNameLst>
                                          <p:attrName>style.rotation</p:attrName>
                                        </p:attrNameLst>
                                      </p:cBhvr>
                                      <p:tavLst>
                                        <p:tav tm="0">
                                          <p:val>
                                            <p:fltVal val="90"/>
                                          </p:val>
                                        </p:tav>
                                        <p:tav tm="100000">
                                          <p:val>
                                            <p:fltVal val="0"/>
                                          </p:val>
                                        </p:tav>
                                      </p:tavLst>
                                    </p:anim>
                                    <p:animEffect transition="in" filter="fade">
                                      <p:cBhvr>
                                        <p:cTn id="19" dur="1000"/>
                                        <p:tgtEl>
                                          <p:spTgt spid="5124"/>
                                        </p:tgtEl>
                                      </p:cBhvr>
                                    </p:animEffect>
                                  </p:childTnLst>
                                </p:cTn>
                              </p:par>
                              <p:par>
                                <p:cTn id="20" presetID="3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style.rotation</p:attrName>
                                        </p:attrNameLst>
                                      </p:cBhvr>
                                      <p:tavLst>
                                        <p:tav tm="0">
                                          <p:val>
                                            <p:fltVal val="90"/>
                                          </p:val>
                                        </p:tav>
                                        <p:tav tm="100000">
                                          <p:val>
                                            <p:fltVal val="0"/>
                                          </p:val>
                                        </p:tav>
                                      </p:tavLst>
                                    </p:anim>
                                    <p:animEffect transition="in" filter="fade">
                                      <p:cBhvr>
                                        <p:cTn id="25" dur="1000"/>
                                        <p:tgtEl>
                                          <p:spTgt spid="14"/>
                                        </p:tgtEl>
                                      </p:cBhvr>
                                    </p:animEffect>
                                  </p:childTnLst>
                                </p:cTn>
                              </p:par>
                              <p:par>
                                <p:cTn id="26" presetID="3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093788-5043-1A4A-9D07-A05BDEC0CBB0}"/>
              </a:ext>
            </a:extLst>
          </p:cNvPr>
          <p:cNvPicPr>
            <a:picLocks noChangeAspect="1"/>
          </p:cNvPicPr>
          <p:nvPr/>
        </p:nvPicPr>
        <p:blipFill>
          <a:blip r:embed="rId3"/>
          <a:stretch>
            <a:fillRect/>
          </a:stretch>
        </p:blipFill>
        <p:spPr>
          <a:xfrm>
            <a:off x="1848082" y="1445241"/>
            <a:ext cx="9102416" cy="4722073"/>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TextBox 13">
            <a:extLst>
              <a:ext uri="{FF2B5EF4-FFF2-40B4-BE49-F238E27FC236}">
                <a16:creationId xmlns:a16="http://schemas.microsoft.com/office/drawing/2014/main" id="{F47EDC76-93E4-69B2-B3EB-FFBB9F9285CB}"/>
              </a:ext>
            </a:extLst>
          </p:cNvPr>
          <p:cNvSpPr txBox="1"/>
          <p:nvPr/>
        </p:nvSpPr>
        <p:spPr>
          <a:xfrm>
            <a:off x="6998856" y="1579530"/>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727287" y="3682966"/>
            <a:ext cx="868595" cy="868595"/>
          </a:xfrm>
          <a:prstGeom prst="ellipse">
            <a:avLst/>
          </a:prstGeom>
        </p:spPr>
      </p:pic>
      <p:pic>
        <p:nvPicPr>
          <p:cNvPr id="16" name="Picture 15"/>
          <p:cNvPicPr>
            <a:picLocks noChangeAspect="1"/>
          </p:cNvPicPr>
          <p:nvPr/>
        </p:nvPicPr>
        <p:blipFill rotWithShape="1">
          <a:blip r:embed="rId5"/>
          <a:srcRect l="9571" t="6413" r="10420" b="6660"/>
          <a:stretch/>
        </p:blipFill>
        <p:spPr>
          <a:xfrm>
            <a:off x="8151093" y="4741742"/>
            <a:ext cx="848933" cy="848933"/>
          </a:xfrm>
          <a:prstGeom prst="ellipse">
            <a:avLst/>
          </a:prstGeom>
        </p:spPr>
      </p:pic>
      <p:pic>
        <p:nvPicPr>
          <p:cNvPr id="20" name="Picture 19">
            <a:extLst>
              <a:ext uri="{FF2B5EF4-FFF2-40B4-BE49-F238E27FC236}">
                <a16:creationId xmlns:a16="http://schemas.microsoft.com/office/drawing/2014/main" id="{DA232D94-9A8E-A978-E827-27A3C1079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110" y="144570"/>
            <a:ext cx="1885899" cy="1411357"/>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2738466" y="3815551"/>
            <a:ext cx="37831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Được dùng các đồ dùng học tập</a:t>
            </a:r>
            <a:r>
              <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TextBox 21"/>
          <p:cNvSpPr txBox="1"/>
          <p:nvPr/>
        </p:nvSpPr>
        <p:spPr>
          <a:xfrm>
            <a:off x="2756911" y="4882789"/>
            <a:ext cx="3604533"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từ vật liệu sẵn có, bền và đẹp</a:t>
            </a:r>
            <a:r>
              <a:rPr kumimoji="0" lang="en-US"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804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3769754" y="317028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8152" y="2858060"/>
            <a:ext cx="1588399" cy="2602531"/>
          </a:xfrm>
          <a:prstGeom prst="rect">
            <a:avLst/>
          </a:prstGeom>
        </p:spPr>
      </p:pic>
      <p:pic>
        <p:nvPicPr>
          <p:cNvPr id="5" name="Picture 4">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536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4.81481E-6 L 1.04167E-6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988248" y="226429"/>
            <a:ext cx="3845115"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704421" y="1348563"/>
            <a:ext cx="729369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Bài hát kể tên các dụng cụ, đồ d</a:t>
            </a:r>
            <a:r>
              <a:rPr lang="en-US" altLang="zh-CN" sz="2400">
                <a:solidFill>
                  <a:srgbClr val="002060"/>
                </a:solidFill>
                <a:latin typeface="Roboto" panose="02000000000000000000" pitchFamily="2" charset="0"/>
                <a:ea typeface="Roboto" panose="02000000000000000000" pitchFamily="2" charset="0"/>
              </a:rPr>
              <a:t>ù</a:t>
            </a:r>
            <a:r>
              <a:rPr lang="vi-VN" altLang="zh-CN" sz="2400">
                <a:solidFill>
                  <a:srgbClr val="002060"/>
                </a:solidFill>
                <a:latin typeface="Roboto" panose="02000000000000000000" pitchFamily="2" charset="0"/>
                <a:ea typeface="Roboto" panose="02000000000000000000" pitchFamily="2" charset="0"/>
              </a:rPr>
              <a:t>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học tập nào? </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2558587" y="5074023"/>
            <a:ext cx="1182140"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Sách</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8398278" y="5158398"/>
            <a:ext cx="1182140"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Bút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426" y="2399138"/>
            <a:ext cx="2124075" cy="20859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863" y="2240677"/>
            <a:ext cx="1628775" cy="20574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334063">
            <a:off x="7893627" y="3370689"/>
            <a:ext cx="1752600" cy="2228850"/>
          </a:xfrm>
          <a:prstGeom prst="rect">
            <a:avLst/>
          </a:prstGeom>
        </p:spPr>
      </p:pic>
    </p:spTree>
    <p:extLst>
      <p:ext uri="{BB962C8B-B14F-4D97-AF65-F5344CB8AC3E}">
        <p14:creationId xmlns:p14="http://schemas.microsoft.com/office/powerpoint/2010/main" val="37735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988248" y="226429"/>
            <a:ext cx="3845115"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473300" y="995862"/>
            <a:ext cx="319761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Công dụng của sách</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327889" y="2421326"/>
            <a:ext cx="3184238" cy="1200329"/>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 Cung cấp kiến thức về rất nhiều vấn đề trong cuộc sống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14105" y="4353681"/>
            <a:ext cx="3104458" cy="830997"/>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G</a:t>
            </a:r>
            <a:r>
              <a:rPr lang="vi-VN" altLang="zh-CN" sz="2400">
                <a:solidFill>
                  <a:srgbClr val="002060"/>
                </a:solidFill>
                <a:latin typeface="Roboto" panose="02000000000000000000" pitchFamily="2" charset="0"/>
                <a:ea typeface="Roboto" panose="02000000000000000000" pitchFamily="2" charset="0"/>
              </a:rPr>
              <a:t>iáo dục nhân cách con người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563" y="1867328"/>
            <a:ext cx="4114800" cy="371475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968970" y="2421325"/>
            <a:ext cx="3835628" cy="1200329"/>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G</a:t>
            </a:r>
            <a:r>
              <a:rPr lang="vi-VN" altLang="zh-CN" sz="2400">
                <a:solidFill>
                  <a:srgbClr val="002060"/>
                </a:solidFill>
                <a:latin typeface="Roboto" panose="02000000000000000000" pitchFamily="2" charset="0"/>
                <a:ea typeface="Roboto" panose="02000000000000000000" pitchFamily="2" charset="0"/>
              </a:rPr>
              <a:t>iúp chúng ta có được những phút giây thư giãn thật thoải mái và hiệu quả</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8039799" y="4353680"/>
            <a:ext cx="3693971" cy="830997"/>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à công cụ gắn kết con người trên toàn thế giới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7903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3" grpId="0"/>
      <p:bldP spid="14"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988248" y="226429"/>
            <a:ext cx="3845115"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4473300" y="995862"/>
            <a:ext cx="319761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Công dụng của bút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4389468" y="4501025"/>
            <a:ext cx="3253736" cy="461665"/>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G</a:t>
            </a:r>
            <a:r>
              <a:rPr lang="vi-VN" altLang="zh-CN" sz="2400">
                <a:solidFill>
                  <a:srgbClr val="002060"/>
                </a:solidFill>
                <a:latin typeface="Roboto" panose="02000000000000000000" pitchFamily="2" charset="0"/>
                <a:ea typeface="Roboto" panose="02000000000000000000" pitchFamily="2" charset="0"/>
              </a:rPr>
              <a:t>iúp </a:t>
            </a:r>
            <a:r>
              <a:rPr lang="en-US" altLang="zh-CN" sz="2400">
                <a:solidFill>
                  <a:srgbClr val="002060"/>
                </a:solidFill>
                <a:latin typeface="Roboto" panose="02000000000000000000" pitchFamily="2" charset="0"/>
                <a:ea typeface="Roboto" panose="02000000000000000000" pitchFamily="2" charset="0"/>
              </a:rPr>
              <a:t>ghi lại </a:t>
            </a:r>
            <a:r>
              <a:rPr lang="vi-VN" altLang="zh-CN" sz="2400">
                <a:solidFill>
                  <a:srgbClr val="002060"/>
                </a:solidFill>
                <a:latin typeface="Roboto" panose="02000000000000000000" pitchFamily="2" charset="0"/>
                <a:ea typeface="Roboto" panose="02000000000000000000" pitchFamily="2" charset="0"/>
              </a:rPr>
              <a:t>thông tin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4389468" y="5190839"/>
            <a:ext cx="2118704"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Viết </a:t>
            </a:r>
            <a:r>
              <a:rPr lang="vi-VN" altLang="zh-CN" sz="2400">
                <a:solidFill>
                  <a:srgbClr val="002060"/>
                </a:solidFill>
                <a:latin typeface="Roboto" panose="02000000000000000000" pitchFamily="2" charset="0"/>
                <a:ea typeface="Roboto" panose="02000000000000000000" pitchFamily="2" charset="0"/>
              </a:rPr>
              <a:t>tâm sự</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421" y="1226694"/>
            <a:ext cx="5734050" cy="2924175"/>
          </a:xfrm>
          <a:prstGeom prst="rect">
            <a:avLst/>
          </a:prstGeom>
        </p:spPr>
      </p:pic>
      <p:sp>
        <p:nvSpPr>
          <p:cNvPr id="11" name="TextBox 10"/>
          <p:cNvSpPr txBox="1"/>
          <p:nvPr/>
        </p:nvSpPr>
        <p:spPr>
          <a:xfrm>
            <a:off x="4389468" y="5880653"/>
            <a:ext cx="383562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Sáng tác nghệ thuật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24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3" grpId="0"/>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136" y="1631373"/>
            <a:ext cx="9871364" cy="4700224"/>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371600" y="1831877"/>
            <a:ext cx="7665039" cy="2873034"/>
          </a:xfrm>
          <a:prstGeom prst="rect">
            <a:avLst/>
          </a:prstGeom>
        </p:spPr>
      </p:pic>
      <p:pic>
        <p:nvPicPr>
          <p:cNvPr id="6" name="Picture 5">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3828339" y="64288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1455500" y="4968106"/>
            <a:ext cx="7497237"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Thước kẻ dùng để ………………………………………………………………….</a:t>
            </a:r>
          </a:p>
          <a:p>
            <a:pPr lvl="0" algn="just">
              <a:defRPr/>
            </a:pPr>
            <a:r>
              <a:rPr lang="en-US" altLang="zh-CN" sz="2000">
                <a:solidFill>
                  <a:srgbClr val="002060"/>
                </a:solidFill>
                <a:latin typeface="Roboto" panose="02000000000000000000" pitchFamily="2" charset="0"/>
                <a:ea typeface="Roboto" panose="02000000000000000000" pitchFamily="2" charset="0"/>
              </a:rPr>
              <a:t>Cục tẩy</a:t>
            </a:r>
            <a:r>
              <a:rPr lang="vi-VN" altLang="zh-CN" sz="2000">
                <a:solidFill>
                  <a:srgbClr val="002060"/>
                </a:solidFill>
                <a:latin typeface="Roboto" panose="02000000000000000000" pitchFamily="2" charset="0"/>
                <a:ea typeface="Roboto" panose="02000000000000000000" pitchFamily="2" charset="0"/>
              </a:rPr>
              <a:t> dùng để ……………………………………………………………….</a:t>
            </a:r>
          </a:p>
        </p:txBody>
      </p:sp>
      <p:sp>
        <p:nvSpPr>
          <p:cNvPr id="12" name="TextBox 11"/>
          <p:cNvSpPr txBox="1"/>
          <p:nvPr/>
        </p:nvSpPr>
        <p:spPr>
          <a:xfrm>
            <a:off x="1878724" y="2995602"/>
            <a:ext cx="900643"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Bảng </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3451420" y="2963175"/>
            <a:ext cx="1996782"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Túi đựng bút</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5448202" y="2954036"/>
            <a:ext cx="1752698"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Gọt bút chì</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0" name="TextBox 9"/>
          <p:cNvSpPr txBox="1"/>
          <p:nvPr/>
        </p:nvSpPr>
        <p:spPr>
          <a:xfrm>
            <a:off x="7444984" y="2997368"/>
            <a:ext cx="1507753"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Keo</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1600407" y="4184972"/>
            <a:ext cx="1316230"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Cặp sách </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4006620" y="4193808"/>
            <a:ext cx="795708"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Kéo</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5440565" y="4144418"/>
            <a:ext cx="1752698"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Cục tẩy</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7437347" y="4187750"/>
            <a:ext cx="1507753"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a:solidFill>
                  <a:srgbClr val="FF0000"/>
                </a:solidFill>
                <a:latin typeface="Roboto" panose="02000000000000000000" pitchFamily="2" charset="0"/>
                <a:ea typeface="Roboto" panose="02000000000000000000" pitchFamily="2" charset="0"/>
              </a:rPr>
              <a:t>Thước kẻ</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3966624" y="4908570"/>
            <a:ext cx="3794387"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Đo độ dài, vẽ đường thẳng</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3966623" y="5236372"/>
            <a:ext cx="3794387" cy="400110"/>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000" noProof="0">
                <a:solidFill>
                  <a:srgbClr val="FF0000"/>
                </a:solidFill>
                <a:latin typeface="Roboto" panose="02000000000000000000" pitchFamily="2" charset="0"/>
                <a:ea typeface="Roboto" panose="02000000000000000000" pitchFamily="2" charset="0"/>
              </a:rPr>
              <a:t>Xoá vết bút chì</a:t>
            </a:r>
            <a:endParaRPr kumimoji="0" lang="en-US" altLang="zh-CN" sz="2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425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0"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948422" y="226429"/>
            <a:ext cx="6216360"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TÌM HIỂU VỀ ĐỒ DÙNG HỌC TẬP</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263919" y="829233"/>
            <a:ext cx="7668491"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Chọn một đồ dùng học tập </a:t>
            </a:r>
            <a:r>
              <a:rPr lang="en-US" altLang="zh-CN" sz="2400">
                <a:solidFill>
                  <a:srgbClr val="002060"/>
                </a:solidFill>
                <a:latin typeface="Roboto" panose="02000000000000000000" pitchFamily="2" charset="0"/>
                <a:ea typeface="Roboto" panose="02000000000000000000" pitchFamily="2" charset="0"/>
              </a:rPr>
              <a:t>bất kì </a:t>
            </a:r>
            <a:r>
              <a:rPr lang="vi-VN" altLang="zh-CN" sz="2400">
                <a:solidFill>
                  <a:srgbClr val="002060"/>
                </a:solidFill>
                <a:latin typeface="Roboto" panose="02000000000000000000" pitchFamily="2" charset="0"/>
                <a:ea typeface="Roboto" panose="02000000000000000000" pitchFamily="2" charset="0"/>
              </a:rPr>
              <a:t>và</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nói về vật liệu tạo</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nên đồ dùng và công dụng của</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những đồ dùng đó</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4809" y="2305574"/>
            <a:ext cx="2866592" cy="1911061"/>
          </a:xfrm>
          <a:prstGeom prst="rect">
            <a:avLst/>
          </a:prstGeom>
        </p:spPr>
      </p:pic>
      <p:pic>
        <p:nvPicPr>
          <p:cNvPr id="3" name="Picture 2"/>
          <p:cNvPicPr>
            <a:picLocks noChangeAspect="1"/>
          </p:cNvPicPr>
          <p:nvPr/>
        </p:nvPicPr>
        <p:blipFill>
          <a:blip r:embed="rId5"/>
          <a:stretch>
            <a:fillRect/>
          </a:stretch>
        </p:blipFill>
        <p:spPr>
          <a:xfrm>
            <a:off x="1417381" y="2773433"/>
            <a:ext cx="4006673" cy="3218298"/>
          </a:xfrm>
          <a:prstGeom prst="rect">
            <a:avLst/>
          </a:prstGeom>
        </p:spPr>
      </p:pic>
      <p:grpSp>
        <p:nvGrpSpPr>
          <p:cNvPr id="18" name="Group 17"/>
          <p:cNvGrpSpPr/>
          <p:nvPr/>
        </p:nvGrpSpPr>
        <p:grpSpPr>
          <a:xfrm flipH="1" flipV="1">
            <a:off x="2361103" y="1854983"/>
            <a:ext cx="3987742" cy="1547410"/>
            <a:chOff x="3739325" y="4288233"/>
            <a:chExt cx="5818868" cy="2402656"/>
          </a:xfrm>
          <a:solidFill>
            <a:schemeClr val="accent4">
              <a:lumMod val="60000"/>
              <a:lumOff val="40000"/>
            </a:schemeClr>
          </a:solidFill>
        </p:grpSpPr>
        <p:sp>
          <p:nvSpPr>
            <p:cNvPr id="19" name="Flowchart: Process 1"/>
            <p:cNvSpPr/>
            <p:nvPr/>
          </p:nvSpPr>
          <p:spPr>
            <a:xfrm>
              <a:off x="3739325" y="4379226"/>
              <a:ext cx="5240280" cy="231166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250 w 11250"/>
                <a:gd name="connsiteY0" fmla="*/ 0 h 11250"/>
                <a:gd name="connsiteX1" fmla="*/ 11250 w 11250"/>
                <a:gd name="connsiteY1" fmla="*/ 0 h 11250"/>
                <a:gd name="connsiteX2" fmla="*/ 11250 w 11250"/>
                <a:gd name="connsiteY2" fmla="*/ 10000 h 11250"/>
                <a:gd name="connsiteX3" fmla="*/ 1250 w 11250"/>
                <a:gd name="connsiteY3" fmla="*/ 10000 h 11250"/>
                <a:gd name="connsiteX4" fmla="*/ 1250 w 11250"/>
                <a:gd name="connsiteY4" fmla="*/ 0 h 11250"/>
                <a:gd name="connsiteX0" fmla="*/ 1250 w 12500"/>
                <a:gd name="connsiteY0" fmla="*/ 0 h 11250"/>
                <a:gd name="connsiteX1" fmla="*/ 11250 w 12500"/>
                <a:gd name="connsiteY1" fmla="*/ 0 h 11250"/>
                <a:gd name="connsiteX2" fmla="*/ 11250 w 12500"/>
                <a:gd name="connsiteY2" fmla="*/ 10000 h 11250"/>
                <a:gd name="connsiteX3" fmla="*/ 1250 w 12500"/>
                <a:gd name="connsiteY3" fmla="*/ 10000 h 11250"/>
                <a:gd name="connsiteX4" fmla="*/ 1250 w 12500"/>
                <a:gd name="connsiteY4" fmla="*/ 0 h 11250"/>
                <a:gd name="connsiteX0" fmla="*/ 1250 w 13174"/>
                <a:gd name="connsiteY0" fmla="*/ 0 h 11250"/>
                <a:gd name="connsiteX1" fmla="*/ 11250 w 13174"/>
                <a:gd name="connsiteY1" fmla="*/ 0 h 11250"/>
                <a:gd name="connsiteX2" fmla="*/ 11250 w 13174"/>
                <a:gd name="connsiteY2" fmla="*/ 10000 h 11250"/>
                <a:gd name="connsiteX3" fmla="*/ 1250 w 13174"/>
                <a:gd name="connsiteY3" fmla="*/ 10000 h 11250"/>
                <a:gd name="connsiteX4" fmla="*/ 1250 w 13174"/>
                <a:gd name="connsiteY4" fmla="*/ 0 h 11250"/>
                <a:gd name="connsiteX0" fmla="*/ 1924 w 13848"/>
                <a:gd name="connsiteY0" fmla="*/ 0 h 11250"/>
                <a:gd name="connsiteX1" fmla="*/ 11924 w 13848"/>
                <a:gd name="connsiteY1" fmla="*/ 0 h 11250"/>
                <a:gd name="connsiteX2" fmla="*/ 11924 w 13848"/>
                <a:gd name="connsiteY2" fmla="*/ 10000 h 11250"/>
                <a:gd name="connsiteX3" fmla="*/ 1924 w 13848"/>
                <a:gd name="connsiteY3" fmla="*/ 10000 h 11250"/>
                <a:gd name="connsiteX4" fmla="*/ 1924 w 13848"/>
                <a:gd name="connsiteY4" fmla="*/ 0 h 11250"/>
                <a:gd name="connsiteX0" fmla="*/ 1927 w 13212"/>
                <a:gd name="connsiteY0" fmla="*/ 789 h 12449"/>
                <a:gd name="connsiteX1" fmla="*/ 11927 w 13212"/>
                <a:gd name="connsiteY1" fmla="*/ 789 h 12449"/>
                <a:gd name="connsiteX2" fmla="*/ 11990 w 13212"/>
                <a:gd name="connsiteY2" fmla="*/ 11448 h 12449"/>
                <a:gd name="connsiteX3" fmla="*/ 1927 w 13212"/>
                <a:gd name="connsiteY3" fmla="*/ 10789 h 12449"/>
                <a:gd name="connsiteX4" fmla="*/ 1927 w 13212"/>
                <a:gd name="connsiteY4" fmla="*/ 789 h 12449"/>
                <a:gd name="connsiteX0" fmla="*/ 1273 w 12560"/>
                <a:gd name="connsiteY0" fmla="*/ 1328 h 13285"/>
                <a:gd name="connsiteX1" fmla="*/ 11273 w 12560"/>
                <a:gd name="connsiteY1" fmla="*/ 1328 h 13285"/>
                <a:gd name="connsiteX2" fmla="*/ 11336 w 12560"/>
                <a:gd name="connsiteY2" fmla="*/ 11987 h 13285"/>
                <a:gd name="connsiteX3" fmla="*/ 1241 w 12560"/>
                <a:gd name="connsiteY3" fmla="*/ 11927 h 13285"/>
                <a:gd name="connsiteX4" fmla="*/ 1273 w 12560"/>
                <a:gd name="connsiteY4" fmla="*/ 1328 h 13285"/>
                <a:gd name="connsiteX0" fmla="*/ 699 w 14072"/>
                <a:gd name="connsiteY0" fmla="*/ 1592 h 12977"/>
                <a:gd name="connsiteX1" fmla="*/ 12661 w 14072"/>
                <a:gd name="connsiteY1" fmla="*/ 1053 h 12977"/>
                <a:gd name="connsiteX2" fmla="*/ 12724 w 14072"/>
                <a:gd name="connsiteY2" fmla="*/ 11712 h 12977"/>
                <a:gd name="connsiteX3" fmla="*/ 2629 w 14072"/>
                <a:gd name="connsiteY3" fmla="*/ 11652 h 12977"/>
                <a:gd name="connsiteX4" fmla="*/ 699 w 14072"/>
                <a:gd name="connsiteY4" fmla="*/ 1592 h 12977"/>
                <a:gd name="connsiteX0" fmla="*/ 699 w 14259"/>
                <a:gd name="connsiteY0" fmla="*/ 1467 h 12852"/>
                <a:gd name="connsiteX1" fmla="*/ 12661 w 14259"/>
                <a:gd name="connsiteY1" fmla="*/ 928 h 12852"/>
                <a:gd name="connsiteX2" fmla="*/ 12724 w 14259"/>
                <a:gd name="connsiteY2" fmla="*/ 11587 h 12852"/>
                <a:gd name="connsiteX3" fmla="*/ 2629 w 14259"/>
                <a:gd name="connsiteY3" fmla="*/ 11527 h 12852"/>
                <a:gd name="connsiteX4" fmla="*/ 699 w 14259"/>
                <a:gd name="connsiteY4" fmla="*/ 1467 h 12852"/>
                <a:gd name="connsiteX0" fmla="*/ 736 w 14625"/>
                <a:gd name="connsiteY0" fmla="*/ 1467 h 12853"/>
                <a:gd name="connsiteX1" fmla="*/ 13204 w 14625"/>
                <a:gd name="connsiteY1" fmla="*/ 928 h 12853"/>
                <a:gd name="connsiteX2" fmla="*/ 12761 w 14625"/>
                <a:gd name="connsiteY2" fmla="*/ 11587 h 12853"/>
                <a:gd name="connsiteX3" fmla="*/ 2666 w 14625"/>
                <a:gd name="connsiteY3" fmla="*/ 11527 h 12853"/>
                <a:gd name="connsiteX4" fmla="*/ 736 w 14625"/>
                <a:gd name="connsiteY4" fmla="*/ 1467 h 12853"/>
                <a:gd name="connsiteX0" fmla="*/ 773 w 15021"/>
                <a:gd name="connsiteY0" fmla="*/ 1750 h 13163"/>
                <a:gd name="connsiteX1" fmla="*/ 13747 w 15021"/>
                <a:gd name="connsiteY1" fmla="*/ 791 h 13163"/>
                <a:gd name="connsiteX2" fmla="*/ 12798 w 15021"/>
                <a:gd name="connsiteY2" fmla="*/ 11870 h 13163"/>
                <a:gd name="connsiteX3" fmla="*/ 2703 w 15021"/>
                <a:gd name="connsiteY3" fmla="*/ 11810 h 13163"/>
                <a:gd name="connsiteX4" fmla="*/ 773 w 15021"/>
                <a:gd name="connsiteY4" fmla="*/ 1750 h 13163"/>
                <a:gd name="connsiteX0" fmla="*/ 796 w 15281"/>
                <a:gd name="connsiteY0" fmla="*/ 1467 h 12852"/>
                <a:gd name="connsiteX1" fmla="*/ 14086 w 15281"/>
                <a:gd name="connsiteY1" fmla="*/ 928 h 12852"/>
                <a:gd name="connsiteX2" fmla="*/ 12821 w 15281"/>
                <a:gd name="connsiteY2" fmla="*/ 11587 h 12852"/>
                <a:gd name="connsiteX3" fmla="*/ 2726 w 15281"/>
                <a:gd name="connsiteY3" fmla="*/ 11527 h 12852"/>
                <a:gd name="connsiteX4" fmla="*/ 796 w 15281"/>
                <a:gd name="connsiteY4" fmla="*/ 1467 h 12852"/>
                <a:gd name="connsiteX0" fmla="*/ 796 w 15289"/>
                <a:gd name="connsiteY0" fmla="*/ 1467 h 12440"/>
                <a:gd name="connsiteX1" fmla="*/ 14086 w 15289"/>
                <a:gd name="connsiteY1" fmla="*/ 928 h 12440"/>
                <a:gd name="connsiteX2" fmla="*/ 12821 w 15289"/>
                <a:gd name="connsiteY2" fmla="*/ 11587 h 12440"/>
                <a:gd name="connsiteX3" fmla="*/ 2726 w 15289"/>
                <a:gd name="connsiteY3" fmla="*/ 11527 h 12440"/>
                <a:gd name="connsiteX4" fmla="*/ 796 w 15289"/>
                <a:gd name="connsiteY4" fmla="*/ 1467 h 12440"/>
                <a:gd name="connsiteX0" fmla="*/ 872 w 15367"/>
                <a:gd name="connsiteY0" fmla="*/ 1473 h 12925"/>
                <a:gd name="connsiteX1" fmla="*/ 14162 w 15367"/>
                <a:gd name="connsiteY1" fmla="*/ 934 h 12925"/>
                <a:gd name="connsiteX2" fmla="*/ 12897 w 15367"/>
                <a:gd name="connsiteY2" fmla="*/ 11593 h 12925"/>
                <a:gd name="connsiteX3" fmla="*/ 2549 w 15367"/>
                <a:gd name="connsiteY3" fmla="*/ 11653 h 12925"/>
                <a:gd name="connsiteX4" fmla="*/ 872 w 15367"/>
                <a:gd name="connsiteY4" fmla="*/ 1473 h 12925"/>
                <a:gd name="connsiteX0" fmla="*/ 919 w 15414"/>
                <a:gd name="connsiteY0" fmla="*/ 1473 h 12880"/>
                <a:gd name="connsiteX1" fmla="*/ 14209 w 15414"/>
                <a:gd name="connsiteY1" fmla="*/ 934 h 12880"/>
                <a:gd name="connsiteX2" fmla="*/ 12944 w 15414"/>
                <a:gd name="connsiteY2" fmla="*/ 11593 h 12880"/>
                <a:gd name="connsiteX3" fmla="*/ 2596 w 15414"/>
                <a:gd name="connsiteY3" fmla="*/ 11653 h 12880"/>
                <a:gd name="connsiteX4" fmla="*/ 919 w 15414"/>
                <a:gd name="connsiteY4" fmla="*/ 1473 h 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4" h="12880">
                  <a:moveTo>
                    <a:pt x="919" y="1473"/>
                  </a:moveTo>
                  <a:cubicBezTo>
                    <a:pt x="2854" y="-313"/>
                    <a:pt x="11730" y="-453"/>
                    <a:pt x="14209" y="934"/>
                  </a:cubicBezTo>
                  <a:cubicBezTo>
                    <a:pt x="16688" y="2321"/>
                    <a:pt x="14879" y="9807"/>
                    <a:pt x="12944" y="11593"/>
                  </a:cubicBezTo>
                  <a:cubicBezTo>
                    <a:pt x="11009" y="13379"/>
                    <a:pt x="4821" y="13220"/>
                    <a:pt x="2596" y="11653"/>
                  </a:cubicBezTo>
                  <a:cubicBezTo>
                    <a:pt x="371" y="10086"/>
                    <a:pt x="-1016" y="3259"/>
                    <a:pt x="919" y="14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3"/>
            <p:cNvSpPr/>
            <p:nvPr/>
          </p:nvSpPr>
          <p:spPr>
            <a:xfrm rot="2769496">
              <a:off x="8663685" y="4025562"/>
              <a:ext cx="631837" cy="1157179"/>
            </a:xfrm>
            <a:custGeom>
              <a:avLst/>
              <a:gdLst>
                <a:gd name="connsiteX0" fmla="*/ 0 w 343201"/>
                <a:gd name="connsiteY0" fmla="*/ 602901 h 602901"/>
                <a:gd name="connsiteX1" fmla="*/ 171601 w 343201"/>
                <a:gd name="connsiteY1" fmla="*/ 0 h 602901"/>
                <a:gd name="connsiteX2" fmla="*/ 343201 w 343201"/>
                <a:gd name="connsiteY2" fmla="*/ 602901 h 602901"/>
                <a:gd name="connsiteX3" fmla="*/ 0 w 343201"/>
                <a:gd name="connsiteY3" fmla="*/ 602901 h 602901"/>
                <a:gd name="connsiteX0" fmla="*/ 0 w 351252"/>
                <a:gd name="connsiteY0" fmla="*/ 602901 h 602901"/>
                <a:gd name="connsiteX1" fmla="*/ 171601 w 351252"/>
                <a:gd name="connsiteY1" fmla="*/ 0 h 602901"/>
                <a:gd name="connsiteX2" fmla="*/ 343201 w 351252"/>
                <a:gd name="connsiteY2" fmla="*/ 602901 h 602901"/>
                <a:gd name="connsiteX3" fmla="*/ 0 w 351252"/>
                <a:gd name="connsiteY3" fmla="*/ 602901 h 602901"/>
                <a:gd name="connsiteX0" fmla="*/ 0 w 351252"/>
                <a:gd name="connsiteY0" fmla="*/ 602901 h 602901"/>
                <a:gd name="connsiteX1" fmla="*/ 171601 w 351252"/>
                <a:gd name="connsiteY1" fmla="*/ 0 h 602901"/>
                <a:gd name="connsiteX2" fmla="*/ 343201 w 351252"/>
                <a:gd name="connsiteY2" fmla="*/ 602901 h 602901"/>
                <a:gd name="connsiteX3" fmla="*/ 0 w 351252"/>
                <a:gd name="connsiteY3" fmla="*/ 602901 h 602901"/>
              </a:gdLst>
              <a:ahLst/>
              <a:cxnLst>
                <a:cxn ang="0">
                  <a:pos x="connsiteX0" y="connsiteY0"/>
                </a:cxn>
                <a:cxn ang="0">
                  <a:pos x="connsiteX1" y="connsiteY1"/>
                </a:cxn>
                <a:cxn ang="0">
                  <a:pos x="connsiteX2" y="connsiteY2"/>
                </a:cxn>
                <a:cxn ang="0">
                  <a:pos x="connsiteX3" y="connsiteY3"/>
                </a:cxn>
              </a:cxnLst>
              <a:rect l="l" t="t" r="r" b="b"/>
              <a:pathLst>
                <a:path w="351252" h="602901">
                  <a:moveTo>
                    <a:pt x="0" y="602901"/>
                  </a:moveTo>
                  <a:cubicBezTo>
                    <a:pt x="234368" y="313114"/>
                    <a:pt x="114401" y="200967"/>
                    <a:pt x="171601" y="0"/>
                  </a:cubicBezTo>
                  <a:cubicBezTo>
                    <a:pt x="228801" y="200967"/>
                    <a:pt x="388737" y="169196"/>
                    <a:pt x="343201" y="602901"/>
                  </a:cubicBezTo>
                  <a:lnTo>
                    <a:pt x="0" y="6029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167594" y="1937666"/>
            <a:ext cx="2843483" cy="1323439"/>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Túi đựng bút của tớ</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làm từ vải. Nó có thể</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đựng được bút, thước kẻ</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dài 20 cm và cục tẩy</a:t>
            </a:r>
            <a:endPar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6098164" y="4437358"/>
            <a:ext cx="4749945" cy="830997"/>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Theo em, tại sao</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người ta chọn </a:t>
            </a:r>
            <a:r>
              <a:rPr lang="en-US" altLang="zh-CN" sz="2400">
                <a:solidFill>
                  <a:srgbClr val="002060"/>
                </a:solidFill>
                <a:latin typeface="Roboto" panose="02000000000000000000" pitchFamily="2" charset="0"/>
                <a:ea typeface="Roboto" panose="02000000000000000000" pitchFamily="2" charset="0"/>
              </a:rPr>
              <a:t>vải</a:t>
            </a:r>
            <a:r>
              <a:rPr lang="vi-VN" altLang="zh-CN" sz="2400">
                <a:solidFill>
                  <a:srgbClr val="002060"/>
                </a:solidFill>
                <a:latin typeface="Roboto" panose="02000000000000000000" pitchFamily="2" charset="0"/>
                <a:ea typeface="Roboto" panose="02000000000000000000" pitchFamily="2" charset="0"/>
              </a:rPr>
              <a:t> để làm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đồ dùng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6098164" y="5555573"/>
            <a:ext cx="4197928" cy="461665"/>
          </a:xfrm>
          <a:prstGeom prst="rect">
            <a:avLst/>
          </a:prstGeom>
          <a:noFill/>
        </p:spPr>
        <p:txBody>
          <a:bodyPr wrap="square" rtlCol="0">
            <a:spAutoFit/>
          </a:bodyPr>
          <a:lstStyle/>
          <a:p>
            <a:pPr lvl="0" algn="ctr">
              <a:defRPr/>
            </a:pPr>
            <a:r>
              <a:rPr lang="en-US" altLang="zh-CN" sz="2400">
                <a:solidFill>
                  <a:schemeClr val="bg1"/>
                </a:solidFill>
                <a:latin typeface="Roboto" panose="02000000000000000000" pitchFamily="2" charset="0"/>
                <a:ea typeface="Roboto" panose="02000000000000000000" pitchFamily="2" charset="0"/>
              </a:rPr>
              <a:t>Vì vải là vật liệu nhẹ, bền</a:t>
            </a:r>
            <a:endParaRPr kumimoji="0" lang="en-US" altLang="zh-CN"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442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136" y="1631373"/>
            <a:ext cx="9871364" cy="4700224"/>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3828339" y="64288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1517074" y="2075695"/>
            <a:ext cx="8686800" cy="3816429"/>
          </a:xfrm>
          <a:prstGeom prst="rect">
            <a:avLst/>
          </a:prstGeom>
          <a:noFill/>
        </p:spPr>
        <p:txBody>
          <a:bodyPr wrap="square" rtlCol="0">
            <a:spAutoFit/>
          </a:bodyPr>
          <a:lstStyle/>
          <a:p>
            <a:pPr lvl="0" algn="just">
              <a:defRPr/>
            </a:pPr>
            <a:r>
              <a:rPr lang="vi-VN" altLang="zh-CN" sz="2200">
                <a:solidFill>
                  <a:srgbClr val="002060"/>
                </a:solidFill>
                <a:latin typeface="Roboto" panose="02000000000000000000" pitchFamily="2" charset="0"/>
                <a:ea typeface="Roboto" panose="02000000000000000000" pitchFamily="2" charset="0"/>
              </a:rPr>
              <a:t>1. Đồ dùng học tập của em được làm từ vật liệu gì?</a:t>
            </a:r>
          </a:p>
          <a:p>
            <a:pPr lvl="0" algn="just">
              <a:defRPr/>
            </a:pPr>
            <a:r>
              <a:rPr lang="vi-VN" altLang="zh-CN" sz="2200">
                <a:solidFill>
                  <a:srgbClr val="002060"/>
                </a:solidFill>
                <a:latin typeface="Roboto" panose="02000000000000000000" pitchFamily="2" charset="0"/>
                <a:ea typeface="Roboto" panose="02000000000000000000" pitchFamily="2" charset="0"/>
              </a:rPr>
              <a:t>Ví dụ: Thước kẻ được làm từ nhựa. ………………………………………………………</a:t>
            </a:r>
            <a:r>
              <a:rPr lang="en-US" altLang="zh-CN" sz="2200">
                <a:solidFill>
                  <a:srgbClr val="002060"/>
                </a:solidFill>
                <a:latin typeface="Roboto" panose="02000000000000000000" pitchFamily="2" charset="0"/>
                <a:ea typeface="Roboto" panose="02000000000000000000" pitchFamily="2" charset="0"/>
              </a:rPr>
              <a:t>..</a:t>
            </a:r>
            <a:endParaRPr lang="vi-VN" altLang="zh-CN" sz="2200">
              <a:solidFill>
                <a:srgbClr val="002060"/>
              </a:solidFill>
              <a:latin typeface="Roboto" panose="02000000000000000000" pitchFamily="2" charset="0"/>
              <a:ea typeface="Roboto" panose="02000000000000000000" pitchFamily="2" charset="0"/>
            </a:endParaRPr>
          </a:p>
          <a:p>
            <a:pPr lvl="0" algn="just">
              <a:defRPr/>
            </a:pPr>
            <a:r>
              <a:rPr lang="vi-VN" altLang="zh-CN" sz="2200">
                <a:solidFill>
                  <a:srgbClr val="002060"/>
                </a:solidFill>
                <a:latin typeface="Roboto" panose="02000000000000000000" pitchFamily="2" charset="0"/>
                <a:ea typeface="Roboto" panose="02000000000000000000" pitchFamily="2" charset="0"/>
              </a:rPr>
              <a:t>…….…………………………………………………………………………………………………………………</a:t>
            </a:r>
          </a:p>
          <a:p>
            <a:pPr lvl="0" algn="just">
              <a:defRPr/>
            </a:pPr>
            <a:r>
              <a:rPr lang="vi-VN" altLang="zh-CN" sz="2200">
                <a:solidFill>
                  <a:srgbClr val="002060"/>
                </a:solidFill>
                <a:latin typeface="Roboto" panose="02000000000000000000" pitchFamily="2" charset="0"/>
                <a:ea typeface="Roboto" panose="02000000000000000000" pitchFamily="2" charset="0"/>
              </a:rPr>
              <a:t>…….…………………………………………………………………………………………………………………</a:t>
            </a:r>
          </a:p>
          <a:p>
            <a:pPr lvl="0" algn="just">
              <a:defRPr/>
            </a:pPr>
            <a:r>
              <a:rPr lang="vi-VN" altLang="zh-CN" sz="2200">
                <a:solidFill>
                  <a:srgbClr val="002060"/>
                </a:solidFill>
                <a:latin typeface="Roboto" panose="02000000000000000000" pitchFamily="2" charset="0"/>
                <a:ea typeface="Roboto" panose="02000000000000000000" pitchFamily="2" charset="0"/>
              </a:rPr>
              <a:t>2. Vật liệu gì được sử dụng nhiều nhất? </a:t>
            </a:r>
          </a:p>
          <a:p>
            <a:pPr lvl="0" algn="just">
              <a:defRPr/>
            </a:pPr>
            <a:r>
              <a:rPr lang="vi-VN" altLang="zh-CN" sz="2200">
                <a:solidFill>
                  <a:srgbClr val="002060"/>
                </a:solidFill>
                <a:latin typeface="Roboto" panose="02000000000000000000" pitchFamily="2" charset="0"/>
                <a:ea typeface="Roboto" panose="02000000000000000000" pitchFamily="2" charset="0"/>
              </a:rPr>
              <a:t>………………………………………………………………………………………………………………………</a:t>
            </a:r>
          </a:p>
          <a:p>
            <a:pPr lvl="0" algn="just">
              <a:defRPr/>
            </a:pPr>
            <a:r>
              <a:rPr lang="vi-VN" altLang="zh-CN" sz="2200">
                <a:solidFill>
                  <a:srgbClr val="002060"/>
                </a:solidFill>
                <a:latin typeface="Roboto" panose="02000000000000000000" pitchFamily="2" charset="0"/>
                <a:ea typeface="Roboto" panose="02000000000000000000" pitchFamily="2" charset="0"/>
              </a:rPr>
              <a:t>3. Đồ dùng nào em dùng lâu nhất?</a:t>
            </a:r>
          </a:p>
          <a:p>
            <a:pPr lvl="0" algn="just">
              <a:defRPr/>
            </a:pPr>
            <a:r>
              <a:rPr lang="vi-VN" altLang="zh-CN" sz="2200">
                <a:solidFill>
                  <a:srgbClr val="002060"/>
                </a:solidFill>
                <a:latin typeface="Roboto" panose="02000000000000000000" pitchFamily="2" charset="0"/>
                <a:ea typeface="Roboto" panose="02000000000000000000" pitchFamily="2" charset="0"/>
              </a:rPr>
              <a:t>………………………………………………………………………………………………………………………</a:t>
            </a:r>
          </a:p>
          <a:p>
            <a:pPr lvl="0" algn="just">
              <a:defRPr/>
            </a:pPr>
            <a:r>
              <a:rPr lang="vi-VN" altLang="zh-CN" sz="2200">
                <a:solidFill>
                  <a:srgbClr val="002060"/>
                </a:solidFill>
                <a:latin typeface="Roboto" panose="02000000000000000000" pitchFamily="2" charset="0"/>
                <a:ea typeface="Roboto" panose="02000000000000000000" pitchFamily="2" charset="0"/>
              </a:rPr>
              <a:t>4. Theo em vật liệu nào làm đồ dùng học tập bền nhất? Vì sao?</a:t>
            </a:r>
          </a:p>
          <a:p>
            <a:pPr lvl="0" algn="just">
              <a:defRPr/>
            </a:pPr>
            <a:r>
              <a:rPr lang="vi-VN" altLang="zh-CN" sz="2200">
                <a:solidFill>
                  <a:srgbClr val="002060"/>
                </a:solidFill>
                <a:latin typeface="Roboto" panose="02000000000000000000" pitchFamily="2" charset="0"/>
                <a:ea typeface="Roboto" panose="02000000000000000000" pitchFamily="2" charset="0"/>
              </a:rPr>
              <a:t>……………………………………………………………………………………………………………………</a:t>
            </a:r>
          </a:p>
          <a:p>
            <a:pPr lvl="0" algn="just">
              <a:defRPr/>
            </a:pPr>
            <a:r>
              <a:rPr lang="vi-VN" altLang="zh-CN" sz="2200">
                <a:solidFill>
                  <a:srgbClr val="002060"/>
                </a:solidFill>
                <a:latin typeface="Roboto" panose="02000000000000000000" pitchFamily="2" charset="0"/>
                <a:ea typeface="Roboto" panose="02000000000000000000" pitchFamily="2" charset="0"/>
              </a:rPr>
              <a:t>………………………………………………………………………………………………………………………</a:t>
            </a:r>
          </a:p>
        </p:txBody>
      </p:sp>
      <p:sp>
        <p:nvSpPr>
          <p:cNvPr id="13" name="TextBox 12"/>
          <p:cNvSpPr txBox="1"/>
          <p:nvPr/>
        </p:nvSpPr>
        <p:spPr>
          <a:xfrm>
            <a:off x="5951449" y="2377132"/>
            <a:ext cx="3992649"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Sách được làm từ tre, gỗ</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1600922" y="2714018"/>
            <a:ext cx="3033423"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Bút được làm từ nhựa.</a:t>
            </a:r>
            <a:endParaRPr kumimoji="0" lang="en-US" altLang="zh-CN" sz="22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1600922" y="3687604"/>
            <a:ext cx="2503487"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Nhựa (gỗ, vải)</a:t>
            </a:r>
            <a:endParaRPr kumimoji="0" lang="en-US" altLang="zh-CN" sz="22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1673658" y="5031998"/>
            <a:ext cx="7252133"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Vật liệu làm từ kim loại như sắt, inox (hộp bút) bền nhất </a:t>
            </a:r>
            <a:endParaRPr kumimoji="0" lang="en-US" altLang="zh-CN" sz="22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1673657" y="5368884"/>
            <a:ext cx="7252133" cy="430887"/>
          </a:xfrm>
          <a:prstGeom prst="rect">
            <a:avLst/>
          </a:prstGeom>
          <a:noFill/>
        </p:spPr>
        <p:txBody>
          <a:bodyPr wrap="square" rtlCol="0">
            <a:spAutoFit/>
          </a:bodyPr>
          <a:lstStyle/>
          <a:p>
            <a:pPr marL="0" marR="0" lvl="0" defTabSz="914400" rtl="0" eaLnBrk="1" fontAlgn="auto" latinLnBrk="0" hangingPunct="1">
              <a:spcBef>
                <a:spcPts val="0"/>
              </a:spcBef>
              <a:spcAft>
                <a:spcPts val="0"/>
              </a:spcAft>
              <a:buClrTx/>
              <a:buSzTx/>
              <a:buFontTx/>
              <a:buNone/>
              <a:tabLst/>
              <a:defRPr/>
            </a:pPr>
            <a:r>
              <a:rPr lang="en-US" altLang="zh-CN" sz="2200">
                <a:solidFill>
                  <a:srgbClr val="FF0000"/>
                </a:solidFill>
                <a:latin typeface="Roboto" panose="02000000000000000000" pitchFamily="2" charset="0"/>
                <a:ea typeface="Roboto" panose="02000000000000000000" pitchFamily="2" charset="0"/>
              </a:rPr>
              <a:t>Vì kim loại bền, va đập không dễ bị hỏng, vỡ</a:t>
            </a:r>
            <a:endParaRPr kumimoji="0" lang="en-US" altLang="zh-CN" sz="2200" b="0" i="0" u="none" strike="noStrike" kern="1200" cap="none" spc="0" normalizeH="0" baseline="3000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013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8" grpId="0"/>
      <p:bldP spid="1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41202" y="1895135"/>
            <a:ext cx="9530052" cy="4136283"/>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https://i.ebayimg.com/thumbs/images/g/2SkAAOSwb~9ZbH8K/s-l1200.jpg</a:t>
            </a:r>
          </a:p>
        </p:txBody>
      </p:sp>
      <p:sp>
        <p:nvSpPr>
          <p:cNvPr id="7" name="TextBox 6"/>
          <p:cNvSpPr txBox="1"/>
          <p:nvPr/>
        </p:nvSpPr>
        <p:spPr>
          <a:xfrm>
            <a:off x="1618173" y="2762947"/>
            <a:ext cx="56311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Đựng được các đồ dùng học tập khác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từ vật liệu sẵn có, bền và đẹp</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vi-VN" sz="4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2050" name="Picture 2">
            <a:extLst>
              <a:ext uri="{FF2B5EF4-FFF2-40B4-BE49-F238E27FC236}">
                <a16:creationId xmlns:a16="http://schemas.microsoft.com/office/drawing/2014/main" id="{76E74B71-A0E9-1D56-071B-39EA4087E8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24" b="12435"/>
          <a:stretch/>
        </p:blipFill>
        <p:spPr bwMode="auto">
          <a:xfrm>
            <a:off x="7382738" y="2488764"/>
            <a:ext cx="2811076" cy="3021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05542A4-DA57-D4F6-5EF1-82A91472F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827" y="3736634"/>
            <a:ext cx="3203172" cy="2715154"/>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2082606" y="2146118"/>
            <a:ext cx="35023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8" name="TextBox 7"/>
          <p:cNvSpPr txBox="1"/>
          <p:nvPr/>
        </p:nvSpPr>
        <p:spPr>
          <a:xfrm>
            <a:off x="3398745" y="1013100"/>
            <a:ext cx="69644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đồ dùng học tập theo tiêu chí sau</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398724" y="296361"/>
            <a:ext cx="103118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ĐỒ DÙNG HỌC TẬP</a:t>
            </a:r>
            <a:endPar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9525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fade">
                                      <p:cBhvr>
                                        <p:cTn id="18" dur="500"/>
                                        <p:tgtEl>
                                          <p:spTgt spid="1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randombar(horizontal)">
                                      <p:cBhvr>
                                        <p:cTn id="24" dur="500"/>
                                        <p:tgtEl>
                                          <p:spTgt spid="2052"/>
                                        </p:tgtEl>
                                      </p:cBhvr>
                                    </p:animEffect>
                                  </p:childTnLst>
                                </p:cTn>
                              </p:par>
                              <p:par>
                                <p:cTn id="25" presetID="14" presetClass="entr" presetSubtype="1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randombar(horizontal)">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7" grpId="0"/>
      <p:bldP spid="8" grpId="0"/>
      <p:bldP spid="10"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4861</TotalTime>
  <Words>1821</Words>
  <Application>Microsoft Office PowerPoint</Application>
  <PresentationFormat>Widescreen</PresentationFormat>
  <Paragraphs>162</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Times New Roman</vt:lpstr>
      <vt:lpstr>Calibri Light</vt:lpstr>
      <vt:lpstr>Roboto Black</vt:lpstr>
      <vt:lpstr>Roboto</vt:lpstr>
      <vt:lpstr>Calibri</vt:lpstr>
      <vt:lpstr>Arial</vt:lpstr>
      <vt:lpstr>Pangolin</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266</cp:revision>
  <dcterms:created xsi:type="dcterms:W3CDTF">2023-04-01T23:44:56Z</dcterms:created>
  <dcterms:modified xsi:type="dcterms:W3CDTF">2025-03-06T08:39:51Z</dcterms:modified>
</cp:coreProperties>
</file>