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07" r:id="rId3"/>
    <p:sldId id="427" r:id="rId4"/>
    <p:sldId id="428" r:id="rId5"/>
    <p:sldId id="426" r:id="rId6"/>
    <p:sldId id="436" r:id="rId7"/>
    <p:sldId id="437" r:id="rId8"/>
    <p:sldId id="438" r:id="rId9"/>
    <p:sldId id="439" r:id="rId10"/>
    <p:sldId id="440"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8" d="100"/>
          <a:sy n="58" d="100"/>
        </p:scale>
        <p:origin x="821"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4427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Cau%20hoi/Cau%204.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Cau%20hoi/Cau%202.pptx" TargetMode="External"/><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HÙNG THẮNG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038600"/>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TIẾNG NƯỚC MINH (T1)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 Đào Thị Huyền</a:t>
            </a:r>
          </a:p>
          <a:p>
            <a:pPr eaLnBrk="1" hangingPunct="1"/>
            <a:r>
              <a:rPr lang="en-US" altLang="en-US" sz="2400" b="1" i="1">
                <a:solidFill>
                  <a:srgbClr val="FF0066"/>
                </a:solidFill>
                <a:latin typeface="Times New Roman" pitchFamily="18" charset="0"/>
              </a:rPr>
              <a:t>Lớp:  3A</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585870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157119" y="1447800"/>
            <a:ext cx="4191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18596" y="5882305"/>
            <a:ext cx="3254781" cy="23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9"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0" name="Group 19"/>
          <p:cNvGrpSpPr/>
          <p:nvPr/>
        </p:nvGrpSpPr>
        <p:grpSpPr>
          <a:xfrm>
            <a:off x="6004720" y="3733801"/>
            <a:ext cx="9525001" cy="2976580"/>
            <a:chOff x="6004720" y="3733801"/>
            <a:chExt cx="9525001" cy="2976580"/>
          </a:xfrm>
        </p:grpSpPr>
        <p:pic>
          <p:nvPicPr>
            <p:cNvPr id="2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78931" y="459590"/>
              <a:ext cx="2976580" cy="9525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614319" y="4494074"/>
              <a:ext cx="8305800" cy="1754326"/>
            </a:xfrm>
            <a:prstGeom prst="rect">
              <a:avLst/>
            </a:prstGeom>
          </p:spPr>
          <p:txBody>
            <a:bodyPr wrap="square">
              <a:spAutoFit/>
            </a:bodyPr>
            <a:lstStyle/>
            <a:p>
              <a:pPr algn="just">
                <a:spcAft>
                  <a:spcPts val="0"/>
                </a:spcAft>
              </a:pPr>
              <a:r>
                <a:rPr lang="nl-NL" sz="3600" b="1" i="1">
                  <a:solidFill>
                    <a:srgbClr val="FF0000"/>
                  </a:solidFill>
                  <a:latin typeface="Times New Roman" panose="02020603050405020304" pitchFamily="18" charset="0"/>
                  <a:ea typeface="Times New Roman" panose="02020603050405020304" pitchFamily="18" charset="0"/>
                </a:rPr>
                <a:t>    Nói lên tình yêu của tác giả với quê hương đật nước qua các dấu thanh trong câu chữ của Tiếng Việt.</a:t>
              </a:r>
              <a:endParaRPr lang="en-US" sz="3600" dirty="0">
                <a:solidFill>
                  <a:srgbClr val="FF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57777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30"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sp>
        <p:nvSpPr>
          <p:cNvPr id="33" name="Rectangle 32"/>
          <p:cNvSpPr/>
          <p:nvPr/>
        </p:nvSpPr>
        <p:spPr>
          <a:xfrm>
            <a:off x="2610802" y="185250"/>
            <a:ext cx="9514982" cy="1046539"/>
          </a:xfrm>
          <a:prstGeom prst="rect">
            <a:avLst/>
          </a:prstGeom>
          <a:noFill/>
        </p:spPr>
        <p:txBody>
          <a:bodyPr wrap="none" lIns="122018" tIns="61009" rIns="122018" bIns="61009">
            <a:spAutoFit/>
          </a:bodyPr>
          <a:lstStyle/>
          <a:p>
            <a:pPr algn="ctr"/>
            <a:r>
              <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6" name="Picture 35">
            <a:hlinkClick r:id="rId6" action="ppaction://hlinkpres?slideindex=1&amp;slidetit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7" name="Picture 36">
            <a:hlinkClick r:id="rId8" action="ppaction://hlinkpres?slideindex=1&amp;slidetit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8" name="Picture 37">
            <a:hlinkClick r:id="rId10" action="ppaction://hlinkpres?slideindex=1&amp;slidetit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9" name="Picture 38">
            <a:hlinkClick r:id="rId12" action="ppaction://hlinkpres?slideindex=1&amp;slidetitl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33"/>
                                        </p:tgtEl>
                                      </p:cBhvr>
                                      <p:to x="80000" y="100000"/>
                                    </p:animScale>
                                    <p:anim by="(#ppt_w*0.10)" calcmode="lin" valueType="num">
                                      <p:cBhvr>
                                        <p:cTn id="7" dur="250" autoRev="1" fill="hold">
                                          <p:stCondLst>
                                            <p:cond delay="0"/>
                                          </p:stCondLst>
                                        </p:cTn>
                                        <p:tgtEl>
                                          <p:spTgt spid="33"/>
                                        </p:tgtEl>
                                        <p:attrNameLst>
                                          <p:attrName>ppt_x</p:attrName>
                                        </p:attrNameLst>
                                      </p:cBhvr>
                                    </p:anim>
                                    <p:anim by="(-#ppt_w*0.10)" calcmode="lin" valueType="num">
                                      <p:cBhvr>
                                        <p:cTn id="8" dur="250" autoRev="1" fill="hold">
                                          <p:stCondLst>
                                            <p:cond delay="0"/>
                                          </p:stCondLst>
                                        </p:cTn>
                                        <p:tgtEl>
                                          <p:spTgt spid="33"/>
                                        </p:tgtEl>
                                        <p:attrNameLst>
                                          <p:attrName>ppt_y</p:attrName>
                                        </p:attrNameLst>
                                      </p:cBhvr>
                                    </p:anim>
                                    <p:animRot by="-480000">
                                      <p:cBhvr>
                                        <p:cTn id="9" dur="250" autoRev="1" fill="hold">
                                          <p:stCondLst>
                                            <p:cond delay="0"/>
                                          </p:stCondLst>
                                        </p:cTn>
                                        <p:tgtEl>
                                          <p:spTgt spid="33"/>
                                        </p:tgtEl>
                                        <p:attrNameLst>
                                          <p:attrName>r</p:attrName>
                                        </p:attrNameLst>
                                      </p:cBhvr>
                                    </p:animRot>
                                  </p:childTnLst>
                                </p:cTn>
                              </p:par>
                            </p:childTnLst>
                          </p:cTn>
                        </p:par>
                        <p:par>
                          <p:cTn id="10" fill="hold">
                            <p:stCondLst>
                              <p:cond delay="12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700"/>
                            </p:stCondLst>
                            <p:childTnLst>
                              <p:par>
                                <p:cTn id="15" presetID="10"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3966284" cy="1754326"/>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Giọng đọc diễn cảm, nhấn giọng ở những từ ngữ giàu sức gợi tả, gợi cảm. Đọc đúng các tiếng phát âm dễ bị sai:  </a:t>
            </a:r>
            <a:r>
              <a:rPr lang="en-US" sz="3600" b="1" i="1">
                <a:solidFill>
                  <a:srgbClr val="0000FF"/>
                </a:solidFill>
                <a:latin typeface="Times New Roman" pitchFamily="18" charset="0"/>
                <a:cs typeface="Times New Roman" pitchFamily="18" charset="0"/>
              </a:rPr>
              <a:t>sắc, trùng, sữa, võng, ngã, kẽo,…</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681008"/>
            <a:ext cx="13578681" cy="1938992"/>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diễn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viên</a:t>
            </a:r>
            <a:r>
              <a:rPr lang="en-US" sz="4000" b="1" i="1" dirty="0">
                <a:solidFill>
                  <a:srgbClr val="0000CC"/>
                </a:solidFill>
                <a:latin typeface="Times New Roman" panose="02020603050405020304" pitchFamily="18" charset="0"/>
                <a:cs typeface="Times New Roman" panose="02020603050405020304" pitchFamily="18" charset="0"/>
              </a:rPr>
              <a:t> phi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2: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trên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sàn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chuồng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6249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89918"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356519" y="2688688"/>
            <a:ext cx="6001964" cy="646331"/>
          </a:xfrm>
          <a:prstGeom prst="rect">
            <a:avLst/>
          </a:prstGeom>
        </p:spPr>
        <p:txBody>
          <a:bodyPr wrap="none">
            <a:spAutoFit/>
          </a:bodyPr>
          <a:lstStyle/>
          <a:p>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7" name="Rectangle 6"/>
          <p:cNvSpPr/>
          <p:nvPr/>
        </p:nvSpPr>
        <p:spPr>
          <a:xfrm>
            <a:off x="1236727" y="3335019"/>
            <a:ext cx="8137525" cy="2308324"/>
          </a:xfrm>
          <a:prstGeom prst="rect">
            <a:avLst/>
          </a:prstGeom>
        </p:spPr>
        <p:txBody>
          <a:bodyPr>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99318" y="5733871"/>
            <a:ext cx="7513571" cy="646331"/>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 Bập bẹ: </a:t>
            </a:r>
            <a:r>
              <a:rPr lang="en-US" sz="3600" b="1" i="1">
                <a:solidFill>
                  <a:srgbClr val="0000FF"/>
                </a:solidFill>
                <a:latin typeface="Times New Roman" pitchFamily="18" charset="0"/>
                <a:cs typeface="Times New Roman" pitchFamily="18" charset="0"/>
              </a:rPr>
              <a:t>nói cưa rõ do mới tập nói.</a:t>
            </a:r>
            <a:endParaRPr lang="en-US" sz="3600" b="1">
              <a:solidFill>
                <a:srgbClr val="0000FF"/>
              </a:solidFill>
              <a:latin typeface="Times New Roman" pitchFamily="18" charset="0"/>
              <a:cs typeface="Times New Roman" pitchFamily="18" charset="0"/>
            </a:endParaRPr>
          </a:p>
        </p:txBody>
      </p:sp>
      <p:sp>
        <p:nvSpPr>
          <p:cNvPr id="24" name="Rectangle 23"/>
          <p:cNvSpPr/>
          <p:nvPr/>
        </p:nvSpPr>
        <p:spPr>
          <a:xfrm>
            <a:off x="899319" y="6343471"/>
            <a:ext cx="11636117" cy="646331"/>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 Kẽo kẹt: </a:t>
            </a:r>
            <a:r>
              <a:rPr lang="en-US" sz="3600" b="1" i="1">
                <a:solidFill>
                  <a:srgbClr val="0000FF"/>
                </a:solidFill>
                <a:latin typeface="Times New Roman" pitchFamily="18" charset="0"/>
                <a:cs typeface="Times New Roman" pitchFamily="18" charset="0"/>
              </a:rPr>
              <a:t>từ mô phỏng tiếng kêu của võng ki đung đưa.</a:t>
            </a:r>
            <a:endParaRPr lang="en-US" sz="3600" b="1">
              <a:solidFill>
                <a:srgbClr val="0000FF"/>
              </a:solidFill>
              <a:latin typeface="Times New Roman" pitchFamily="18" charset="0"/>
              <a:cs typeface="Times New Roman" pitchFamily="18" charset="0"/>
            </a:endParaRPr>
          </a:p>
        </p:txBody>
      </p:sp>
      <p:sp>
        <p:nvSpPr>
          <p:cNvPr id="25" name="Rectangle 24"/>
          <p:cNvSpPr/>
          <p:nvPr/>
        </p:nvSpPr>
        <p:spPr>
          <a:xfrm>
            <a:off x="899319" y="6953071"/>
            <a:ext cx="14859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 Sân đình: </a:t>
            </a:r>
            <a:r>
              <a:rPr lang="en-US" sz="3600" b="1" i="1">
                <a:solidFill>
                  <a:srgbClr val="0000FF"/>
                </a:solidFill>
                <a:latin typeface="Times New Roman" pitchFamily="18" charset="0"/>
                <a:cs typeface="Times New Roman" pitchFamily="18" charset="0"/>
              </a:rPr>
              <a:t>Nơi sinh hoạt cộng đồng của làng xã trong khuôn viên đình làng</a:t>
            </a:r>
            <a:r>
              <a:rPr lang="en-US" sz="3600" b="1" i="1">
                <a:solidFill>
                  <a:srgbClr val="FF0000"/>
                </a:solidFill>
                <a:latin typeface="Times New Roman" pitchFamily="18" charset="0"/>
                <a:cs typeface="Times New Roman" pitchFamily="18" charset="0"/>
              </a:rPr>
              <a:t>.</a:t>
            </a:r>
            <a:endParaRPr lang="en-US" sz="3600" b="1">
              <a:solidFill>
                <a:srgbClr val="0000FF"/>
              </a:solidFill>
              <a:latin typeface="Times New Roman" pitchFamily="18" charset="0"/>
              <a:cs typeface="Times New Roman" pitchFamily="18" charset="0"/>
            </a:endParaRPr>
          </a:p>
        </p:txBody>
      </p:sp>
      <p:sp>
        <p:nvSpPr>
          <p:cNvPr id="26" name="Rectangle 25"/>
          <p:cNvSpPr/>
          <p:nvPr/>
        </p:nvSpPr>
        <p:spPr>
          <a:xfrm>
            <a:off x="899319" y="7715071"/>
            <a:ext cx="148590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 Chọi (cỏ) gà: </a:t>
            </a:r>
            <a:r>
              <a:rPr lang="en-US" sz="3600" b="1" i="1">
                <a:solidFill>
                  <a:srgbClr val="0000FF"/>
                </a:solidFill>
                <a:latin typeface="Times New Roman" pitchFamily="18" charset="0"/>
                <a:cs typeface="Times New Roman" pitchFamily="18" charset="0"/>
              </a:rPr>
              <a:t>trò cơi dân gian của trẻ nhỏ (dùng cỏ gà của mình quất mạnh vào cỏ gà của bạn), mang đạm nét đẹp đồng quê.</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Bài thơ nhắc đến những dấu thanh nào trong tiếng Việt?</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720931" y="4048035"/>
            <a:ext cx="9906000" cy="1200329"/>
          </a:xfrm>
          <a:prstGeom prst="rect">
            <a:avLst/>
          </a:prstGeom>
        </p:spPr>
        <p:txBody>
          <a:bodyPr wrap="square">
            <a:spAutoFit/>
          </a:bodyPr>
          <a:lstStyle/>
          <a:p>
            <a:r>
              <a:rPr lang="nl-NL" sz="3600" b="1">
                <a:solidFill>
                  <a:srgbClr val="0000FF"/>
                </a:solidFill>
                <a:latin typeface="Times New Roman" pitchFamily="18" charset="0"/>
                <a:cs typeface="Times New Roman" pitchFamily="18" charset="0"/>
              </a:rPr>
              <a:t>+ Dấu sắc, dấu nặng, dấu ngã, dấu huyền,dấu hỏi, không có dấu</a:t>
            </a:r>
            <a:endParaRPr lang="en-US" sz="3600" b="1" dirty="0">
              <a:solidFill>
                <a:srgbClr val="0000FF"/>
              </a:solidFill>
              <a:latin typeface="Times New Roman" pitchFamily="18" charset="0"/>
              <a:cs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Ở khổ 1 và khổ 2, dấu sắc và dấu nặng được nhắc qua tiếng nào?Tìm những hình ảnh so sánh được gợi ra từ những tiếng đó?</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648200"/>
            <a:ext cx="9906000" cy="3416320"/>
          </a:xfrm>
          <a:prstGeom prst="rect">
            <a:avLst/>
          </a:prstGeom>
        </p:spPr>
        <p:txBody>
          <a:bodyPr wrap="square">
            <a:spAutoFit/>
          </a:bodyPr>
          <a:lstStyle/>
          <a:p>
            <a:pPr indent="457200" algn="just"/>
            <a:r>
              <a:rPr lang="nl-NL" sz="3600" b="1">
                <a:solidFill>
                  <a:srgbClr val="0000FF"/>
                </a:solidFill>
                <a:latin typeface="Times New Roman" pitchFamily="18" charset="0"/>
                <a:cs typeface="Times New Roman" pitchFamily="18" charset="0"/>
              </a:rPr>
              <a:t>+ Dấu sắc được nhắc qua tiếng “bố”; dấu nặng được nhắc qua tiếng “mẹ”</a:t>
            </a:r>
            <a:endParaRPr lang="en-US" sz="3600" b="1">
              <a:solidFill>
                <a:srgbClr val="0000FF"/>
              </a:solidFill>
              <a:latin typeface="Times New Roman" pitchFamily="18" charset="0"/>
              <a:cs typeface="Times New Roman" pitchFamily="18" charset="0"/>
            </a:endParaRPr>
          </a:p>
          <a:p>
            <a:pPr indent="457200" algn="just"/>
            <a:r>
              <a:rPr lang="nl-NL" sz="3600" b="1">
                <a:solidFill>
                  <a:srgbClr val="0000FF"/>
                </a:solidFill>
                <a:latin typeface="Times New Roman" pitchFamily="18" charset="0"/>
                <a:cs typeface="Times New Roman" pitchFamily="18" charset="0"/>
              </a:rPr>
              <a:t>+ Những hình ảnh so sánh gợi ra từ tiếng “bố” là cao  như mây đỉnh núi, bát ngát  trùng khơi, hình ảnh so sánh gợi ra từ tiếng “mẹ” là: ngọt ngào như dòng sữa nuôi con lớn thành người.</a:t>
            </a:r>
            <a:endParaRPr lang="en-US" sz="3600" b="1" dirty="0">
              <a:solidFill>
                <a:srgbClr val="0000FF"/>
              </a:solidFill>
              <a:latin typeface="Times New Roman" pitchFamily="18" charset="0"/>
              <a:cs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4759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Trong bài thơ, dấu ngã, dấu huyền, dấu hỏi gắ với tiếng nào? Mỗi tiếng đó gợi nhớ đến điều gì?</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495800"/>
            <a:ext cx="9906000" cy="4524315"/>
          </a:xfrm>
          <a:prstGeom prst="rect">
            <a:avLst/>
          </a:prstGeom>
        </p:spPr>
        <p:txBody>
          <a:bodyPr wrap="square">
            <a:spAutoFit/>
          </a:bodyPr>
          <a:lstStyle/>
          <a:p>
            <a:pPr indent="396875" algn="just"/>
            <a:r>
              <a:rPr lang="nl-NL" sz="3600" b="1">
                <a:solidFill>
                  <a:srgbClr val="FF0000"/>
                </a:solidFill>
                <a:latin typeface="Times New Roman" pitchFamily="18" charset="0"/>
                <a:cs typeface="Times New Roman" pitchFamily="18" charset="0"/>
              </a:rPr>
              <a:t>Dấu huyền gắn với tiếng làng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làng gợi nhớ đến hình ảnh làng quê thân thương với sân đình giếng nước,... nơi nuôi dưỡng tâm hồn con trẻ. </a:t>
            </a:r>
          </a:p>
          <a:p>
            <a:pPr indent="396875" algn="just"/>
            <a:r>
              <a:rPr lang="nl-NL" sz="3600" b="1">
                <a:solidFill>
                  <a:srgbClr val="FF0000"/>
                </a:solidFill>
                <a:latin typeface="Times New Roman" pitchFamily="18" charset="0"/>
                <a:cs typeface="Times New Roman" pitchFamily="18" charset="0"/>
              </a:rPr>
              <a:t>Dấu ngã gắn với tiếng võng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võng gợi nhớ đến hình ảnh thân thương của bà. </a:t>
            </a:r>
          </a:p>
          <a:p>
            <a:pPr indent="396875" algn="just"/>
            <a:r>
              <a:rPr lang="nl-NL" sz="3600" b="1">
                <a:solidFill>
                  <a:srgbClr val="FF0000"/>
                </a:solidFill>
                <a:latin typeface="Times New Roman" pitchFamily="18" charset="0"/>
                <a:cs typeface="Times New Roman" pitchFamily="18" charset="0"/>
              </a:rPr>
              <a:t>Dấu hỏi gắn với tiếng cỏ</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cỏ gợi nhớ đến trò chơi tuổi thơ ( trò chơi chọi gà)</a:t>
            </a:r>
            <a:endParaRPr lang="en-US" sz="3600" b="1" dirty="0">
              <a:solidFill>
                <a:srgbClr val="0000FF"/>
              </a:solidFill>
              <a:latin typeface="Times New Roman" pitchFamily="18" charset="0"/>
              <a:cs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9851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Hai câu thơ cuối nhắc đến tiếng nào ? Tiếng đó có khác gì với những tiếng nhắc đến trong bài thơ?</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570274"/>
            <a:ext cx="9906000" cy="1754326"/>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Hai câu thơ cuối nhắc đến tiếng em. Tiếng em khác với những tiếng được nhắc trong bài thơ là không có dấu thanh.</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19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5: </a:t>
            </a:r>
            <a:r>
              <a:rPr lang="en-US" sz="3600" b="1" ker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Bài thơ muốn nói với em điều gì?</a:t>
            </a:r>
            <a:endParaRPr lang="en-US" sz="36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Rectangle 11"/>
          <p:cNvSpPr/>
          <p:nvPr/>
        </p:nvSpPr>
        <p:spPr>
          <a:xfrm>
            <a:off x="5809164" y="4029488"/>
            <a:ext cx="9906000" cy="2308324"/>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Tác giả muốn nói qua bài thơ tình yêu của tác giả với dấu thanh nói riêng, tiếng Việt nói chung cũng chính là tình yêu của tác giả đối với đất nước, quê hương.</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8302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9799</TotalTime>
  <Words>873</Words>
  <Application>Microsoft Office PowerPoint</Application>
  <PresentationFormat>Custom</PresentationFormat>
  <Paragraphs>84</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 NITRO 5</cp:lastModifiedBy>
  <cp:revision>1032</cp:revision>
  <dcterms:created xsi:type="dcterms:W3CDTF">2008-09-09T22:52:10Z</dcterms:created>
  <dcterms:modified xsi:type="dcterms:W3CDTF">2025-04-09T14:37:28Z</dcterms:modified>
</cp:coreProperties>
</file>