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4"/>
  </p:notesMasterIdLst>
  <p:sldIdLst>
    <p:sldId id="258" r:id="rId3"/>
    <p:sldId id="397" r:id="rId4"/>
    <p:sldId id="259" r:id="rId5"/>
    <p:sldId id="260" r:id="rId6"/>
    <p:sldId id="398" r:id="rId7"/>
    <p:sldId id="399" r:id="rId8"/>
    <p:sldId id="257" r:id="rId9"/>
    <p:sldId id="382" r:id="rId10"/>
    <p:sldId id="387" r:id="rId11"/>
    <p:sldId id="370" r:id="rId12"/>
    <p:sldId id="389" r:id="rId13"/>
    <p:sldId id="400" r:id="rId14"/>
    <p:sldId id="401" r:id="rId15"/>
    <p:sldId id="402" r:id="rId16"/>
    <p:sldId id="403" r:id="rId17"/>
    <p:sldId id="390" r:id="rId18"/>
    <p:sldId id="404" r:id="rId19"/>
    <p:sldId id="376" r:id="rId20"/>
    <p:sldId id="375" r:id="rId21"/>
    <p:sldId id="373" r:id="rId22"/>
    <p:sldId id="3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588"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10/04/2025</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10/04/2025</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10/04/2025</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10/04/2025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10/04/2025</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4.png"/><Relationship Id="rId10" Type="http://schemas.openxmlformats.org/officeDocument/2006/relationships/image" Target="../media/image27.emf"/><Relationship Id="rId4" Type="http://schemas.openxmlformats.org/officeDocument/2006/relationships/image" Target="../media/image34.sv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emf"/><Relationship Id="rId4" Type="http://schemas.microsoft.com/office/2007/relationships/hdphoto" Target="../media/hdphoto4.wdp"/><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15C9497-2151-AC43-8ABC-5886A6E63A66}"/>
              </a:ext>
            </a:extLst>
          </p:cNvPr>
          <p:cNvPicPr>
            <a:picLocks noChangeAspect="1"/>
          </p:cNvPicPr>
          <p:nvPr/>
        </p:nvPicPr>
        <p:blipFill>
          <a:blip r:embed="rId3"/>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xmlns="" id="{EFA54AA9-1382-2B66-9DBC-7F22BA81E4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xmlns=""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xmlns=""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xmlns=""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graphicFrame>
        <p:nvGraphicFramePr>
          <p:cNvPr id="4" name="Table 3">
            <a:extLst>
              <a:ext uri="{FF2B5EF4-FFF2-40B4-BE49-F238E27FC236}">
                <a16:creationId xmlns:a16="http://schemas.microsoft.com/office/drawing/2014/main" xmlns=""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740647"/>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xmlns="" val="2373691462"/>
                    </a:ext>
                  </a:extLst>
                </a:gridCol>
                <a:gridCol w="2527543">
                  <a:extLst>
                    <a:ext uri="{9D8B030D-6E8A-4147-A177-3AD203B41FA5}">
                      <a16:colId xmlns:a16="http://schemas.microsoft.com/office/drawing/2014/main" xmlns="" val="799566777"/>
                    </a:ext>
                  </a:extLst>
                </a:gridCol>
                <a:gridCol w="1724025">
                  <a:extLst>
                    <a:ext uri="{9D8B030D-6E8A-4147-A177-3AD203B41FA5}">
                      <a16:colId xmlns:a16="http://schemas.microsoft.com/office/drawing/2014/main" xmlns="" val="760891422"/>
                    </a:ext>
                  </a:extLst>
                </a:gridCol>
                <a:gridCol w="2066926">
                  <a:extLst>
                    <a:ext uri="{9D8B030D-6E8A-4147-A177-3AD203B41FA5}">
                      <a16:colId xmlns:a16="http://schemas.microsoft.com/office/drawing/2014/main" xmlns=""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xmlns=""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xmlns=""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xmlns=""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xmlns=""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3" name="TextBox 2">
            <a:extLst>
              <a:ext uri="{FF2B5EF4-FFF2-40B4-BE49-F238E27FC236}">
                <a16:creationId xmlns:a16="http://schemas.microsoft.com/office/drawing/2014/main" xmlns=""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xmlns=""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xmlns=""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xmlns=""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xmlns=""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x-none" sz="1200">
                <a:solidFill>
                  <a:prstClr val="white"/>
                </a:solidFill>
                <a:latin typeface="Calibri"/>
              </a:endParaRPr>
            </a:p>
          </p:txBody>
        </p:sp>
        <p:sp>
          <p:nvSpPr>
            <p:cNvPr id="3" name="TextBox 2">
              <a:extLst>
                <a:ext uri="{FF2B5EF4-FFF2-40B4-BE49-F238E27FC236}">
                  <a16:creationId xmlns:a16="http://schemas.microsoft.com/office/drawing/2014/main" xmlns=""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xmlns=""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781913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xmlns="" id="{5FC26E00-1470-774E-BD4E-58A1DB74FEA2}"/>
              </a:ext>
            </a:extLst>
          </p:cNvPr>
          <p:cNvSpPr txBox="1"/>
          <p:nvPr/>
        </p:nvSpPr>
        <p:spPr>
          <a:xfrm>
            <a:off x="409575" y="396687"/>
            <a:ext cx="11210925" cy="101566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1. </a:t>
            </a:r>
            <a:r>
              <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xmlns="" id="{9BA163A2-2C4F-D669-4E51-7028E755457A}"/>
              </a:ext>
            </a:extLst>
          </p:cNvPr>
          <p:cNvSpPr txBox="1"/>
          <p:nvPr/>
        </p:nvSpPr>
        <p:spPr>
          <a:xfrm>
            <a:off x="800100" y="1971675"/>
            <a:ext cx="1083945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Đến với “Dế Mèn phiêu lưu kí”, các bạn nhỏ được lạc vào thế giới của những loài vật gần gũi, thân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Nhạc sĩ Trần Hoàn đã phổ nhạc bài thơ</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hát ru những em bé lớn trên lưng mẹ” thành bài hát “Lời ru trên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Từ thuở ấu thơ, tôi đã có tạp chí“Văn tuổi thơ, báo “Nhi đồng” làm bạn đồng hành.</a:t>
            </a:r>
          </a:p>
        </p:txBody>
      </p:sp>
    </p:spTree>
    <p:extLst>
      <p:ext uri="{BB962C8B-B14F-4D97-AF65-F5344CB8AC3E}">
        <p14:creationId xmlns:p14="http://schemas.microsoft.com/office/powerpoint/2010/main" val="1110337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xmlns=""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xmlns=""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xmlns=""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xmlns="" id="{7ED688DA-A3EB-2D05-ED71-D39BBF646CA9}"/>
              </a:ext>
            </a:extLst>
          </p:cNvPr>
          <p:cNvSpPr/>
          <p:nvPr/>
        </p:nvSpPr>
        <p:spPr>
          <a:xfrm>
            <a:off x="428625" y="1943100"/>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xmlns="" id="{CB5230B0-71A0-141D-4527-F130F110EB59}"/>
              </a:ext>
            </a:extLst>
          </p:cNvPr>
          <p:cNvSpPr txBox="1"/>
          <p:nvPr/>
        </p:nvSpPr>
        <p:spPr>
          <a:xfrm>
            <a:off x="971550" y="2324100"/>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vi-VN" sz="3200" b="0" i="1" dirty="0">
                <a:solidFill>
                  <a:srgbClr val="000000"/>
                </a:solidFill>
                <a:effectLst/>
                <a:latin typeface="Cambria" panose="02040503050406030204" pitchFamily="18" charset="0"/>
                <a:ea typeface="Cambria" panose="02040503050406030204" pitchFamily="18" charset="0"/>
              </a:rPr>
              <a:t>Mặt trời xanh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xmlns=""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xmlns=""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xmlns=""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xmlns=""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x-none"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xmlns=""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xmlns=""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xmlns=""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xmlns=""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A88F14D-C51E-6B41-BA6F-2BAB5F406328}"/>
              </a:ext>
            </a:extLst>
          </p:cNvPr>
          <p:cNvPicPr>
            <a:picLocks noChangeAspect="1"/>
          </p:cNvPicPr>
          <p:nvPr/>
        </p:nvPicPr>
        <p:blipFill>
          <a:blip r:embed="rId10"/>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xmlns=""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xmlns=""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xmlns=""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5F922905-F623-B540-A6D6-6112437A699C}"/>
              </a:ext>
            </a:extLst>
          </p:cNvPr>
          <p:cNvPicPr>
            <a:picLocks noChangeAspect="1"/>
          </p:cNvPicPr>
          <p:nvPr/>
        </p:nvPicPr>
        <p:blipFill>
          <a:blip r:embed="rId10"/>
          <a:stretch>
            <a:fillRect/>
          </a:stretch>
        </p:blipFill>
        <p:spPr>
          <a:xfrm>
            <a:off x="3682765" y="113582"/>
            <a:ext cx="4920771" cy="1261736"/>
          </a:xfrm>
          <a:prstGeom prst="rect">
            <a:avLst/>
          </a:prstGeom>
        </p:spPr>
      </p:pic>
      <p:pic>
        <p:nvPicPr>
          <p:cNvPr id="4" name="Picture 3">
            <a:extLst>
              <a:ext uri="{FF2B5EF4-FFF2-40B4-BE49-F238E27FC236}">
                <a16:creationId xmlns:a16="http://schemas.microsoft.com/office/drawing/2014/main" xmlns="" id="{0D863E55-3986-72BC-8F43-D3774FA3153E}"/>
              </a:ext>
            </a:extLst>
          </p:cNvPr>
          <p:cNvPicPr>
            <a:picLocks noChangeAspect="1"/>
          </p:cNvPicPr>
          <p:nvPr/>
        </p:nvPicPr>
        <p:blipFill>
          <a:blip r:embed="rId11"/>
          <a:stretch>
            <a:fillRect/>
          </a:stretch>
        </p:blipFill>
        <p:spPr>
          <a:xfrm>
            <a:off x="2918548" y="2027592"/>
            <a:ext cx="6754953" cy="2078916"/>
          </a:xfrm>
          <a:prstGeom prst="rect">
            <a:avLst/>
          </a:prstGeom>
        </p:spPr>
      </p:pic>
      <p:pic>
        <p:nvPicPr>
          <p:cNvPr id="14" name="Picture 13">
            <a:extLst>
              <a:ext uri="{FF2B5EF4-FFF2-40B4-BE49-F238E27FC236}">
                <a16:creationId xmlns:a16="http://schemas.microsoft.com/office/drawing/2014/main" xmlns="" id="{991F498F-4AE5-DEEF-04DC-51BF0BEB2677}"/>
              </a:ext>
            </a:extLst>
          </p:cNvPr>
          <p:cNvPicPr>
            <a:picLocks noChangeAspect="1"/>
          </p:cNvPicPr>
          <p:nvPr/>
        </p:nvPicPr>
        <p:blipFill>
          <a:blip r:embed="rId12"/>
          <a:stretch>
            <a:fillRect/>
          </a:stretch>
        </p:blipFill>
        <p:spPr>
          <a:xfrm>
            <a:off x="387698" y="923118"/>
            <a:ext cx="368230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92A0929-F47F-3EE4-7F9D-FEBDA545B4B4}"/>
              </a:ext>
            </a:extLst>
          </p:cNvPr>
          <p:cNvPicPr>
            <a:picLocks noChangeAspect="1"/>
          </p:cNvPicPr>
          <p:nvPr/>
        </p:nvPicPr>
        <p:blipFill>
          <a:blip r:embed="rId2"/>
          <a:stretch>
            <a:fillRect/>
          </a:stretch>
        </p:blipFill>
        <p:spPr>
          <a:xfrm>
            <a:off x="3117079" y="76200"/>
            <a:ext cx="6944016" cy="1352550"/>
          </a:xfrm>
          <a:prstGeom prst="rect">
            <a:avLst/>
          </a:prstGeom>
        </p:spPr>
      </p:pic>
      <p:grpSp>
        <p:nvGrpSpPr>
          <p:cNvPr id="5" name="Group 4">
            <a:extLst>
              <a:ext uri="{FF2B5EF4-FFF2-40B4-BE49-F238E27FC236}">
                <a16:creationId xmlns:a16="http://schemas.microsoft.com/office/drawing/2014/main" xmlns="" id="{F9649278-44C6-96C8-826C-D5C437F05FAF}"/>
              </a:ext>
            </a:extLst>
          </p:cNvPr>
          <p:cNvGrpSpPr/>
          <p:nvPr/>
        </p:nvGrpSpPr>
        <p:grpSpPr>
          <a:xfrm>
            <a:off x="780678" y="1371600"/>
            <a:ext cx="10830297" cy="3771899"/>
            <a:chOff x="1782505" y="1670742"/>
            <a:chExt cx="13072385" cy="3720409"/>
          </a:xfrm>
        </p:grpSpPr>
        <p:grpSp>
          <p:nvGrpSpPr>
            <p:cNvPr id="6" name="Group 2">
              <a:extLst>
                <a:ext uri="{FF2B5EF4-FFF2-40B4-BE49-F238E27FC236}">
                  <a16:creationId xmlns:a16="http://schemas.microsoft.com/office/drawing/2014/main" xmlns="" id="{020910F5-976C-F77D-70B5-2A697060288E}"/>
                </a:ext>
              </a:extLst>
            </p:cNvPr>
            <p:cNvGrpSpPr/>
            <p:nvPr/>
          </p:nvGrpSpPr>
          <p:grpSpPr>
            <a:xfrm>
              <a:off x="1782505" y="1670742"/>
              <a:ext cx="13072385" cy="3720409"/>
              <a:chOff x="149858" y="394914"/>
              <a:chExt cx="10132038" cy="2288388"/>
            </a:xfrm>
          </p:grpSpPr>
          <p:sp>
            <p:nvSpPr>
              <p:cNvPr id="11" name="Freeform 3">
                <a:extLst>
                  <a:ext uri="{FF2B5EF4-FFF2-40B4-BE49-F238E27FC236}">
                    <a16:creationId xmlns:a16="http://schemas.microsoft.com/office/drawing/2014/main" xmlns="" id="{37ABCD5B-32D9-BD07-298A-3F0D956E451E}"/>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7" name="TextBox 6">
              <a:extLst>
                <a:ext uri="{FF2B5EF4-FFF2-40B4-BE49-F238E27FC236}">
                  <a16:creationId xmlns:a16="http://schemas.microsoft.com/office/drawing/2014/main" xmlns="" id="{E63CF241-50E7-3072-B945-43BFA21030B6}"/>
                </a:ext>
              </a:extLst>
            </p:cNvPr>
            <p:cNvSpPr txBox="1"/>
            <p:nvPr/>
          </p:nvSpPr>
          <p:spPr>
            <a:xfrm>
              <a:off x="2176060" y="1791286"/>
              <a:ext cx="12285274" cy="3309348"/>
            </a:xfrm>
            <a:prstGeom prst="rect">
              <a:avLst/>
            </a:prstGeom>
            <a:noFill/>
          </p:spPr>
          <p:txBody>
            <a:bodyPr wrap="square">
              <a:spAutoFit/>
            </a:bodyPr>
            <a:lstStyle/>
            <a:p>
              <a:pPr marL="571500" marR="0" indent="-571500" algn="just">
                <a:lnSpc>
                  <a:spcPct val="120000"/>
                </a:lnSpc>
                <a:spcBef>
                  <a:spcPts val="0"/>
                </a:spcBef>
                <a:spcAft>
                  <a:spcPts val="0"/>
                </a:spcAft>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Biết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thêm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kép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dùng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phẩm</a:t>
              </a:r>
              <a:r>
                <a:rPr lang="en-US" sz="3600" dirty="0">
                  <a:effectLst/>
                  <a:latin typeface="Cambria" panose="02040503050406030204" pitchFamily="18" charset="0"/>
                  <a:ea typeface="Cambria" panose="02040503050406030204" pitchFamily="18" charset="0"/>
                </a:rPr>
                <a:t> </a:t>
              </a:r>
              <a:r>
                <a:rPr lang="vi-VN" sz="3600" dirty="0">
                  <a:effectLst/>
                  <a:latin typeface="Cambria" panose="02040503050406030204" pitchFamily="18" charset="0"/>
                  <a:ea typeface="Cambria" panose="02040503050406030204" pitchFamily="18" charset="0"/>
                </a:rPr>
                <a:t>(bài thơ, bài văn,...) hoặc tên tài liệu (tạp chí, báo,...)</a:t>
              </a:r>
              <a:endParaRPr lang="en-US" sz="3600" dirty="0">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vi-VN" sz="3600" dirty="0">
                  <a:effectLst/>
                  <a:latin typeface="Cambria" panose="02040503050406030204" pitchFamily="18" charset="0"/>
                  <a:ea typeface="Cambria" panose="02040503050406030204" pitchFamily="18" charset="0"/>
                </a:rPr>
                <a:t>Biết dùng dấu ngoặc kép đánh dấu tên tác phẩm, tài liệu khi viết.</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69589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xmlns=""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1065</Words>
  <Application>Microsoft Office PowerPoint</Application>
  <PresentationFormat>Custom</PresentationFormat>
  <Paragraphs>142</Paragraphs>
  <Slides>21</Slides>
  <Notes>9</Notes>
  <HiddenSlides>0</HiddenSlides>
  <MMClips>7</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1_Office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Ms. Giao Vien</cp:lastModifiedBy>
  <cp:revision>30</cp:revision>
  <dcterms:created xsi:type="dcterms:W3CDTF">2023-12-18T11:53:25Z</dcterms:created>
  <dcterms:modified xsi:type="dcterms:W3CDTF">2025-04-10T02:33:05Z</dcterms:modified>
</cp:coreProperties>
</file>