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96" r:id="rId2"/>
    <p:sldId id="297" r:id="rId3"/>
    <p:sldId id="271" r:id="rId4"/>
    <p:sldId id="307" r:id="rId5"/>
    <p:sldId id="311" r:id="rId6"/>
    <p:sldId id="314" r:id="rId7"/>
    <p:sldId id="318" r:id="rId8"/>
    <p:sldId id="328" r:id="rId9"/>
    <p:sldId id="319" r:id="rId10"/>
    <p:sldId id="320" r:id="rId11"/>
    <p:sldId id="339" r:id="rId12"/>
    <p:sldId id="322" r:id="rId13"/>
    <p:sldId id="321" r:id="rId14"/>
    <p:sldId id="308" r:id="rId15"/>
    <p:sldId id="303" r:id="rId16"/>
    <p:sldId id="333" r:id="rId17"/>
  </p:sldIdLst>
  <p:sldSz cx="12192000" cy="6858000"/>
  <p:notesSz cx="6858000" cy="9144000"/>
  <p:embeddedFontLst>
    <p:embeddedFont>
      <p:font typeface="#9Slide05 SVNUT Triumph" panose="00000500000000000000" charset="0"/>
      <p:italic r:id="rId19"/>
    </p:embeddedFont>
    <p:embeddedFont>
      <p:font typeface="Cambria" panose="02040503050406030204" pitchFamily="18" charset="0"/>
      <p:regular r:id="rId20"/>
      <p:bold r:id="rId21"/>
      <p:italic r:id="rId22"/>
      <p:boldItalic r:id="rId23"/>
    </p:embeddedFont>
    <p:embeddedFont>
      <p:font typeface="HP001 4 hàng"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9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41050-70F5-41A0-8AFA-13EB47F9B1D0}"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4CC6F-92BC-4D19-8683-BAD074B9C92E}" type="slidenum">
              <a:rPr lang="en-US" smtClean="0"/>
              <a:t>‹#›</a:t>
            </a:fld>
            <a:endParaRPr lang="en-US"/>
          </a:p>
        </p:txBody>
      </p:sp>
    </p:spTree>
    <p:extLst>
      <p:ext uri="{BB962C8B-B14F-4D97-AF65-F5344CB8AC3E}">
        <p14:creationId xmlns:p14="http://schemas.microsoft.com/office/powerpoint/2010/main" val="318197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https://www.youtube.com/watch?v=gKnbxl3Ra3o</a:t>
            </a:r>
          </a:p>
        </p:txBody>
      </p:sp>
      <p:sp>
        <p:nvSpPr>
          <p:cNvPr id="4" name="Slide Number Placeholder 3"/>
          <p:cNvSpPr>
            <a:spLocks noGrp="1"/>
          </p:cNvSpPr>
          <p:nvPr>
            <p:ph type="sldNum" sz="quarter" idx="5"/>
          </p:nvPr>
        </p:nvSpPr>
        <p:spPr/>
        <p:txBody>
          <a:bodyPr/>
          <a:lstStyle/>
          <a:p>
            <a:fld id="{4CE4CC6F-92BC-4D19-8683-BAD074B9C92E}" type="slidenum">
              <a:rPr lang="en-US" smtClean="0"/>
              <a:t>16</a:t>
            </a:fld>
            <a:endParaRPr lang="en-US"/>
          </a:p>
        </p:txBody>
      </p:sp>
    </p:spTree>
    <p:extLst>
      <p:ext uri="{BB962C8B-B14F-4D97-AF65-F5344CB8AC3E}">
        <p14:creationId xmlns:p14="http://schemas.microsoft.com/office/powerpoint/2010/main" val="184875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230081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5797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11826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807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55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7489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57810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32072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77439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96780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4519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9996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60884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9.png"/><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8.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3">
            <a:extLst>
              <a:ext uri="{FF2B5EF4-FFF2-40B4-BE49-F238E27FC236}">
                <a16:creationId xmlns:a16="http://schemas.microsoft.com/office/drawing/2014/main" id="{903786E0-B7DB-8605-5F6B-84F2DB0A70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78895C3-517F-1071-84D4-3B18D94CA99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E5E51FB-751E-4341-5976-13C344BE7D7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EA163D88-D652-B162-AF13-3B959E3CC0A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6CCCF0E3-7C34-A04F-BEB8-823C2C174DC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7" name="Picture 16">
            <a:extLst>
              <a:ext uri="{FF2B5EF4-FFF2-40B4-BE49-F238E27FC236}">
                <a16:creationId xmlns:a16="http://schemas.microsoft.com/office/drawing/2014/main" id="{EAAC5D96-4FBC-2778-A464-F587724474BC}"/>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8" name="Picture 17">
            <a:extLst>
              <a:ext uri="{FF2B5EF4-FFF2-40B4-BE49-F238E27FC236}">
                <a16:creationId xmlns:a16="http://schemas.microsoft.com/office/drawing/2014/main" id="{311861C6-8FA6-9984-341D-8F8A41749835}"/>
              </a:ext>
            </a:extLst>
          </p:cNvPr>
          <p:cNvPicPr>
            <a:picLocks noChangeAspect="1"/>
          </p:cNvPicPr>
          <p:nvPr userDrawn="1"/>
        </p:nvPicPr>
        <p:blipFill>
          <a:blip r:embed="rId22"/>
          <a:stretch>
            <a:fillRect/>
          </a:stretch>
        </p:blipFill>
        <p:spPr>
          <a:xfrm>
            <a:off x="-8258512" y="0"/>
            <a:ext cx="2188654" cy="2658086"/>
          </a:xfrm>
          <a:prstGeom prst="rect">
            <a:avLst/>
          </a:prstGeom>
        </p:spPr>
      </p:pic>
      <p:pic>
        <p:nvPicPr>
          <p:cNvPr id="19" name="Picture 18">
            <a:extLst>
              <a:ext uri="{FF2B5EF4-FFF2-40B4-BE49-F238E27FC236}">
                <a16:creationId xmlns:a16="http://schemas.microsoft.com/office/drawing/2014/main" id="{D6952B91-E16F-E55B-350E-87E9BBC0BCE1}"/>
              </a:ext>
            </a:extLst>
          </p:cNvPr>
          <p:cNvPicPr>
            <a:picLocks noChangeAspect="1"/>
          </p:cNvPicPr>
          <p:nvPr userDrawn="1"/>
        </p:nvPicPr>
        <p:blipFill>
          <a:blip r:embed="rId23"/>
          <a:stretch>
            <a:fillRect/>
          </a:stretch>
        </p:blipFill>
        <p:spPr>
          <a:xfrm>
            <a:off x="-571321" y="6098214"/>
            <a:ext cx="2188654" cy="890093"/>
          </a:xfrm>
          <a:prstGeom prst="rect">
            <a:avLst/>
          </a:prstGeom>
        </p:spPr>
      </p:pic>
      <p:pic>
        <p:nvPicPr>
          <p:cNvPr id="20" name="Picture 19">
            <a:extLst>
              <a:ext uri="{FF2B5EF4-FFF2-40B4-BE49-F238E27FC236}">
                <a16:creationId xmlns:a16="http://schemas.microsoft.com/office/drawing/2014/main" id="{899CA438-046D-5D25-B741-97FE857A7B73}"/>
              </a:ext>
            </a:extLst>
          </p:cNvPr>
          <p:cNvPicPr>
            <a:picLocks noChangeAspect="1"/>
          </p:cNvPicPr>
          <p:nvPr userDrawn="1"/>
        </p:nvPicPr>
        <p:blipFill>
          <a:blip r:embed="rId24"/>
          <a:stretch>
            <a:fillRect/>
          </a:stretch>
        </p:blipFill>
        <p:spPr>
          <a:xfrm>
            <a:off x="10881259" y="0"/>
            <a:ext cx="1542422" cy="518205"/>
          </a:xfrm>
          <a:prstGeom prst="rect">
            <a:avLst/>
          </a:prstGeom>
        </p:spPr>
      </p:pic>
    </p:spTree>
    <p:extLst>
      <p:ext uri="{BB962C8B-B14F-4D97-AF65-F5344CB8AC3E}">
        <p14:creationId xmlns:p14="http://schemas.microsoft.com/office/powerpoint/2010/main" val="3733249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20514"/>
            <a:ext cx="12192000" cy="6878514"/>
          </a:xfrm>
          <a:custGeom>
            <a:avLst/>
            <a:gdLst/>
            <a:ahLst/>
            <a:cxnLst/>
            <a:rect l="l" t="t" r="r" b="b"/>
            <a:pathLst>
              <a:path w="11301259" h="5989667">
                <a:moveTo>
                  <a:pt x="0" y="0"/>
                </a:moveTo>
                <a:lnTo>
                  <a:pt x="11301259" y="0"/>
                </a:lnTo>
                <a:lnTo>
                  <a:pt x="11301259" y="5989668"/>
                </a:lnTo>
                <a:lnTo>
                  <a:pt x="0" y="5989668"/>
                </a:lnTo>
                <a:lnTo>
                  <a:pt x="0" y="0"/>
                </a:lnTo>
                <a:close/>
              </a:path>
            </a:pathLst>
          </a:custGeom>
          <a:blipFill>
            <a:blip r:embed="rId2"/>
            <a:stretch>
              <a:fillRect/>
            </a:stretch>
          </a:blipFill>
        </p:spPr>
      </p:sp>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4" name="TextBox 3">
            <a:extLst>
              <a:ext uri="{FF2B5EF4-FFF2-40B4-BE49-F238E27FC236}">
                <a16:creationId xmlns:a16="http://schemas.microsoft.com/office/drawing/2014/main" id="{EFBDBF3A-62CF-B244-25AF-9984A95D50C3}"/>
              </a:ext>
            </a:extLst>
          </p:cNvPr>
          <p:cNvSpPr txBox="1"/>
          <p:nvPr/>
        </p:nvSpPr>
        <p:spPr>
          <a:xfrm>
            <a:off x="1566738" y="911561"/>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ĐỌC</a:t>
            </a:r>
          </a:p>
        </p:txBody>
      </p:sp>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5"/>
          <a:stretch>
            <a:fillRect/>
          </a:stretch>
        </p:blipFill>
        <p:spPr>
          <a:xfrm>
            <a:off x="1144884" y="113365"/>
            <a:ext cx="3233075" cy="1079297"/>
          </a:xfrm>
          <a:prstGeom prst="rect">
            <a:avLst/>
          </a:prstGeom>
        </p:spPr>
      </p:pic>
      <p:pic>
        <p:nvPicPr>
          <p:cNvPr id="9" name="Picture 8" descr="A green and white logo&#10;&#10;AI-generated content may be incorrect.">
            <a:extLst>
              <a:ext uri="{FF2B5EF4-FFF2-40B4-BE49-F238E27FC236}">
                <a16:creationId xmlns:a16="http://schemas.microsoft.com/office/drawing/2014/main" id="{F91510B1-291C-F49D-333B-44082CEE4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514"/>
            <a:ext cx="1566738" cy="1566738"/>
          </a:xfrm>
          <a:prstGeom prst="rect">
            <a:avLst/>
          </a:prstGeom>
        </p:spPr>
      </p:pic>
      <p:pic>
        <p:nvPicPr>
          <p:cNvPr id="19" name="Picture 18">
            <a:extLst>
              <a:ext uri="{FF2B5EF4-FFF2-40B4-BE49-F238E27FC236}">
                <a16:creationId xmlns:a16="http://schemas.microsoft.com/office/drawing/2014/main" id="{F7B8882A-1931-177A-A782-6C54E8B65018}"/>
              </a:ext>
            </a:extLst>
          </p:cNvPr>
          <p:cNvPicPr>
            <a:picLocks noChangeAspect="1"/>
          </p:cNvPicPr>
          <p:nvPr/>
        </p:nvPicPr>
        <p:blipFill>
          <a:blip r:embed="rId7"/>
          <a:stretch>
            <a:fillRect/>
          </a:stretch>
        </p:blipFill>
        <p:spPr>
          <a:xfrm>
            <a:off x="-243624" y="4471363"/>
            <a:ext cx="13775711" cy="1457004"/>
          </a:xfrm>
          <a:prstGeom prst="rect">
            <a:avLst/>
          </a:prstGeom>
        </p:spPr>
      </p:pic>
      <p:pic>
        <p:nvPicPr>
          <p:cNvPr id="25" name="Picture 24">
            <a:extLst>
              <a:ext uri="{FF2B5EF4-FFF2-40B4-BE49-F238E27FC236}">
                <a16:creationId xmlns:a16="http://schemas.microsoft.com/office/drawing/2014/main" id="{60DD4A9B-3F5D-530A-F63B-E90C685FFB64}"/>
              </a:ext>
            </a:extLst>
          </p:cNvPr>
          <p:cNvPicPr>
            <a:picLocks noChangeAspect="1"/>
          </p:cNvPicPr>
          <p:nvPr/>
        </p:nvPicPr>
        <p:blipFill>
          <a:blip r:embed="rId8"/>
          <a:stretch>
            <a:fillRect/>
          </a:stretch>
        </p:blipFill>
        <p:spPr>
          <a:xfrm>
            <a:off x="4722500" y="5539867"/>
            <a:ext cx="2847029" cy="1477088"/>
          </a:xfrm>
          <a:prstGeom prst="rect">
            <a:avLst/>
          </a:prstGeom>
        </p:spPr>
      </p:pic>
      <p:sp>
        <p:nvSpPr>
          <p:cNvPr id="26" name="AutoShape 2" descr="Cuộc đời sự nghiệp của Thánh Y Nam Dược Tuệ Tĩnh">
            <a:extLst>
              <a:ext uri="{FF2B5EF4-FFF2-40B4-BE49-F238E27FC236}">
                <a16:creationId xmlns:a16="http://schemas.microsoft.com/office/drawing/2014/main" id="{99F52F7A-5208-E7CB-DAA7-F19C168412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81357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53" presetClass="entr" presetSubtype="16" fill="hold" grpId="0" nodeType="withEffect" nodePh="1">
                                  <p:stCondLst>
                                    <p:cond delay="0"/>
                                  </p:stCondLst>
                                  <p:endCondLst>
                                    <p:cond evt="begin" delay="0">
                                      <p:tn val="33"/>
                                    </p:cond>
                                  </p:end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3DCFC4-A612-FF5D-E604-6034D8F1716D}"/>
              </a:ext>
            </a:extLst>
          </p:cNvPr>
          <p:cNvSpPr txBox="1"/>
          <p:nvPr/>
        </p:nvSpPr>
        <p:spPr>
          <a:xfrm>
            <a:off x="843578" y="2592954"/>
            <a:ext cx="10579818" cy="3539430"/>
          </a:xfrm>
          <a:prstGeom prst="rect">
            <a:avLst/>
          </a:prstGeom>
          <a:noFill/>
        </p:spPr>
        <p:txBody>
          <a:bodyPr wrap="square">
            <a:spAutoFit/>
          </a:bodyPr>
          <a:lstStyle/>
          <a:p>
            <a:pPr lvl="0" algn="just"/>
            <a:r>
              <a:rPr lang="vi-VN" sz="2800" b="1" dirty="0">
                <a:solidFill>
                  <a:srgbClr val="002060"/>
                </a:solidFill>
                <a:latin typeface="Cambria" panose="02040503050406030204" pitchFamily="18" charset="0"/>
              </a:rPr>
              <a:t>-</a:t>
            </a:r>
            <a:r>
              <a:rPr lang="en-US" sz="2800" b="1" dirty="0">
                <a:solidFill>
                  <a:srgbClr val="002060"/>
                </a:solidFill>
                <a:latin typeface="Cambria" panose="02040503050406030204" pitchFamily="18" charset="0"/>
              </a:rPr>
              <a:t> </a:t>
            </a:r>
            <a:r>
              <a:rPr lang="vi-VN" sz="2800" b="1" dirty="0">
                <a:solidFill>
                  <a:srgbClr val="002060"/>
                </a:solidFill>
                <a:latin typeface="Cambria" panose="02040503050406030204" pitchFamily="18" charset="0"/>
              </a:rPr>
              <a:t>Câu chuyện mà Tuệ Tĩnh kể cho học trò nghe xảy ra vào thời nhà Trần.</a:t>
            </a:r>
            <a:endParaRPr lang="en-US" sz="2800" b="1" dirty="0">
              <a:solidFill>
                <a:srgbClr val="002060"/>
              </a:solidFill>
              <a:latin typeface="Cambria" panose="02040503050406030204" pitchFamily="18" charset="0"/>
            </a:endParaRPr>
          </a:p>
          <a:p>
            <a:pPr lvl="0" algn="just"/>
            <a:r>
              <a:rPr lang="vi-VN" sz="2800" b="1" dirty="0">
                <a:solidFill>
                  <a:srgbClr val="002060"/>
                </a:solidFill>
                <a:latin typeface="Cambria" panose="02040503050406030204" pitchFamily="18" charset="0"/>
              </a:rPr>
              <a:t>- Tình hình đất nước lúc bấy giờ: Vua quan nhà Trần chỉ huy quân sĩ luyện tập võ nghệ, rèn vũ khí, chuẩn bị lương thực, thuốc men, phòng giữ bờ cõi rất quan trọng. Nhưng từ lâu, việc vận chuyển thuốc men, vật dụng từ Trung Quốc sang nước ta đã bị ngăn cấm. Vua quan nhà Trần lo khi giáp trận, tất có người bị thương hoặc đau ốm, không có thuốc chạy chữa.</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grpSp>
        <p:nvGrpSpPr>
          <p:cNvPr id="2" name="Group 1">
            <a:extLst>
              <a:ext uri="{FF2B5EF4-FFF2-40B4-BE49-F238E27FC236}">
                <a16:creationId xmlns:a16="http://schemas.microsoft.com/office/drawing/2014/main" id="{BDD55CFE-C5F8-3570-2C69-0EC8948C24AB}"/>
              </a:ext>
            </a:extLst>
          </p:cNvPr>
          <p:cNvGrpSpPr/>
          <p:nvPr/>
        </p:nvGrpSpPr>
        <p:grpSpPr>
          <a:xfrm>
            <a:off x="2532185" y="591716"/>
            <a:ext cx="9057522" cy="2034254"/>
            <a:chOff x="2505740" y="902710"/>
            <a:chExt cx="8106937" cy="2308325"/>
          </a:xfrm>
        </p:grpSpPr>
        <p:grpSp>
          <p:nvGrpSpPr>
            <p:cNvPr id="4" name="组合 31">
              <a:extLst>
                <a:ext uri="{FF2B5EF4-FFF2-40B4-BE49-F238E27FC236}">
                  <a16:creationId xmlns:a16="http://schemas.microsoft.com/office/drawing/2014/main" id="{EFE2F1D6-4876-BC7C-EC0C-518F88916329}"/>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E977AED8-B720-6CE8-C0AC-9B2C0106E815}"/>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58D9050-EA11-194A-7DFD-165BED2E7A9F}"/>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D0BCD56-B189-707B-40B9-1C6E516F3E23}"/>
                </a:ext>
              </a:extLst>
            </p:cNvPr>
            <p:cNvSpPr txBox="1"/>
            <p:nvPr/>
          </p:nvSpPr>
          <p:spPr>
            <a:xfrm>
              <a:off x="2851991" y="1141141"/>
              <a:ext cx="7414434" cy="1483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Câu chuyện mà Tuệ Tĩnh kể cho học trò nghe xảy ra vào thời gian nào? Tình hình đất nước lúc bấy giờ ra sao?</a:t>
              </a:r>
              <a:endPar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5077B7ED-9C4A-596A-0DB2-B7D17E5B18F9}"/>
              </a:ext>
            </a:extLst>
          </p:cNvPr>
          <p:cNvPicPr>
            <a:picLocks noChangeAspect="1"/>
          </p:cNvPicPr>
          <p:nvPr/>
        </p:nvPicPr>
        <p:blipFill>
          <a:blip r:embed="rId2"/>
          <a:stretch>
            <a:fillRect/>
          </a:stretch>
        </p:blipFill>
        <p:spPr>
          <a:xfrm>
            <a:off x="743729" y="591715"/>
            <a:ext cx="2568906" cy="1334772"/>
          </a:xfrm>
          <a:prstGeom prst="rect">
            <a:avLst/>
          </a:prstGeom>
        </p:spPr>
      </p:pic>
    </p:spTree>
    <p:extLst>
      <p:ext uri="{BB962C8B-B14F-4D97-AF65-F5344CB8AC3E}">
        <p14:creationId xmlns:p14="http://schemas.microsoft.com/office/powerpoint/2010/main" val="2123223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F5868-8EA2-CC94-7DA9-A91CA858093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8D8364B-0BF2-4CF8-F3E1-498253EF87C3}"/>
              </a:ext>
            </a:extLst>
          </p:cNvPr>
          <p:cNvGrpSpPr/>
          <p:nvPr/>
        </p:nvGrpSpPr>
        <p:grpSpPr>
          <a:xfrm>
            <a:off x="3338512" y="618307"/>
            <a:ext cx="7878725" cy="1916171"/>
            <a:chOff x="2505740" y="798716"/>
            <a:chExt cx="7878725" cy="1916171"/>
          </a:xfrm>
        </p:grpSpPr>
        <p:grpSp>
          <p:nvGrpSpPr>
            <p:cNvPr id="4" name="组合 31">
              <a:extLst>
                <a:ext uri="{FF2B5EF4-FFF2-40B4-BE49-F238E27FC236}">
                  <a16:creationId xmlns:a16="http://schemas.microsoft.com/office/drawing/2014/main" id="{5CA12772-04C4-83E9-92F6-32D028CE9B3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D587C645-CD6B-47C9-0816-37A8E586AD7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986A59E3-7E24-9997-043F-0BE3A9C0209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2396199-A85D-583F-849E-A0D4BC05603A}"/>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Tóm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tắt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nội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dung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câu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chuyện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mà</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Tuệ</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Tĩnh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kể</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p>
          </p:txBody>
        </p:sp>
      </p:grpSp>
      <p:grpSp>
        <p:nvGrpSpPr>
          <p:cNvPr id="9" name="Group 8">
            <a:extLst>
              <a:ext uri="{FF2B5EF4-FFF2-40B4-BE49-F238E27FC236}">
                <a16:creationId xmlns:a16="http://schemas.microsoft.com/office/drawing/2014/main" id="{E306932F-C459-4767-A501-93BF963BD164}"/>
              </a:ext>
            </a:extLst>
          </p:cNvPr>
          <p:cNvGrpSpPr/>
          <p:nvPr/>
        </p:nvGrpSpPr>
        <p:grpSpPr>
          <a:xfrm>
            <a:off x="662364" y="1308525"/>
            <a:ext cx="2762842" cy="928163"/>
            <a:chOff x="1484509" y="735696"/>
            <a:chExt cx="16623005" cy="2013207"/>
          </a:xfrm>
        </p:grpSpPr>
        <p:sp>
          <p:nvSpPr>
            <p:cNvPr id="10" name="TextBox 9">
              <a:extLst>
                <a:ext uri="{FF2B5EF4-FFF2-40B4-BE49-F238E27FC236}">
                  <a16:creationId xmlns:a16="http://schemas.microsoft.com/office/drawing/2014/main" id="{59BE6586-A629-734B-B439-07DC42FAA99A}"/>
                </a:ext>
              </a:extLst>
            </p:cNvPr>
            <p:cNvSpPr txBox="1"/>
            <p:nvPr/>
          </p:nvSpPr>
          <p:spPr>
            <a:xfrm>
              <a:off x="1484509" y="735696"/>
              <a:ext cx="16623005"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思源黑体 CN"/>
                  <a:cs typeface="+mn-cs"/>
                </a:rPr>
                <a:t>Câu</a:t>
              </a:r>
              <a:r>
                <a:rPr kumimoji="0" lang="en-US"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思源黑体 CN"/>
                  <a:cs typeface="+mn-cs"/>
                </a:rPr>
                <a:t> 3:</a:t>
              </a:r>
              <a:endParaRPr kumimoji="0" lang="vi-VN"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ea typeface="思源黑体 CN"/>
                <a:cs typeface="+mn-cs"/>
              </a:endParaRPr>
            </a:p>
          </p:txBody>
        </p:sp>
        <p:sp>
          <p:nvSpPr>
            <p:cNvPr id="11" name="TextBox 10">
              <a:extLst>
                <a:ext uri="{FF2B5EF4-FFF2-40B4-BE49-F238E27FC236}">
                  <a16:creationId xmlns:a16="http://schemas.microsoft.com/office/drawing/2014/main" id="{FB39535C-C5AB-3919-B77E-1B81C2F42801}"/>
                </a:ext>
              </a:extLst>
            </p:cNvPr>
            <p:cNvSpPr txBox="1"/>
            <p:nvPr/>
          </p:nvSpPr>
          <p:spPr>
            <a:xfrm>
              <a:off x="2006109" y="746179"/>
              <a:ext cx="15579799"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思源黑体 CN"/>
                  <a:cs typeface="+mn-cs"/>
                </a:rPr>
                <a:t>Câu</a:t>
              </a:r>
              <a:r>
                <a:rPr kumimoji="0" lang="en-US"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思源黑体 CN"/>
                  <a:cs typeface="+mn-cs"/>
                </a:rPr>
                <a:t> 3:</a:t>
              </a:r>
              <a:endParaRPr kumimoji="0" lang="vi-VN"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ea typeface="思源黑体 CN"/>
                <a:cs typeface="+mn-cs"/>
              </a:endParaRPr>
            </a:p>
          </p:txBody>
        </p:sp>
      </p:grpSp>
      <p:sp>
        <p:nvSpPr>
          <p:cNvPr id="18" name="TextBox 17">
            <a:extLst>
              <a:ext uri="{FF2B5EF4-FFF2-40B4-BE49-F238E27FC236}">
                <a16:creationId xmlns:a16="http://schemas.microsoft.com/office/drawing/2014/main" id="{8EC2AE90-C8DE-A741-AE95-48D4A53D7C41}"/>
              </a:ext>
            </a:extLst>
          </p:cNvPr>
          <p:cNvSpPr txBox="1"/>
          <p:nvPr/>
        </p:nvSpPr>
        <p:spPr>
          <a:xfrm>
            <a:off x="974763" y="2534478"/>
            <a:ext cx="10440181" cy="3539430"/>
          </a:xfrm>
          <a:prstGeom prst="rect">
            <a:avLst/>
          </a:prstGeom>
          <a:noFill/>
        </p:spPr>
        <p:txBody>
          <a:bodyPr wrap="square">
            <a:spAutoFit/>
          </a:bodyPr>
          <a:lstStyle/>
          <a:p>
            <a:pPr lvl="0" algn="just"/>
            <a:r>
              <a:rPr kumimoji="0" lang="en-US" sz="3200" b="1" i="0" u="none" strike="noStrike" kern="1200" cap="none" spc="0" normalizeH="0" baseline="0" noProof="0" dirty="0">
                <a:ln>
                  <a:noFill/>
                </a:ln>
                <a:solidFill>
                  <a:srgbClr val="F65317"/>
                </a:solidFill>
                <a:effectLst/>
                <a:uLnTx/>
                <a:uFillTx/>
                <a:latin typeface="Cambria" panose="02040503050406030204" pitchFamily="18" charset="0"/>
                <a:ea typeface="思源黑体 CN"/>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rPr>
              <a:t>nhanh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rPr>
              <a:t>nhẹn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rPr>
              <a:t>. </a:t>
            </a:r>
            <a:r>
              <a:rPr lang="vi-VN" sz="3200" b="1" dirty="0">
                <a:solidFill>
                  <a:srgbClr val="002060"/>
                </a:solidFill>
                <a:latin typeface="Cambria" panose="02040503050406030204" pitchFamily="18" charset="0"/>
              </a:rPr>
              <a:t>Tóm tắt nội dung câu chuyện mà Tuệ Tĩnh đã kể: Khi giặc nhòm ngó nước ta, ta đã chuẩn bị tập luyện sẵn sàng trang bị mọi mặt cho chiến đấu. Thế nhưng việc vận chuyển thuốc từ Trung Quốc vào ta từ lâu đã bị ngăn cấm. Các thái y </a:t>
            </a:r>
            <a:r>
              <a:rPr lang="vi-VN" sz="3200" b="1" dirty="0" err="1">
                <a:solidFill>
                  <a:srgbClr val="002060"/>
                </a:solidFill>
                <a:latin typeface="Cambria" panose="02040503050406030204" pitchFamily="18" charset="0"/>
              </a:rPr>
              <a:t>toả</a:t>
            </a:r>
            <a:r>
              <a:rPr lang="vi-VN" sz="3200" b="1" dirty="0">
                <a:solidFill>
                  <a:srgbClr val="002060"/>
                </a:solidFill>
                <a:latin typeface="Cambria" panose="02040503050406030204" pitchFamily="18" charset="0"/>
              </a:rPr>
              <a:t> đi khắp nơi học cách làm thuốc từ cây cỏ và quả thực rất hiệu quả, giúp ta cứu binh sĩ, chiến thắng kẻ thù.</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092706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82C038-9CC3-93E9-42F2-45724D706146}"/>
              </a:ext>
            </a:extLst>
          </p:cNvPr>
          <p:cNvSpPr txBox="1"/>
          <p:nvPr/>
        </p:nvSpPr>
        <p:spPr>
          <a:xfrm>
            <a:off x="891250" y="2741284"/>
            <a:ext cx="10503579" cy="3323987"/>
          </a:xfrm>
          <a:prstGeom prst="rect">
            <a:avLst/>
          </a:prstGeom>
          <a:noFill/>
        </p:spPr>
        <p:txBody>
          <a:bodyPr wrap="square">
            <a:spAutoFit/>
          </a:bodyPr>
          <a:lstStyle/>
          <a:p>
            <a:pPr lvl="0" algn="just"/>
            <a:r>
              <a:rPr lang="en-US" sz="3000" b="1" dirty="0">
                <a:solidFill>
                  <a:srgbClr val="002060"/>
                </a:solidFill>
                <a:latin typeface="Cambria" panose="02040503050406030204" pitchFamily="18" charset="0"/>
              </a:rPr>
              <a:t>	</a:t>
            </a:r>
            <a:r>
              <a:rPr lang="vi-VN" sz="3000" b="1" dirty="0">
                <a:solidFill>
                  <a:srgbClr val="002060"/>
                </a:solidFill>
                <a:latin typeface="Cambria" panose="02040503050406030204" pitchFamily="18" charset="0"/>
              </a:rPr>
              <a:t>Theo em, ý nguyện của Tuệ Tĩnh trở thành hiện thực và tiếp tục được kế thừa, phát huy cho đến ngày hôm nay vì: ý nguyện đó là phù hợp, cần thiết, mang lại nhiều lợi ích cho con người. Con người Việt Nam sống gắn bó với truyền thống nông nghiệp, trồng cấy, gần gũi với cây cỏ; con người tận dụng sẵn các cây cỏ làm thuốc sẽ rất tiện dụng, rẻ và cho hiệu quả rõ.</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grpSp>
        <p:nvGrpSpPr>
          <p:cNvPr id="2" name="Group 1">
            <a:extLst>
              <a:ext uri="{FF2B5EF4-FFF2-40B4-BE49-F238E27FC236}">
                <a16:creationId xmlns:a16="http://schemas.microsoft.com/office/drawing/2014/main" id="{34DB7F15-724D-E901-CBB3-268862B93CC6}"/>
              </a:ext>
            </a:extLst>
          </p:cNvPr>
          <p:cNvGrpSpPr/>
          <p:nvPr/>
        </p:nvGrpSpPr>
        <p:grpSpPr>
          <a:xfrm>
            <a:off x="3065242" y="836383"/>
            <a:ext cx="8329588" cy="2016369"/>
            <a:chOff x="2505740" y="902710"/>
            <a:chExt cx="8106937" cy="2308325"/>
          </a:xfrm>
        </p:grpSpPr>
        <p:grpSp>
          <p:nvGrpSpPr>
            <p:cNvPr id="4" name="组合 31">
              <a:extLst>
                <a:ext uri="{FF2B5EF4-FFF2-40B4-BE49-F238E27FC236}">
                  <a16:creationId xmlns:a16="http://schemas.microsoft.com/office/drawing/2014/main" id="{4CE26123-2D77-FBE5-646F-B213A5C3C5AE}"/>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3B2D3AE-5DC8-F1CE-900D-6C0BFB3A544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62DAA5C-A1BD-D1F0-2929-AF9B6709BD0B}"/>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6918DB03-88E6-CB7A-012F-9CCBD046FE72}"/>
                </a:ext>
              </a:extLst>
            </p:cNvPr>
            <p:cNvSpPr txBox="1"/>
            <p:nvPr/>
          </p:nvSpPr>
          <p:spPr>
            <a:xfrm>
              <a:off x="3049386" y="1156638"/>
              <a:ext cx="7414434" cy="13772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Theo em, vì sao ý nguyện của Tuệ Tĩnh trở thành hiện thực và tiếp tục được kế thừa, phát huy cho đến ngày hôm nay?</a:t>
              </a:r>
              <a:endPar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1037165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35350-7637-58F5-5047-A165358F09AC}"/>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7442599E-7688-D78D-64E8-C5C40AC4FB32}"/>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17230536-4143-C838-7C0D-2E3CDE15041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14F4A0F-4BB5-23A8-96C6-4E010E36F84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126E4835-A5A5-A503-94EA-FDD28A578A0E}"/>
                </a:ext>
              </a:extLst>
            </p:cNvPr>
            <p:cNvSpPr txBox="1"/>
            <p:nvPr/>
          </p:nvSpPr>
          <p:spPr>
            <a:xfrm>
              <a:off x="3049385" y="1156638"/>
              <a:ext cx="7140785" cy="1200329"/>
            </a:xfrm>
            <a:prstGeom prst="rect">
              <a:avLst/>
            </a:prstGeom>
            <a:noFill/>
          </p:spPr>
          <p:txBody>
            <a:bodyPr wrap="square">
              <a:spAutoFit/>
            </a:bodyPr>
            <a:lstStyle/>
            <a:p>
              <a:pPr lvl="0" algn="ctr"/>
              <a:r>
                <a:rPr lang="en-US" sz="3600" b="1" dirty="0" err="1">
                  <a:solidFill>
                    <a:srgbClr val="127366"/>
                  </a:solidFill>
                  <a:latin typeface="Cambria" panose="02040503050406030204" pitchFamily="18" charset="0"/>
                </a:rPr>
                <a:t>Nêu</a:t>
              </a:r>
              <a:r>
                <a:rPr lang="en-US" sz="3600" b="1" dirty="0">
                  <a:solidFill>
                    <a:srgbClr val="127366"/>
                  </a:solidFill>
                  <a:latin typeface="Cambria" panose="02040503050406030204" pitchFamily="18" charset="0"/>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nghĩ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em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về</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danh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y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Tuệ</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Tĩnh.</a:t>
              </a:r>
            </a:p>
          </p:txBody>
        </p:sp>
      </p:grpSp>
      <p:grpSp>
        <p:nvGrpSpPr>
          <p:cNvPr id="9" name="Group 8">
            <a:extLst>
              <a:ext uri="{FF2B5EF4-FFF2-40B4-BE49-F238E27FC236}">
                <a16:creationId xmlns:a16="http://schemas.microsoft.com/office/drawing/2014/main" id="{C6582C73-674C-AA70-CC3E-3F98E2349478}"/>
              </a:ext>
            </a:extLst>
          </p:cNvPr>
          <p:cNvGrpSpPr/>
          <p:nvPr/>
        </p:nvGrpSpPr>
        <p:grpSpPr>
          <a:xfrm>
            <a:off x="662364" y="1308525"/>
            <a:ext cx="2762842" cy="928163"/>
            <a:chOff x="1484509" y="735696"/>
            <a:chExt cx="16623005" cy="2013207"/>
          </a:xfrm>
        </p:grpSpPr>
        <p:sp>
          <p:nvSpPr>
            <p:cNvPr id="10" name="TextBox 9">
              <a:extLst>
                <a:ext uri="{FF2B5EF4-FFF2-40B4-BE49-F238E27FC236}">
                  <a16:creationId xmlns:a16="http://schemas.microsoft.com/office/drawing/2014/main" id="{94899D59-2F18-9A3D-83C4-0F63A4283362}"/>
                </a:ext>
              </a:extLst>
            </p:cNvPr>
            <p:cNvSpPr txBox="1"/>
            <p:nvPr/>
          </p:nvSpPr>
          <p:spPr>
            <a:xfrm>
              <a:off x="1484509" y="735696"/>
              <a:ext cx="16623005"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思源黑体 CN"/>
                  <a:cs typeface="+mn-cs"/>
                </a:rPr>
                <a:t>Câu</a:t>
              </a:r>
              <a:r>
                <a:rPr kumimoji="0" lang="en-US"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思源黑体 CN"/>
                  <a:cs typeface="+mn-cs"/>
                </a:rPr>
                <a:t> 3:</a:t>
              </a:r>
              <a:endParaRPr kumimoji="0" lang="vi-VN"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ea typeface="思源黑体 CN"/>
                <a:cs typeface="+mn-cs"/>
              </a:endParaRPr>
            </a:p>
          </p:txBody>
        </p:sp>
        <p:sp>
          <p:nvSpPr>
            <p:cNvPr id="11" name="TextBox 10">
              <a:extLst>
                <a:ext uri="{FF2B5EF4-FFF2-40B4-BE49-F238E27FC236}">
                  <a16:creationId xmlns:a16="http://schemas.microsoft.com/office/drawing/2014/main" id="{15FAEE25-B54A-711B-42C8-6C386EDC1170}"/>
                </a:ext>
              </a:extLst>
            </p:cNvPr>
            <p:cNvSpPr txBox="1"/>
            <p:nvPr/>
          </p:nvSpPr>
          <p:spPr>
            <a:xfrm>
              <a:off x="2006109" y="746179"/>
              <a:ext cx="15579799"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思源黑体 CN"/>
                  <a:cs typeface="+mn-cs"/>
                </a:rPr>
                <a:t>Câu</a:t>
              </a:r>
              <a:r>
                <a:rPr kumimoji="0" lang="en-US"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思源黑体 CN"/>
                  <a:cs typeface="+mn-cs"/>
                </a:rPr>
                <a:t> 5:</a:t>
              </a:r>
              <a:endParaRPr kumimoji="0" lang="vi-VN"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ea typeface="思源黑体 CN"/>
                <a:cs typeface="+mn-cs"/>
              </a:endParaRPr>
            </a:p>
          </p:txBody>
        </p:sp>
      </p:grpSp>
      <p:grpSp>
        <p:nvGrpSpPr>
          <p:cNvPr id="3" name="Group 2">
            <a:extLst>
              <a:ext uri="{FF2B5EF4-FFF2-40B4-BE49-F238E27FC236}">
                <a16:creationId xmlns:a16="http://schemas.microsoft.com/office/drawing/2014/main" id="{B6DCD419-72FC-F3A1-074C-6E7142574979}"/>
              </a:ext>
            </a:extLst>
          </p:cNvPr>
          <p:cNvGrpSpPr/>
          <p:nvPr/>
        </p:nvGrpSpPr>
        <p:grpSpPr>
          <a:xfrm>
            <a:off x="1233890" y="3206548"/>
            <a:ext cx="9973372" cy="1414765"/>
            <a:chOff x="1233890" y="3206548"/>
            <a:chExt cx="9973372" cy="1414765"/>
          </a:xfrm>
        </p:grpSpPr>
        <p:sp>
          <p:nvSpPr>
            <p:cNvPr id="12" name="Rectangle: Rounded Corners 11">
              <a:extLst>
                <a:ext uri="{FF2B5EF4-FFF2-40B4-BE49-F238E27FC236}">
                  <a16:creationId xmlns:a16="http://schemas.microsoft.com/office/drawing/2014/main" id="{6D322726-EE8B-7566-CCB8-17A9CA864E19}"/>
                </a:ext>
              </a:extLst>
            </p:cNvPr>
            <p:cNvSpPr/>
            <p:nvPr/>
          </p:nvSpPr>
          <p:spPr>
            <a:xfrm>
              <a:off x="1233890" y="3206548"/>
              <a:ext cx="9973372" cy="141476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4" name="TextBox 13">
              <a:extLst>
                <a:ext uri="{FF2B5EF4-FFF2-40B4-BE49-F238E27FC236}">
                  <a16:creationId xmlns:a16="http://schemas.microsoft.com/office/drawing/2014/main" id="{5351FB35-C4BC-F3CF-FE56-B65F1FA4864C}"/>
                </a:ext>
              </a:extLst>
            </p:cNvPr>
            <p:cNvSpPr txBox="1"/>
            <p:nvPr/>
          </p:nvSpPr>
          <p:spPr>
            <a:xfrm>
              <a:off x="2043784" y="3375321"/>
              <a:ext cx="8322555" cy="1077218"/>
            </a:xfrm>
            <a:prstGeom prst="rect">
              <a:avLst/>
            </a:prstGeom>
            <a:noFill/>
          </p:spPr>
          <p:txBody>
            <a:bodyPr wrap="square">
              <a:spAutoFit/>
            </a:bodyPr>
            <a:lstStyle/>
            <a:p>
              <a:pPr lvl="0" algn="ctr"/>
              <a:r>
                <a:rPr lang="vi-VN" sz="3200" b="1" dirty="0">
                  <a:solidFill>
                    <a:srgbClr val="000000"/>
                  </a:solidFill>
                  <a:latin typeface="Cambria" panose="02040503050406030204" pitchFamily="18" charset="0"/>
                </a:rPr>
                <a:t>Danh ý Tuệ Tĩnh là người tài cao đức trọng. Biết suy nghĩ và lo cho đất nước, nhân dân.</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endParaRPr>
            </a:p>
          </p:txBody>
        </p:sp>
      </p:grpSp>
    </p:spTree>
    <p:extLst>
      <p:ext uri="{BB962C8B-B14F-4D97-AF65-F5344CB8AC3E}">
        <p14:creationId xmlns:p14="http://schemas.microsoft.com/office/powerpoint/2010/main" val="2614599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2"/>
          <a:stretch>
            <a:fillRect/>
          </a:stretch>
        </p:blipFill>
        <p:spPr>
          <a:xfrm>
            <a:off x="259459" y="1851366"/>
            <a:ext cx="4267570" cy="3468925"/>
          </a:xfrm>
          <a:prstGeom prst="rect">
            <a:avLst/>
          </a:prstGeom>
        </p:spPr>
      </p:pic>
      <p:sp>
        <p:nvSpPr>
          <p:cNvPr id="8" name="Rectangle 3">
            <a:extLst>
              <a:ext uri="{FF2B5EF4-FFF2-40B4-BE49-F238E27FC236}">
                <a16:creationId xmlns:a16="http://schemas.microsoft.com/office/drawing/2014/main" id="{8DA2A25D-495F-0753-2BB7-EC15EB953B7A}"/>
              </a:ext>
            </a:extLst>
          </p:cNvPr>
          <p:cNvSpPr>
            <a:spLocks noChangeArrowheads="1"/>
          </p:cNvSpPr>
          <p:nvPr/>
        </p:nvSpPr>
        <p:spPr bwMode="auto">
          <a:xfrm>
            <a:off x="4026236" y="657522"/>
            <a:ext cx="7277473"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b="1" dirty="0" err="1">
                <a:solidFill>
                  <a:srgbClr val="753E21"/>
                </a:solidFill>
                <a:latin typeface="Cambria" panose="02040503050406030204" pitchFamily="18" charset="0"/>
                <a:ea typeface="思源黑体 CN"/>
              </a:rPr>
              <a:t>Bài</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đọc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kể</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về</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cuộc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đời</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và</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sự</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nghiệp</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của</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Tuệ</a:t>
            </a:r>
            <a:r>
              <a:rPr lang="en-US" altLang="en-US" sz="3600" b="1" dirty="0">
                <a:solidFill>
                  <a:srgbClr val="753E21"/>
                </a:solidFill>
                <a:latin typeface="Cambria" panose="02040503050406030204" pitchFamily="18" charset="0"/>
                <a:ea typeface="思源黑体 CN"/>
              </a:rPr>
              <a:t> Tĩnh, </a:t>
            </a:r>
            <a:r>
              <a:rPr lang="en-US" altLang="en-US" sz="3600" b="1" dirty="0" err="1">
                <a:solidFill>
                  <a:srgbClr val="753E21"/>
                </a:solidFill>
                <a:latin typeface="Cambria" panose="02040503050406030204" pitchFamily="18" charset="0"/>
                <a:ea typeface="思源黑体 CN"/>
              </a:rPr>
              <a:t>một</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danh</a:t>
            </a:r>
            <a:r>
              <a:rPr lang="en-US" altLang="en-US" sz="3600" b="1" dirty="0">
                <a:solidFill>
                  <a:srgbClr val="753E21"/>
                </a:solidFill>
                <a:latin typeface="Cambria" panose="02040503050406030204" pitchFamily="18" charset="0"/>
                <a:ea typeface="思源黑体 CN"/>
              </a:rPr>
              <a:t> y </a:t>
            </a:r>
            <a:r>
              <a:rPr lang="en-US" altLang="en-US" sz="3600" b="1" dirty="0" err="1">
                <a:solidFill>
                  <a:srgbClr val="753E21"/>
                </a:solidFill>
                <a:latin typeface="Cambria" panose="02040503050406030204" pitchFamily="18" charset="0"/>
                <a:ea typeface="思源黑体 CN"/>
              </a:rPr>
              <a:t>nổi</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tiếng</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của</a:t>
            </a:r>
            <a:r>
              <a:rPr lang="en-US" altLang="en-US" sz="3600" b="1" dirty="0">
                <a:solidFill>
                  <a:srgbClr val="753E21"/>
                </a:solidFill>
                <a:latin typeface="Cambria" panose="02040503050406030204" pitchFamily="18" charset="0"/>
                <a:ea typeface="思源黑体 CN"/>
              </a:rPr>
              <a:t> Việt Nam. </a:t>
            </a:r>
            <a:r>
              <a:rPr lang="en-US" altLang="en-US" sz="3600" b="1" dirty="0" err="1">
                <a:solidFill>
                  <a:srgbClr val="753E21"/>
                </a:solidFill>
                <a:latin typeface="Cambria" panose="02040503050406030204" pitchFamily="18" charset="0"/>
                <a:ea typeface="思源黑体 CN"/>
              </a:rPr>
              <a:t>Ông</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có</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công</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lớn</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trong</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việc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nghiên</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cứu</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và</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phát</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triển</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nền</a:t>
            </a:r>
            <a:r>
              <a:rPr lang="en-US" altLang="en-US" sz="3600" b="1" dirty="0">
                <a:solidFill>
                  <a:srgbClr val="753E21"/>
                </a:solidFill>
                <a:latin typeface="Cambria" panose="02040503050406030204" pitchFamily="18" charset="0"/>
                <a:ea typeface="思源黑体 CN"/>
              </a:rPr>
              <a:t> y </a:t>
            </a:r>
            <a:r>
              <a:rPr lang="en-US" altLang="en-US" sz="3600" b="1" dirty="0" err="1">
                <a:solidFill>
                  <a:srgbClr val="753E21"/>
                </a:solidFill>
                <a:latin typeface="Cambria" panose="02040503050406030204" pitchFamily="18" charset="0"/>
                <a:ea typeface="思源黑体 CN"/>
              </a:rPr>
              <a:t>học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cổ</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truyền</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dân</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tộc</a:t>
            </a:r>
            <a:r>
              <a:rPr lang="en-US" altLang="en-US" sz="3600" b="1" dirty="0">
                <a:solidFill>
                  <a:srgbClr val="753E21"/>
                </a:solidFill>
                <a:latin typeface="Cambria" panose="02040503050406030204" pitchFamily="18" charset="0"/>
                <a:ea typeface="思源黑体 CN"/>
              </a:rPr>
              <a:t>. Ca </a:t>
            </a:r>
            <a:r>
              <a:rPr lang="en-US" altLang="en-US" sz="3600" b="1" dirty="0" err="1">
                <a:solidFill>
                  <a:srgbClr val="753E21"/>
                </a:solidFill>
                <a:latin typeface="Cambria" panose="02040503050406030204" pitchFamily="18" charset="0"/>
                <a:ea typeface="思源黑体 CN"/>
              </a:rPr>
              <a:t>ngợi</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tài</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năng</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đức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độ</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và</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tấm</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lòng</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yêu</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nước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của</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danh</a:t>
            </a:r>
            <a:r>
              <a:rPr lang="en-US" altLang="en-US" sz="3600" b="1" dirty="0">
                <a:solidFill>
                  <a:srgbClr val="753E21"/>
                </a:solidFill>
                <a:latin typeface="Cambria" panose="02040503050406030204" pitchFamily="18" charset="0"/>
                <a:ea typeface="思源黑体 CN"/>
              </a:rPr>
              <a:t> y </a:t>
            </a:r>
            <a:r>
              <a:rPr lang="en-US" altLang="en-US" sz="3600" b="1" dirty="0" err="1">
                <a:solidFill>
                  <a:srgbClr val="753E21"/>
                </a:solidFill>
                <a:latin typeface="Cambria" panose="02040503050406030204" pitchFamily="18" charset="0"/>
                <a:ea typeface="思源黑体 CN"/>
              </a:rPr>
              <a:t>Tuệ</a:t>
            </a:r>
            <a:r>
              <a:rPr lang="en-US" altLang="en-US" sz="3600" b="1" dirty="0">
                <a:solidFill>
                  <a:srgbClr val="753E21"/>
                </a:solidFill>
                <a:latin typeface="Cambria" panose="02040503050406030204" pitchFamily="18" charset="0"/>
                <a:ea typeface="思源黑体 CN"/>
              </a:rPr>
              <a:t> Tĩnh. </a:t>
            </a:r>
            <a:r>
              <a:rPr lang="en-US" altLang="en-US" sz="3600" b="1" dirty="0" err="1">
                <a:solidFill>
                  <a:srgbClr val="753E21"/>
                </a:solidFill>
                <a:latin typeface="Cambria" panose="02040503050406030204" pitchFamily="18" charset="0"/>
                <a:ea typeface="思源黑体 CN"/>
              </a:rPr>
              <a:t>Nhắc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nhở</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chúng</a:t>
            </a:r>
            <a:r>
              <a:rPr lang="en-US" altLang="en-US" sz="3600" b="1" dirty="0">
                <a:solidFill>
                  <a:srgbClr val="753E21"/>
                </a:solidFill>
                <a:latin typeface="Cambria" panose="02040503050406030204" pitchFamily="18" charset="0"/>
                <a:ea typeface="思源黑体 CN"/>
              </a:rPr>
              <a:t> ta </a:t>
            </a:r>
            <a:r>
              <a:rPr lang="en-US" altLang="en-US" sz="3600" b="1" dirty="0" err="1">
                <a:solidFill>
                  <a:srgbClr val="753E21"/>
                </a:solidFill>
                <a:latin typeface="Cambria" panose="02040503050406030204" pitchFamily="18" charset="0"/>
                <a:ea typeface="思源黑体 CN"/>
              </a:rPr>
              <a:t>trân</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trọng</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và</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phát</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huy</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những</a:t>
            </a:r>
            <a:r>
              <a:rPr lang="en-US" altLang="en-US" sz="3600" b="1" dirty="0">
                <a:solidFill>
                  <a:srgbClr val="753E21"/>
                </a:solidFill>
                <a:latin typeface="Cambria" panose="02040503050406030204" pitchFamily="18" charset="0"/>
                <a:ea typeface="思源黑体 CN"/>
              </a:rPr>
              <a:t> tri </a:t>
            </a:r>
            <a:r>
              <a:rPr lang="en-US" altLang="en-US" sz="3600" b="1" dirty="0" err="1">
                <a:solidFill>
                  <a:srgbClr val="753E21"/>
                </a:solidFill>
                <a:latin typeface="Cambria" panose="02040503050406030204" pitchFamily="18" charset="0"/>
                <a:ea typeface="思源黑体 CN"/>
              </a:rPr>
              <a:t>thức</a:t>
            </a:r>
            <a:r>
              <a:rPr lang="en-US" altLang="en-US" sz="3600" b="1" dirty="0">
                <a:solidFill>
                  <a:srgbClr val="753E21"/>
                </a:solidFill>
                <a:latin typeface="Cambria" panose="02040503050406030204" pitchFamily="18" charset="0"/>
                <a:ea typeface="思源黑体 CN"/>
              </a:rPr>
              <a:t> y </a:t>
            </a:r>
            <a:r>
              <a:rPr lang="en-US" altLang="en-US" sz="3600" b="1" dirty="0" err="1">
                <a:solidFill>
                  <a:srgbClr val="753E21"/>
                </a:solidFill>
                <a:latin typeface="Cambria" panose="02040503050406030204" pitchFamily="18" charset="0"/>
                <a:ea typeface="思源黑体 CN"/>
              </a:rPr>
              <a:t>học</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dân</a:t>
            </a:r>
            <a:r>
              <a:rPr lang="en-US" altLang="en-US" sz="3600" b="1" dirty="0">
                <a:solidFill>
                  <a:srgbClr val="753E21"/>
                </a:solidFill>
                <a:latin typeface="Cambria" panose="02040503050406030204" pitchFamily="18" charset="0"/>
                <a:ea typeface="思源黑体 CN"/>
              </a:rPr>
              <a:t> </a:t>
            </a:r>
            <a:r>
              <a:rPr lang="en-US" altLang="en-US" sz="3600" b="1" dirty="0" err="1">
                <a:solidFill>
                  <a:srgbClr val="753E21"/>
                </a:solidFill>
                <a:latin typeface="Cambria" panose="02040503050406030204" pitchFamily="18" charset="0"/>
                <a:ea typeface="思源黑体 CN"/>
              </a:rPr>
              <a:t>tộc</a:t>
            </a:r>
            <a:r>
              <a:rPr lang="en-US" altLang="en-US" sz="3600" b="1" dirty="0">
                <a:solidFill>
                  <a:srgbClr val="753E21"/>
                </a:solidFill>
                <a:latin typeface="Cambria" panose="02040503050406030204" pitchFamily="18" charset="0"/>
                <a:ea typeface="思源黑体 CN"/>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9174" y="6289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id="{58773157-2C9D-FB21-75AF-6564DB80F426}"/>
              </a:ext>
            </a:extLst>
          </p:cNvPr>
          <p:cNvPicPr>
            <a:picLocks noChangeAspect="1"/>
          </p:cNvPicPr>
          <p:nvPr/>
        </p:nvPicPr>
        <p:blipFill>
          <a:blip r:embed="rId8"/>
          <a:stretch>
            <a:fillRect/>
          </a:stretch>
        </p:blipFill>
        <p:spPr>
          <a:xfrm>
            <a:off x="4808521" y="307685"/>
            <a:ext cx="6937648" cy="5480630"/>
          </a:xfrm>
          <a:prstGeom prst="rect">
            <a:avLst/>
          </a:prstGeom>
        </p:spPr>
      </p:pic>
      <p:pic>
        <p:nvPicPr>
          <p:cNvPr id="6" name="Picture 5" descr="A cartoon of a child holding books&#10;&#10;AI-generated content may be incorrect.">
            <a:extLst>
              <a:ext uri="{FF2B5EF4-FFF2-40B4-BE49-F238E27FC236}">
                <a16:creationId xmlns:a16="http://schemas.microsoft.com/office/drawing/2014/main" id="{9EDD7768-7E11-D81F-908A-939FFFECE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590" y="1559741"/>
            <a:ext cx="4149967" cy="5288112"/>
          </a:xfrm>
          <a:prstGeom prst="rect">
            <a:avLst/>
          </a:prstGeom>
        </p:spPr>
      </p:pic>
    </p:spTree>
    <p:extLst>
      <p:ext uri="{BB962C8B-B14F-4D97-AF65-F5344CB8AC3E}">
        <p14:creationId xmlns:p14="http://schemas.microsoft.com/office/powerpoint/2010/main" val="1830884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8">
            <a:extLst>
              <a:ext uri="{FF2B5EF4-FFF2-40B4-BE49-F238E27FC236}">
                <a16:creationId xmlns:a16="http://schemas.microsoft.com/office/drawing/2014/main" id="{2544B08C-D053-1DAE-FCC5-4A5DFF154B29}"/>
              </a:ext>
            </a:extLst>
          </p:cNvPr>
          <p:cNvSpPr txBox="1"/>
          <p:nvPr/>
        </p:nvSpPr>
        <p:spPr>
          <a:xfrm>
            <a:off x="1419077" y="792480"/>
            <a:ext cx="6292363" cy="684803"/>
          </a:xfrm>
          <a:prstGeom prst="homePlate">
            <a:avLst/>
          </a:prstGeom>
          <a:solidFill>
            <a:srgbClr val="FFDFAF"/>
          </a:solidFill>
          <a:ln w="28575">
            <a:solidFill>
              <a:srgbClr val="F65317"/>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28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Giới</a:t>
            </a:r>
            <a:r>
              <a:rPr kumimoji="0" lang="en-US" altLang="zh-CN" sz="28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28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thiệu</a:t>
            </a:r>
            <a:r>
              <a:rPr kumimoji="0" lang="en-US" altLang="zh-CN" sz="28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28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về</a:t>
            </a:r>
            <a:r>
              <a:rPr kumimoji="0" lang="en-US" altLang="zh-CN" sz="28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Danh y </a:t>
            </a:r>
            <a:r>
              <a:rPr kumimoji="0" lang="en-US" altLang="zh-CN" sz="28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Tuệ</a:t>
            </a:r>
            <a:r>
              <a:rPr kumimoji="0" lang="en-US" altLang="zh-CN" sz="2800" b="1" i="0" u="none" strike="noStrike" kern="1200" cap="none" spc="0" normalizeH="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Tĩnh</a:t>
            </a:r>
            <a:endParaRPr kumimoji="0" lang="zh-CN" altLang="en-US" sz="2800" b="1" i="0" u="none" strike="noStrike" kern="1200" cap="none" spc="0" normalizeH="0" baseline="0" noProof="0" dirty="0">
              <a:ln>
                <a:noFill/>
              </a:ln>
              <a:solidFill>
                <a:srgbClr val="F65317"/>
              </a:solidFill>
              <a:effectLst/>
              <a:uLnTx/>
              <a:uFillTx/>
              <a:latin typeface="HP001 4 hàng" panose="020B0603050302020204" pitchFamily="34" charset="0"/>
              <a:ea typeface="字魂108号-新潮卡通体" panose="00000500000000000000" pitchFamily="2" charset="-122"/>
              <a:sym typeface="Arial" panose="020B0604020202020204" pitchFamily="34" charset="0"/>
            </a:endParaRPr>
          </a:p>
        </p:txBody>
      </p:sp>
      <p:pic>
        <p:nvPicPr>
          <p:cNvPr id="2" name="iLoveYt.net_YouTube_Cuoc-Doi-Su-Nghiep-Cua-Danh-Y-Tue-Tinh-C_Media_gKnbxl3Ra3o_002_360p">
            <a:hlinkClick r:id="" action="ppaction://media"/>
            <a:extLst>
              <a:ext uri="{FF2B5EF4-FFF2-40B4-BE49-F238E27FC236}">
                <a16:creationId xmlns:a16="http://schemas.microsoft.com/office/drawing/2014/main" id="{603EA3F4-07F8-26C5-707A-78DB7BCE8F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2363" y="1721123"/>
            <a:ext cx="8156866" cy="4588237"/>
          </a:xfrm>
          <a:prstGeom prst="rect">
            <a:avLst/>
          </a:prstGeom>
        </p:spPr>
      </p:pic>
    </p:spTree>
    <p:extLst>
      <p:ext uri="{BB962C8B-B14F-4D97-AF65-F5344CB8AC3E}">
        <p14:creationId xmlns:p14="http://schemas.microsoft.com/office/powerpoint/2010/main" val="4261022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0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49643" y="298517"/>
            <a:ext cx="7800008" cy="5887850"/>
          </a:xfrm>
          <a:prstGeom prst="rect">
            <a:avLst/>
          </a:prstGeom>
        </p:spPr>
      </p:pic>
      <p:grpSp>
        <p:nvGrpSpPr>
          <p:cNvPr id="2" name="组合 1"/>
          <p:cNvGrpSpPr/>
          <p:nvPr/>
        </p:nvGrpSpPr>
        <p:grpSpPr>
          <a:xfrm>
            <a:off x="-127616" y="4545142"/>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907B634A-1675-260C-428B-3EA14C77D4C9}"/>
              </a:ext>
            </a:extLst>
          </p:cNvPr>
          <p:cNvPicPr>
            <a:picLocks noChangeAspect="1"/>
          </p:cNvPicPr>
          <p:nvPr/>
        </p:nvPicPr>
        <p:blipFill>
          <a:blip r:embed="rId8"/>
          <a:stretch>
            <a:fillRect/>
          </a:stretch>
        </p:blipFill>
        <p:spPr>
          <a:xfrm>
            <a:off x="4828047" y="620497"/>
            <a:ext cx="6346486" cy="5645385"/>
          </a:xfrm>
          <a:prstGeom prst="rect">
            <a:avLst/>
          </a:prstGeom>
        </p:spPr>
      </p:pic>
      <p:pic>
        <p:nvPicPr>
          <p:cNvPr id="7" name="Picture 6" descr="A cartoon of a child holding books&#10;&#10;AI-generated content may be incorrect.">
            <a:extLst>
              <a:ext uri="{FF2B5EF4-FFF2-40B4-BE49-F238E27FC236}">
                <a16:creationId xmlns:a16="http://schemas.microsoft.com/office/drawing/2014/main" id="{64BFE999-5085-67F1-41D7-B46CAC848E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590" y="1559741"/>
            <a:ext cx="4149967" cy="5288112"/>
          </a:xfrm>
          <a:prstGeom prst="rect">
            <a:avLst/>
          </a:prstGeom>
        </p:spPr>
      </p:pic>
    </p:spTree>
    <p:extLst>
      <p:ext uri="{BB962C8B-B14F-4D97-AF65-F5344CB8AC3E}">
        <p14:creationId xmlns:p14="http://schemas.microsoft.com/office/powerpoint/2010/main" val="983614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t="-2703"/>
          <a:stretch/>
        </p:blipFill>
        <p:spPr>
          <a:xfrm>
            <a:off x="564778" y="753036"/>
            <a:ext cx="1569632" cy="1250408"/>
          </a:xfrm>
          <a:prstGeom prst="rect">
            <a:avLst/>
          </a:prstGeom>
        </p:spPr>
      </p:pic>
      <p:grpSp>
        <p:nvGrpSpPr>
          <p:cNvPr id="9" name="组合 30">
            <a:extLst>
              <a:ext uri="{FF2B5EF4-FFF2-40B4-BE49-F238E27FC236}">
                <a16:creationId xmlns:a16="http://schemas.microsoft.com/office/drawing/2014/main" id="{7A54DF11-2D8B-1C8C-509E-BBB97876D36C}"/>
              </a:ext>
            </a:extLst>
          </p:cNvPr>
          <p:cNvGrpSpPr/>
          <p:nvPr/>
        </p:nvGrpSpPr>
        <p:grpSpPr>
          <a:xfrm>
            <a:off x="1129675" y="1779279"/>
            <a:ext cx="3618522" cy="3880741"/>
            <a:chOff x="1346200" y="3302000"/>
            <a:chExt cx="2413000" cy="995515"/>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2C827875-38FA-1159-D107-455C293774AB}"/>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3F02192-2E19-954E-F288-895773764CBF}"/>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E8AFFE8-34EE-8712-0162-B52E231A84CA}"/>
              </a:ext>
            </a:extLst>
          </p:cNvPr>
          <p:cNvSpPr txBox="1"/>
          <p:nvPr/>
        </p:nvSpPr>
        <p:spPr>
          <a:xfrm>
            <a:off x="1391622" y="2095620"/>
            <a:ext cx="3094629"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Kể tên một số loại cây được dùng làm thuốc chữa bệnh mà em biết.</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sp>
        <p:nvSpPr>
          <p:cNvPr id="4" name="TextBox 3">
            <a:extLst>
              <a:ext uri="{FF2B5EF4-FFF2-40B4-BE49-F238E27FC236}">
                <a16:creationId xmlns:a16="http://schemas.microsoft.com/office/drawing/2014/main" id="{78070C72-BF35-0A3A-A451-2700B64CEEDD}"/>
              </a:ext>
            </a:extLst>
          </p:cNvPr>
          <p:cNvSpPr txBox="1"/>
          <p:nvPr/>
        </p:nvSpPr>
        <p:spPr>
          <a:xfrm>
            <a:off x="5007370" y="1878271"/>
            <a:ext cx="6100854" cy="3416320"/>
          </a:xfrm>
          <a:prstGeom prst="rect">
            <a:avLst/>
          </a:prstGeom>
          <a:noFill/>
        </p:spPr>
        <p:txBody>
          <a:bodyPr wrap="square">
            <a:spAutoFit/>
          </a:bodyPr>
          <a:lstStyle/>
          <a:p>
            <a:pPr algn="just"/>
            <a:r>
              <a:rPr lang="en-US" sz="3600" b="1" dirty="0" err="1">
                <a:solidFill>
                  <a:srgbClr val="002060"/>
                </a:solidFill>
                <a:latin typeface="Cambria" panose="02040503050406030204" pitchFamily="18" charset="0"/>
                <a:ea typeface="思源黑体 CN"/>
              </a:rPr>
              <a:t>Một</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số</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loại</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cây</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được</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dùng</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làm</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thuốc</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chữa</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bệnh</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mà</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em</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biết</a:t>
            </a:r>
            <a:r>
              <a:rPr lang="en-US" sz="3600" b="1" dirty="0">
                <a:solidFill>
                  <a:srgbClr val="002060"/>
                </a:solidFill>
                <a:latin typeface="Cambria" panose="02040503050406030204" pitchFamily="18" charset="0"/>
                <a:ea typeface="思源黑体 CN"/>
              </a:rPr>
              <a:t>: </a:t>
            </a:r>
          </a:p>
          <a:p>
            <a:pPr algn="just"/>
            <a:r>
              <a:rPr lang="en-US" sz="3600" b="1" dirty="0" err="1">
                <a:solidFill>
                  <a:srgbClr val="002060"/>
                </a:solidFill>
                <a:latin typeface="Cambria" panose="02040503050406030204" pitchFamily="18" charset="0"/>
                <a:ea typeface="思源黑体 CN"/>
              </a:rPr>
              <a:t>cây</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cỏ</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tranh</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cây</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mã</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đề</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cây</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cỏ</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mực</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cây</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ngải</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cứu</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cây</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hương</a:t>
            </a:r>
            <a:r>
              <a:rPr lang="en-US" sz="3600" b="1" dirty="0">
                <a:solidFill>
                  <a:srgbClr val="002060"/>
                </a:solidFill>
                <a:latin typeface="Cambria" panose="02040503050406030204" pitchFamily="18" charset="0"/>
                <a:ea typeface="思源黑体 CN"/>
              </a:rPr>
              <a:t> </a:t>
            </a:r>
            <a:r>
              <a:rPr lang="en-US" sz="3600" b="1" dirty="0" err="1">
                <a:solidFill>
                  <a:srgbClr val="002060"/>
                </a:solidFill>
                <a:latin typeface="Cambria" panose="02040503050406030204" pitchFamily="18" charset="0"/>
                <a:ea typeface="思源黑体 CN"/>
              </a:rPr>
              <a:t>nhu</a:t>
            </a:r>
            <a:r>
              <a:rPr lang="en-US" sz="3600" b="1" dirty="0">
                <a:solidFill>
                  <a:srgbClr val="002060"/>
                </a:solidFill>
                <a:latin typeface="Cambria" panose="02040503050406030204" pitchFamily="18" charset="0"/>
                <a:ea typeface="思源黑体 CN"/>
              </a:rPr>
              <a:t>,….</a:t>
            </a:r>
          </a:p>
        </p:txBody>
      </p:sp>
    </p:spTree>
    <p:extLst>
      <p:ext uri="{BB962C8B-B14F-4D97-AF65-F5344CB8AC3E}">
        <p14:creationId xmlns:p14="http://schemas.microsoft.com/office/powerpoint/2010/main" val="2520761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7F189E3D-4A92-0898-D212-05BE8223FB1D}"/>
              </a:ext>
            </a:extLst>
          </p:cNvPr>
          <p:cNvGrpSpPr/>
          <p:nvPr/>
        </p:nvGrpSpPr>
        <p:grpSpPr>
          <a:xfrm>
            <a:off x="1094495" y="1992923"/>
            <a:ext cx="5904956" cy="1340338"/>
            <a:chOff x="3151567" y="4106353"/>
            <a:chExt cx="4517055" cy="1023787"/>
          </a:xfrm>
        </p:grpSpPr>
        <p:grpSp>
          <p:nvGrpSpPr>
            <p:cNvPr id="6"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26BE0DB1-98DC-5C4B-C56F-DFB2149B93ED}"/>
                </a:ext>
              </a:extLst>
            </p:cNvPr>
            <p:cNvSpPr txBox="1"/>
            <p:nvPr/>
          </p:nvSpPr>
          <p:spPr>
            <a:xfrm>
              <a:off x="3426286" y="4395418"/>
              <a:ext cx="424233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Nam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Tào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Bắc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Đẩu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0" name="组合 47">
            <a:extLst>
              <a:ext uri="{FF2B5EF4-FFF2-40B4-BE49-F238E27FC236}">
                <a16:creationId xmlns:a16="http://schemas.microsoft.com/office/drawing/2014/main" id="{BA1949A0-5FDD-12F2-8101-9150EC441915}"/>
              </a:ext>
            </a:extLst>
          </p:cNvPr>
          <p:cNvGrpSpPr/>
          <p:nvPr/>
        </p:nvGrpSpPr>
        <p:grpSpPr>
          <a:xfrm>
            <a:off x="7129597" y="2262289"/>
            <a:ext cx="3114956" cy="997675"/>
            <a:chOff x="3151568" y="4106352"/>
            <a:chExt cx="2774950" cy="892629"/>
          </a:xfrm>
        </p:grpSpPr>
        <p:grpSp>
          <p:nvGrpSpPr>
            <p:cNvPr id="11"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4"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2" name="文本框 41">
              <a:extLst>
                <a:ext uri="{FF2B5EF4-FFF2-40B4-BE49-F238E27FC236}">
                  <a16:creationId xmlns:a16="http://schemas.microsoft.com/office/drawing/2014/main" id="{C7CAD93A-DFC1-3AE0-DE81-9BE1F526F33F}"/>
                </a:ext>
              </a:extLst>
            </p:cNvPr>
            <p:cNvSpPr txBox="1"/>
            <p:nvPr/>
          </p:nvSpPr>
          <p:spPr>
            <a:xfrm>
              <a:off x="3420370" y="4190424"/>
              <a:ext cx="22665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ấ</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 </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ủ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lâu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5" name="组合 47">
            <a:extLst>
              <a:ext uri="{FF2B5EF4-FFF2-40B4-BE49-F238E27FC236}">
                <a16:creationId xmlns:a16="http://schemas.microsoft.com/office/drawing/2014/main" id="{A44338A9-366B-14B4-D9B0-56CBE1F0010E}"/>
              </a:ext>
            </a:extLst>
          </p:cNvPr>
          <p:cNvGrpSpPr/>
          <p:nvPr/>
        </p:nvGrpSpPr>
        <p:grpSpPr>
          <a:xfrm>
            <a:off x="7129597" y="3634088"/>
            <a:ext cx="3114956" cy="997675"/>
            <a:chOff x="3151568" y="4106352"/>
            <a:chExt cx="2774950" cy="892629"/>
          </a:xfrm>
        </p:grpSpPr>
        <p:grpSp>
          <p:nvGrpSpPr>
            <p:cNvPr id="1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10A29F83-44C0-4CA2-BE85-8E617F886A95}"/>
                </a:ext>
              </a:extLst>
            </p:cNvPr>
            <p:cNvSpPr txBox="1"/>
            <p:nvPr/>
          </p:nvSpPr>
          <p:spPr>
            <a:xfrm>
              <a:off x="3616738" y="4279671"/>
              <a:ext cx="18442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ý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nguyện</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0" name="组合 47">
            <a:extLst>
              <a:ext uri="{FF2B5EF4-FFF2-40B4-BE49-F238E27FC236}">
                <a16:creationId xmlns:a16="http://schemas.microsoft.com/office/drawing/2014/main" id="{EF2C2F84-8950-FD38-239C-1F500C1814CB}"/>
              </a:ext>
            </a:extLst>
          </p:cNvPr>
          <p:cNvGrpSpPr/>
          <p:nvPr/>
        </p:nvGrpSpPr>
        <p:grpSpPr>
          <a:xfrm>
            <a:off x="1471348" y="3710831"/>
            <a:ext cx="4279026" cy="938974"/>
            <a:chOff x="3151568" y="4106352"/>
            <a:chExt cx="2774950" cy="892629"/>
          </a:xfrm>
        </p:grpSpPr>
        <p:grpSp>
          <p:nvGrpSpPr>
            <p:cNvPr id="21" name="组合 31">
              <a:extLst>
                <a:ext uri="{FF2B5EF4-FFF2-40B4-BE49-F238E27FC236}">
                  <a16:creationId xmlns:a16="http://schemas.microsoft.com/office/drawing/2014/main" id="{0E6438CA-01AE-CF54-11FE-26FAE0740FF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3" name="圆角矩形 32">
                <a:extLst>
                  <a:ext uri="{FF2B5EF4-FFF2-40B4-BE49-F238E27FC236}">
                    <a16:creationId xmlns:a16="http://schemas.microsoft.com/office/drawing/2014/main" id="{9E465B04-032C-5405-21C4-83186D9FB41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4" name="圆角矩形 33">
                <a:extLst>
                  <a:ext uri="{FF2B5EF4-FFF2-40B4-BE49-F238E27FC236}">
                    <a16:creationId xmlns:a16="http://schemas.microsoft.com/office/drawing/2014/main" id="{DBEF8188-26C8-5054-E693-B0ADF0E628A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2" name="文本框 41">
              <a:extLst>
                <a:ext uri="{FF2B5EF4-FFF2-40B4-BE49-F238E27FC236}">
                  <a16:creationId xmlns:a16="http://schemas.microsoft.com/office/drawing/2014/main" id="{18D52284-262B-F5F2-2DAB-ABB94EC72394}"/>
                </a:ext>
              </a:extLst>
            </p:cNvPr>
            <p:cNvSpPr txBox="1"/>
            <p:nvPr/>
          </p:nvSpPr>
          <p:spPr>
            <a:xfrm>
              <a:off x="3283103" y="4245451"/>
              <a:ext cx="2511881" cy="61443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ập</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luyện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võ</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nghệ</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5" name="Picture 24">
            <a:extLst>
              <a:ext uri="{FF2B5EF4-FFF2-40B4-BE49-F238E27FC236}">
                <a16:creationId xmlns:a16="http://schemas.microsoft.com/office/drawing/2014/main" id="{AC186C54-EFA0-4A18-A39B-94919C22EE4A}"/>
              </a:ext>
            </a:extLst>
          </p:cNvPr>
          <p:cNvPicPr>
            <a:picLocks noChangeAspect="1"/>
          </p:cNvPicPr>
          <p:nvPr/>
        </p:nvPicPr>
        <p:blipFill>
          <a:blip r:embed="rId2"/>
          <a:stretch>
            <a:fillRect/>
          </a:stretch>
        </p:blipFill>
        <p:spPr>
          <a:xfrm>
            <a:off x="2517338" y="623048"/>
            <a:ext cx="7157324" cy="1694835"/>
          </a:xfrm>
          <a:prstGeom prst="rect">
            <a:avLst/>
          </a:prstGeom>
        </p:spPr>
      </p:pic>
    </p:spTree>
    <p:extLst>
      <p:ext uri="{BB962C8B-B14F-4D97-AF65-F5344CB8AC3E}">
        <p14:creationId xmlns:p14="http://schemas.microsoft.com/office/powerpoint/2010/main" val="5538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99F2B7-8A2B-A6EA-8CB4-C7C92FB0CD4A}"/>
              </a:ext>
            </a:extLst>
          </p:cNvPr>
          <p:cNvSpPr txBox="1"/>
          <p:nvPr/>
        </p:nvSpPr>
        <p:spPr>
          <a:xfrm>
            <a:off x="1033549" y="1830516"/>
            <a:ext cx="591589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Đọc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diễn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lời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nhân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vật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endPar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nvGrpSpPr>
          <p:cNvPr id="9" name="Group 8">
            <a:extLst>
              <a:ext uri="{FF2B5EF4-FFF2-40B4-BE49-F238E27FC236}">
                <a16:creationId xmlns:a16="http://schemas.microsoft.com/office/drawing/2014/main" id="{3FF60C2A-0C22-52D5-0927-20EF98FC6A7B}"/>
              </a:ext>
            </a:extLst>
          </p:cNvPr>
          <p:cNvGrpSpPr/>
          <p:nvPr/>
        </p:nvGrpSpPr>
        <p:grpSpPr>
          <a:xfrm>
            <a:off x="1119418" y="2627277"/>
            <a:ext cx="10306049" cy="1617860"/>
            <a:chOff x="1893408" y="2721113"/>
            <a:chExt cx="8780134" cy="853359"/>
          </a:xfrm>
        </p:grpSpPr>
        <p:sp>
          <p:nvSpPr>
            <p:cNvPr id="8" name="Rectangle: Rounded Corners 7">
              <a:extLst>
                <a:ext uri="{FF2B5EF4-FFF2-40B4-BE49-F238E27FC236}">
                  <a16:creationId xmlns:a16="http://schemas.microsoft.com/office/drawing/2014/main" id="{BC8638F9-8A40-DA45-1A23-12BD11AFF298}"/>
                </a:ext>
              </a:extLst>
            </p:cNvPr>
            <p:cNvSpPr/>
            <p:nvPr/>
          </p:nvSpPr>
          <p:spPr>
            <a:xfrm>
              <a:off x="1893408" y="2721113"/>
              <a:ext cx="8780134" cy="853359"/>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TextBox 6">
              <a:extLst>
                <a:ext uri="{FF2B5EF4-FFF2-40B4-BE49-F238E27FC236}">
                  <a16:creationId xmlns:a16="http://schemas.microsoft.com/office/drawing/2014/main" id="{1253D470-7EDA-A0C3-B7A8-B65EB303ACFA}"/>
                </a:ext>
              </a:extLst>
            </p:cNvPr>
            <p:cNvSpPr txBox="1"/>
            <p:nvPr/>
          </p:nvSpPr>
          <p:spPr>
            <a:xfrm>
              <a:off x="1893409" y="2756913"/>
              <a:ext cx="8634186" cy="6980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Hẳn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cao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siêu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lắm</a:t>
              </a:r>
              <a:r>
                <a:rPr lang="en-US" sz="4000"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thầy</a:t>
              </a:r>
              <a:r>
                <a:rPr lang="en-US" sz="4000"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mới</a:t>
              </a:r>
              <a:r>
                <a:rPr lang="en-US" sz="4000" dirty="0">
                  <a:solidFill>
                    <a:prstClr val="black"/>
                  </a:solidFill>
                  <a:latin typeface="Cambria" panose="02040503050406030204" pitchFamily="18" charset="0"/>
                  <a:ea typeface="思源黑体 CN"/>
                </a:rPr>
                <a:t> </a:t>
              </a:r>
              <a:r>
                <a:rPr lang="en-US" sz="4000" b="1" dirty="0" err="1">
                  <a:solidFill>
                    <a:prstClr val="black"/>
                  </a:solidFill>
                  <a:latin typeface="Cambria" panose="02040503050406030204" pitchFamily="18" charset="0"/>
                  <a:ea typeface="思源黑体 CN"/>
                </a:rPr>
                <a:t>ấp</a:t>
              </a:r>
              <a:r>
                <a:rPr lang="en-US" sz="4000" b="1" dirty="0">
                  <a:solidFill>
                    <a:prstClr val="black"/>
                  </a:solidFill>
                  <a:latin typeface="Cambria" panose="02040503050406030204" pitchFamily="18" charset="0"/>
                  <a:ea typeface="思源黑体 CN"/>
                </a:rPr>
                <a:t> ủ </a:t>
              </a:r>
              <a:r>
                <a:rPr lang="en-US" sz="4000" dirty="0" err="1">
                  <a:solidFill>
                    <a:prstClr val="black"/>
                  </a:solidFill>
                  <a:latin typeface="Cambria" panose="02040503050406030204" pitchFamily="18" charset="0"/>
                  <a:ea typeface="思源黑体 CN"/>
                </a:rPr>
                <a:t>lâu</a:t>
              </a:r>
              <a:r>
                <a:rPr lang="en-US" sz="4000"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như</a:t>
              </a:r>
              <a:r>
                <a:rPr lang="en-US" sz="4000"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thế</a:t>
              </a:r>
              <a:r>
                <a:rPr lang="en-US" sz="4000" dirty="0">
                  <a:solidFill>
                    <a:prstClr val="black"/>
                  </a:solidFill>
                  <a:latin typeface="Cambria" panose="02040503050406030204" pitchFamily="18" charset="0"/>
                  <a:ea typeface="思源黑体 CN"/>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pic>
        <p:nvPicPr>
          <p:cNvPr id="6" name="Picture 5">
            <a:extLst>
              <a:ext uri="{FF2B5EF4-FFF2-40B4-BE49-F238E27FC236}">
                <a16:creationId xmlns:a16="http://schemas.microsoft.com/office/drawing/2014/main" id="{E3E334DB-A964-8F2A-4F50-2F4B26A7039B}"/>
              </a:ext>
            </a:extLst>
          </p:cNvPr>
          <p:cNvPicPr>
            <a:picLocks noChangeAspect="1"/>
          </p:cNvPicPr>
          <p:nvPr/>
        </p:nvPicPr>
        <p:blipFill>
          <a:blip r:embed="rId2"/>
          <a:stretch>
            <a:fillRect/>
          </a:stretch>
        </p:blipFill>
        <p:spPr>
          <a:xfrm>
            <a:off x="2768289" y="540131"/>
            <a:ext cx="7157324" cy="1694835"/>
          </a:xfrm>
          <a:prstGeom prst="rect">
            <a:avLst/>
          </a:prstGeom>
        </p:spPr>
      </p:pic>
      <p:grpSp>
        <p:nvGrpSpPr>
          <p:cNvPr id="4" name="Group 3">
            <a:extLst>
              <a:ext uri="{FF2B5EF4-FFF2-40B4-BE49-F238E27FC236}">
                <a16:creationId xmlns:a16="http://schemas.microsoft.com/office/drawing/2014/main" id="{475F841B-4DAD-FAED-49B3-CB15AB8F1A8C}"/>
              </a:ext>
            </a:extLst>
          </p:cNvPr>
          <p:cNvGrpSpPr/>
          <p:nvPr/>
        </p:nvGrpSpPr>
        <p:grpSpPr>
          <a:xfrm>
            <a:off x="1119418" y="4392990"/>
            <a:ext cx="10306050" cy="1590043"/>
            <a:chOff x="1893407" y="2721112"/>
            <a:chExt cx="8780135" cy="1481906"/>
          </a:xfrm>
        </p:grpSpPr>
        <p:sp>
          <p:nvSpPr>
            <p:cNvPr id="11" name="Rectangle: Rounded Corners 10">
              <a:extLst>
                <a:ext uri="{FF2B5EF4-FFF2-40B4-BE49-F238E27FC236}">
                  <a16:creationId xmlns:a16="http://schemas.microsoft.com/office/drawing/2014/main" id="{3260371E-2BB7-007B-F7E5-F796DE152958}"/>
                </a:ext>
              </a:extLst>
            </p:cNvPr>
            <p:cNvSpPr/>
            <p:nvPr/>
          </p:nvSpPr>
          <p:spPr>
            <a:xfrm>
              <a:off x="1893408" y="2721112"/>
              <a:ext cx="8780134" cy="1481906"/>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2" name="TextBox 11">
              <a:extLst>
                <a:ext uri="{FF2B5EF4-FFF2-40B4-BE49-F238E27FC236}">
                  <a16:creationId xmlns:a16="http://schemas.microsoft.com/office/drawing/2014/main" id="{4D1B9966-4A45-24F2-A85C-19B5817A6ED7}"/>
                </a:ext>
              </a:extLst>
            </p:cNvPr>
            <p:cNvSpPr txBox="1"/>
            <p:nvPr/>
          </p:nvSpPr>
          <p:spPr>
            <a:xfrm>
              <a:off x="1893407" y="2721112"/>
              <a:ext cx="8780134" cy="12334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mbria" panose="02040503050406030204" pitchFamily="18" charset="0"/>
                  <a:ea typeface="思源黑体 CN"/>
                </a:rPr>
                <a:t>Điều</a:t>
              </a:r>
              <a:r>
                <a:rPr lang="en-US" sz="4000" dirty="0">
                  <a:solidFill>
                    <a:prstClr val="black"/>
                  </a:solidFill>
                  <a:latin typeface="Cambria" panose="02040503050406030204" pitchFamily="18" charset="0"/>
                  <a:ea typeface="思源黑体 CN"/>
                </a:rPr>
                <a:t> ta </a:t>
              </a:r>
              <a:r>
                <a:rPr lang="en-US" sz="4000" dirty="0" err="1">
                  <a:solidFill>
                    <a:prstClr val="black"/>
                  </a:solidFill>
                  <a:latin typeface="Cambria" panose="02040503050406030204" pitchFamily="18" charset="0"/>
                  <a:ea typeface="思源黑体 CN"/>
                </a:rPr>
                <a:t>sắp</a:t>
              </a:r>
              <a:r>
                <a:rPr lang="en-US" sz="4000"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nói</a:t>
              </a:r>
              <a:r>
                <a:rPr lang="en-US" sz="4000" dirty="0">
                  <a:solidFill>
                    <a:prstClr val="black"/>
                  </a:solidFill>
                  <a:latin typeface="Cambria" panose="02040503050406030204" pitchFamily="18" charset="0"/>
                  <a:ea typeface="思源黑体 CN"/>
                </a:rPr>
                <a:t> </a:t>
              </a:r>
              <a:r>
                <a:rPr lang="en-US" sz="4000" b="1" dirty="0" err="1">
                  <a:solidFill>
                    <a:prstClr val="black"/>
                  </a:solidFill>
                  <a:latin typeface="Cambria" panose="02040503050406030204" pitchFamily="18" charset="0"/>
                  <a:ea typeface="思源黑体 CN"/>
                </a:rPr>
                <a:t>không</a:t>
              </a:r>
              <a:r>
                <a:rPr lang="en-US" sz="4000" b="1" dirty="0">
                  <a:solidFill>
                    <a:prstClr val="black"/>
                  </a:solidFill>
                  <a:latin typeface="Cambria" panose="02040503050406030204" pitchFamily="18" charset="0"/>
                  <a:ea typeface="思源黑体 CN"/>
                </a:rPr>
                <a:t> </a:t>
              </a:r>
              <a:r>
                <a:rPr lang="en-US" sz="4000" b="1" dirty="0" err="1">
                  <a:solidFill>
                    <a:prstClr val="black"/>
                  </a:solidFill>
                  <a:latin typeface="Cambria" panose="02040503050406030204" pitchFamily="18" charset="0"/>
                  <a:ea typeface="思源黑体 CN"/>
                </a:rPr>
                <a:t>cao</a:t>
              </a:r>
              <a:r>
                <a:rPr lang="en-US" sz="4000" b="1"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như</a:t>
              </a:r>
              <a:r>
                <a:rPr lang="en-US" sz="4000"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núi</a:t>
              </a:r>
              <a:r>
                <a:rPr lang="en-US" sz="4000" dirty="0">
                  <a:solidFill>
                    <a:prstClr val="black"/>
                  </a:solidFill>
                  <a:latin typeface="Cambria" panose="02040503050406030204" pitchFamily="18" charset="0"/>
                  <a:ea typeface="思源黑体 CN"/>
                </a:rPr>
                <a:t> Thái Sơn, </a:t>
              </a:r>
              <a:r>
                <a:rPr lang="en-US" sz="4000" b="1" dirty="0" err="1">
                  <a:solidFill>
                    <a:prstClr val="black"/>
                  </a:solidFill>
                  <a:latin typeface="Cambria" panose="02040503050406030204" pitchFamily="18" charset="0"/>
                  <a:ea typeface="思源黑体 CN"/>
                </a:rPr>
                <a:t>chẳng</a:t>
              </a:r>
              <a:r>
                <a:rPr lang="en-US" sz="4000" b="1" dirty="0">
                  <a:solidFill>
                    <a:prstClr val="black"/>
                  </a:solidFill>
                  <a:latin typeface="Cambria" panose="02040503050406030204" pitchFamily="18" charset="0"/>
                  <a:ea typeface="思源黑体 CN"/>
                </a:rPr>
                <a:t> xa </a:t>
              </a:r>
              <a:r>
                <a:rPr lang="en-US" sz="4000" dirty="0" err="1">
                  <a:solidFill>
                    <a:prstClr val="black"/>
                  </a:solidFill>
                  <a:latin typeface="Cambria" panose="02040503050406030204" pitchFamily="18" charset="0"/>
                  <a:ea typeface="思源黑体 CN"/>
                </a:rPr>
                <a:t>như</a:t>
              </a:r>
              <a:r>
                <a:rPr lang="en-US" sz="4000" dirty="0">
                  <a:solidFill>
                    <a:prstClr val="black"/>
                  </a:solidFill>
                  <a:latin typeface="Cambria" panose="02040503050406030204" pitchFamily="18" charset="0"/>
                  <a:ea typeface="思源黑体 CN"/>
                </a:rPr>
                <a:t> </a:t>
              </a:r>
              <a:r>
                <a:rPr lang="en-US" sz="4000" dirty="0" err="1">
                  <a:solidFill>
                    <a:prstClr val="black"/>
                  </a:solidFill>
                  <a:latin typeface="Cambria" panose="02040503050406030204" pitchFamily="18" charset="0"/>
                  <a:ea typeface="思源黑体 CN"/>
                </a:rPr>
                <a:t>biển</a:t>
              </a:r>
              <a:r>
                <a:rPr lang="en-US" sz="4000" dirty="0">
                  <a:solidFill>
                    <a:prstClr val="black"/>
                  </a:solidFill>
                  <a:latin typeface="Cambria" panose="02040503050406030204" pitchFamily="18" charset="0"/>
                  <a:ea typeface="思源黑体 CN"/>
                </a:rPr>
                <a:t> Bắc Hải.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spTree>
    <p:extLst>
      <p:ext uri="{BB962C8B-B14F-4D97-AF65-F5344CB8AC3E}">
        <p14:creationId xmlns:p14="http://schemas.microsoft.com/office/powerpoint/2010/main" val="4222455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C30089-C106-5B27-5A90-CE897C2D69A5}"/>
              </a:ext>
            </a:extLst>
          </p:cNvPr>
          <p:cNvPicPr>
            <a:picLocks noChangeAspect="1"/>
          </p:cNvPicPr>
          <p:nvPr/>
        </p:nvPicPr>
        <p:blipFill>
          <a:blip r:embed="rId2"/>
          <a:stretch>
            <a:fillRect/>
          </a:stretch>
        </p:blipFill>
        <p:spPr>
          <a:xfrm>
            <a:off x="7403258" y="1884975"/>
            <a:ext cx="4210161" cy="3088049"/>
          </a:xfrm>
          <a:prstGeom prst="rect">
            <a:avLst/>
          </a:prstGeom>
        </p:spPr>
      </p:pic>
      <p:pic>
        <p:nvPicPr>
          <p:cNvPr id="5" name="Picture 4" descr="A group of kids sitting at a table&#10;&#10;AI-generated content may be incorrect.">
            <a:extLst>
              <a:ext uri="{FF2B5EF4-FFF2-40B4-BE49-F238E27FC236}">
                <a16:creationId xmlns:a16="http://schemas.microsoft.com/office/drawing/2014/main" id="{6066D5D3-87BD-8904-525E-1524258C4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210" y="1497999"/>
            <a:ext cx="6291295" cy="4293201"/>
          </a:xfrm>
          <a:prstGeom prst="rect">
            <a:avLst/>
          </a:prstGeom>
        </p:spPr>
      </p:pic>
    </p:spTree>
    <p:extLst>
      <p:ext uri="{BB962C8B-B14F-4D97-AF65-F5344CB8AC3E}">
        <p14:creationId xmlns:p14="http://schemas.microsoft.com/office/powerpoint/2010/main" val="98115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DDF48529-2476-112C-E07A-3682D0D5CAC2}"/>
              </a:ext>
            </a:extLst>
          </p:cNvPr>
          <p:cNvGrpSpPr/>
          <p:nvPr/>
        </p:nvGrpSpPr>
        <p:grpSpPr>
          <a:xfrm>
            <a:off x="2731502" y="4163765"/>
            <a:ext cx="6972302" cy="985764"/>
            <a:chOff x="3151567" y="4106353"/>
            <a:chExt cx="6211256" cy="1023787"/>
          </a:xfrm>
        </p:grpSpPr>
        <p:grpSp>
          <p:nvGrpSpPr>
            <p:cNvPr id="6" name="组合 31">
              <a:extLst>
                <a:ext uri="{FF2B5EF4-FFF2-40B4-BE49-F238E27FC236}">
                  <a16:creationId xmlns:a16="http://schemas.microsoft.com/office/drawing/2014/main" id="{3F576675-A5AF-8F4B-EDAF-7AC55B2295E0}"/>
                </a:ext>
              </a:extLst>
            </p:cNvPr>
            <p:cNvGrpSpPr/>
            <p:nvPr/>
          </p:nvGrpSpPr>
          <p:grpSpPr>
            <a:xfrm>
              <a:off x="3151567" y="4106353"/>
              <a:ext cx="6211256" cy="1023787"/>
              <a:chOff x="1346199" y="3302000"/>
              <a:chExt cx="5401092"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6463F51D-3F4A-546C-0739-3C09CCBC5806}"/>
                  </a:ext>
                </a:extLst>
              </p:cNvPr>
              <p:cNvSpPr/>
              <p:nvPr/>
            </p:nvSpPr>
            <p:spPr>
              <a:xfrm>
                <a:off x="1346199" y="3302000"/>
                <a:ext cx="5401092"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ea typeface="思源黑体 CN"/>
                  <a:cs typeface="+mn-cs"/>
                </a:endParaRPr>
              </a:p>
            </p:txBody>
          </p:sp>
          <p:sp>
            <p:nvSpPr>
              <p:cNvPr id="9" name="圆角矩形 33">
                <a:extLst>
                  <a:ext uri="{FF2B5EF4-FFF2-40B4-BE49-F238E27FC236}">
                    <a16:creationId xmlns:a16="http://schemas.microsoft.com/office/drawing/2014/main" id="{20CB954F-CD7E-D312-5239-942BD06327C0}"/>
                  </a:ext>
                </a:extLst>
              </p:cNvPr>
              <p:cNvSpPr/>
              <p:nvPr/>
            </p:nvSpPr>
            <p:spPr>
              <a:xfrm>
                <a:off x="1425653" y="3451353"/>
                <a:ext cx="516507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ea typeface="思源黑体 CN"/>
                  <a:cs typeface="+mn-cs"/>
                </a:endParaRPr>
              </a:p>
            </p:txBody>
          </p:sp>
        </p:grpSp>
        <p:sp>
          <p:nvSpPr>
            <p:cNvPr id="7" name="文本框 41">
              <a:extLst>
                <a:ext uri="{FF2B5EF4-FFF2-40B4-BE49-F238E27FC236}">
                  <a16:creationId xmlns:a16="http://schemas.microsoft.com/office/drawing/2014/main" id="{1D70379B-611B-4261-F6E1-CA63B17CE26F}"/>
                </a:ext>
              </a:extLst>
            </p:cNvPr>
            <p:cNvSpPr txBox="1"/>
            <p:nvPr/>
          </p:nvSpPr>
          <p:spPr>
            <a:xfrm>
              <a:off x="3480547" y="4292110"/>
              <a:ext cx="546461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字魂131号-酷乐潮玩体" panose="00000500000000000000" pitchFamily="2" charset="-122"/>
                  <a:cs typeface="+mn-ea"/>
                </a:rPr>
                <a:t>Tuệ</a:t>
              </a:r>
              <a:r>
                <a:rPr lang="en-US" sz="3600" b="1" dirty="0">
                  <a:solidFill>
                    <a:srgbClr val="002060"/>
                  </a:solidFill>
                  <a:latin typeface="Cambria" panose="02040503050406030204" pitchFamily="18" charset="0"/>
                  <a:ea typeface="字魂131号-酷乐潮玩体" panose="00000500000000000000" pitchFamily="2" charset="-122"/>
                  <a:cs typeface="+mn-ea"/>
                </a:rPr>
                <a:t> Tĩnh (Nguyễn Bá Tĩnh): </a:t>
              </a:r>
              <a:endParaRPr lang="zh-CN" altLang="en-US"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a:extLst>
              <a:ext uri="{FF2B5EF4-FFF2-40B4-BE49-F238E27FC236}">
                <a16:creationId xmlns:a16="http://schemas.microsoft.com/office/drawing/2014/main" id="{D9DF344E-D4ED-7937-C049-FD312523B328}"/>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13" name="TextBox 12">
            <a:extLst>
              <a:ext uri="{FF2B5EF4-FFF2-40B4-BE49-F238E27FC236}">
                <a16:creationId xmlns:a16="http://schemas.microsoft.com/office/drawing/2014/main" id="{7851818D-4FCD-459E-2044-49C2845710C1}"/>
              </a:ext>
            </a:extLst>
          </p:cNvPr>
          <p:cNvSpPr txBox="1"/>
          <p:nvPr/>
        </p:nvSpPr>
        <p:spPr>
          <a:xfrm>
            <a:off x="1379866" y="5151245"/>
            <a:ext cx="10056521" cy="1384995"/>
          </a:xfrm>
          <a:prstGeom prst="rect">
            <a:avLst/>
          </a:prstGeom>
          <a:noFill/>
        </p:spPr>
        <p:txBody>
          <a:bodyPr wrap="square">
            <a:spAutoFit/>
          </a:bodyPr>
          <a:lstStyle/>
          <a:p>
            <a:pPr algn="ctr"/>
            <a:r>
              <a:rPr lang="en-US" sz="2800" b="1" dirty="0" err="1">
                <a:solidFill>
                  <a:srgbClr val="002060"/>
                </a:solidFill>
                <a:latin typeface="Cambria" panose="02040503050406030204" pitchFamily="18" charset="0"/>
                <a:ea typeface="思源黑体 CN"/>
              </a:rPr>
              <a:t>Một</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danh</a:t>
            </a:r>
            <a:r>
              <a:rPr lang="en-US" sz="2800" b="1" dirty="0">
                <a:solidFill>
                  <a:srgbClr val="002060"/>
                </a:solidFill>
                <a:latin typeface="Cambria" panose="02040503050406030204" pitchFamily="18" charset="0"/>
                <a:ea typeface="思源黑体 CN"/>
              </a:rPr>
              <a:t> y </a:t>
            </a:r>
            <a:r>
              <a:rPr lang="en-US" sz="2800" b="1" dirty="0" err="1">
                <a:solidFill>
                  <a:srgbClr val="002060"/>
                </a:solidFill>
                <a:latin typeface="Cambria" panose="02040503050406030204" pitchFamily="18" charset="0"/>
                <a:ea typeface="思源黑体 CN"/>
              </a:rPr>
              <a:t>sống</a:t>
            </a:r>
            <a:r>
              <a:rPr lang="en-US" sz="2800" b="1" dirty="0">
                <a:solidFill>
                  <a:srgbClr val="002060"/>
                </a:solidFill>
                <a:latin typeface="Cambria" panose="02040503050406030204" pitchFamily="18" charset="0"/>
                <a:ea typeface="思源黑体 CN"/>
              </a:rPr>
              <a:t> ở </a:t>
            </a:r>
            <a:r>
              <a:rPr lang="en-US" sz="2800" b="1" dirty="0" err="1">
                <a:solidFill>
                  <a:srgbClr val="002060"/>
                </a:solidFill>
                <a:latin typeface="Cambria" panose="02040503050406030204" pitchFamily="18" charset="0"/>
                <a:ea typeface="思源黑体 CN"/>
              </a:rPr>
              <a:t>giai</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đoạn</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cuối</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thời</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Trần</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được</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hậu</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thế</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suy</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tôn</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là</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tiên</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thánh</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của</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ngành</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thuốc</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nam</a:t>
            </a:r>
            <a:r>
              <a:rPr lang="en-US" sz="2800" b="1" dirty="0">
                <a:solidFill>
                  <a:srgbClr val="002060"/>
                </a:solidFill>
                <a:latin typeface="Cambria" panose="02040503050406030204" pitchFamily="18" charset="0"/>
                <a:ea typeface="思源黑体 CN"/>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mn-cs"/>
            </a:endParaRPr>
          </a:p>
        </p:txBody>
      </p:sp>
      <p:pic>
        <p:nvPicPr>
          <p:cNvPr id="27" name="Picture 26">
            <a:extLst>
              <a:ext uri="{FF2B5EF4-FFF2-40B4-BE49-F238E27FC236}">
                <a16:creationId xmlns:a16="http://schemas.microsoft.com/office/drawing/2014/main" id="{89A5088F-F5C6-373B-FE67-86773A1A48EC}"/>
              </a:ext>
            </a:extLst>
          </p:cNvPr>
          <p:cNvPicPr>
            <a:picLocks noChangeAspect="1"/>
          </p:cNvPicPr>
          <p:nvPr/>
        </p:nvPicPr>
        <p:blipFill>
          <a:blip r:embed="rId3"/>
          <a:srcRect b="20981"/>
          <a:stretch/>
        </p:blipFill>
        <p:spPr>
          <a:xfrm>
            <a:off x="4027688" y="1457296"/>
            <a:ext cx="4760875" cy="2696105"/>
          </a:xfrm>
          <a:prstGeom prst="rect">
            <a:avLst/>
          </a:prstGeom>
        </p:spPr>
      </p:pic>
    </p:spTree>
    <p:extLst>
      <p:ext uri="{BB962C8B-B14F-4D97-AF65-F5344CB8AC3E}">
        <p14:creationId xmlns:p14="http://schemas.microsoft.com/office/powerpoint/2010/main" val="414116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2C40-6D1C-F22F-6A71-C3431530D352}"/>
              </a:ext>
            </a:extLst>
          </p:cNvPr>
          <p:cNvPicPr>
            <a:picLocks noChangeAspect="1"/>
          </p:cNvPicPr>
          <p:nvPr/>
        </p:nvPicPr>
        <p:blipFill>
          <a:blip r:embed="rId2"/>
          <a:stretch>
            <a:fillRect/>
          </a:stretch>
        </p:blipFill>
        <p:spPr>
          <a:xfrm>
            <a:off x="4444241" y="567276"/>
            <a:ext cx="4049593" cy="1222353"/>
          </a:xfrm>
          <a:prstGeom prst="rect">
            <a:avLst/>
          </a:prstGeom>
        </p:spPr>
      </p:pic>
      <p:grpSp>
        <p:nvGrpSpPr>
          <p:cNvPr id="4" name="组合 47">
            <a:extLst>
              <a:ext uri="{FF2B5EF4-FFF2-40B4-BE49-F238E27FC236}">
                <a16:creationId xmlns:a16="http://schemas.microsoft.com/office/drawing/2014/main" id="{459997C7-C6AA-F8A2-5141-C4ED4074432E}"/>
              </a:ext>
            </a:extLst>
          </p:cNvPr>
          <p:cNvGrpSpPr/>
          <p:nvPr/>
        </p:nvGrpSpPr>
        <p:grpSpPr>
          <a:xfrm>
            <a:off x="1100783" y="4759881"/>
            <a:ext cx="5502134" cy="1311169"/>
            <a:chOff x="3151567" y="4106353"/>
            <a:chExt cx="4182027" cy="1023787"/>
          </a:xfrm>
        </p:grpSpPr>
        <p:grpSp>
          <p:nvGrpSpPr>
            <p:cNvPr id="5" name="组合 31">
              <a:extLst>
                <a:ext uri="{FF2B5EF4-FFF2-40B4-BE49-F238E27FC236}">
                  <a16:creationId xmlns:a16="http://schemas.microsoft.com/office/drawing/2014/main" id="{36DEF56B-3C89-B81A-353D-F5B38680ABD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D140D6F9-F63B-6562-AFE6-B0DA5C95620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CB42FDC7-62A5-A79B-66B1-033849ADFF9E}"/>
                  </a:ext>
                </a:extLst>
              </p:cNvPr>
              <p:cNvSpPr/>
              <p:nvPr/>
            </p:nvSpPr>
            <p:spPr>
              <a:xfrm>
                <a:off x="1425655" y="341279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A5373F0B-284F-CAC2-1D78-4B1A8D2E8139}"/>
                </a:ext>
              </a:extLst>
            </p:cNvPr>
            <p:cNvSpPr txBox="1"/>
            <p:nvPr/>
          </p:nvSpPr>
          <p:spPr>
            <a:xfrm>
              <a:off x="3388754" y="4273847"/>
              <a:ext cx="3646380" cy="50466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字魂131号-酷乐潮玩体" panose="00000500000000000000" pitchFamily="2" charset="-122"/>
                  <a:cs typeface="+mn-ea"/>
                </a:rPr>
                <a:t>Núi</a:t>
              </a:r>
              <a:r>
                <a:rPr lang="en-US" sz="3600" b="1" dirty="0">
                  <a:solidFill>
                    <a:srgbClr val="002060"/>
                  </a:solidFill>
                  <a:latin typeface="Cambria" panose="02040503050406030204" pitchFamily="18" charset="0"/>
                  <a:ea typeface="字魂131号-酷乐潮玩体" panose="00000500000000000000" pitchFamily="2" charset="-122"/>
                  <a:cs typeface="+mn-ea"/>
                </a:rPr>
                <a:t> Nam </a:t>
              </a:r>
              <a:r>
                <a:rPr lang="en-US" sz="3600" b="1" dirty="0" err="1">
                  <a:solidFill>
                    <a:srgbClr val="002060"/>
                  </a:solidFill>
                  <a:latin typeface="Cambria" panose="02040503050406030204" pitchFamily="18" charset="0"/>
                  <a:ea typeface="字魂131号-酷乐潮玩体" panose="00000500000000000000" pitchFamily="2" charset="-122"/>
                  <a:cs typeface="+mn-ea"/>
                </a:rPr>
                <a:t>Tào</a:t>
              </a:r>
              <a:r>
                <a:rPr lang="en-US" sz="3600" b="1" dirty="0">
                  <a:solidFill>
                    <a:srgbClr val="002060"/>
                  </a:solidFill>
                  <a:latin typeface="Cambria" panose="02040503050406030204" pitchFamily="18" charset="0"/>
                  <a:ea typeface="字魂131号-酷乐潮玩体" panose="00000500000000000000" pitchFamily="2" charset="-122"/>
                  <a:cs typeface="+mn-ea"/>
                </a:rPr>
                <a:t>, Bắc </a:t>
              </a:r>
              <a:r>
                <a:rPr lang="en-US" sz="3600" b="1" dirty="0" err="1">
                  <a:solidFill>
                    <a:srgbClr val="002060"/>
                  </a:solidFill>
                  <a:latin typeface="Cambria" panose="02040503050406030204" pitchFamily="18" charset="0"/>
                  <a:ea typeface="字魂131号-酷乐潮玩体" panose="00000500000000000000" pitchFamily="2" charset="-122"/>
                  <a:cs typeface="+mn-ea"/>
                </a:rPr>
                <a:t>Đẩu</a:t>
              </a:r>
              <a:endParaRPr lang="zh-CN" altLang="en-US"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9" name="TextBox 8">
            <a:extLst>
              <a:ext uri="{FF2B5EF4-FFF2-40B4-BE49-F238E27FC236}">
                <a16:creationId xmlns:a16="http://schemas.microsoft.com/office/drawing/2014/main" id="{4D6BDA8F-5834-F95B-CAE8-433E6CCABF70}"/>
              </a:ext>
            </a:extLst>
          </p:cNvPr>
          <p:cNvSpPr txBox="1"/>
          <p:nvPr/>
        </p:nvSpPr>
        <p:spPr>
          <a:xfrm>
            <a:off x="6324902" y="4869040"/>
            <a:ext cx="5305648" cy="954107"/>
          </a:xfrm>
          <a:prstGeom prst="rect">
            <a:avLst/>
          </a:prstGeom>
          <a:noFill/>
        </p:spPr>
        <p:txBody>
          <a:bodyPr wrap="square">
            <a:spAutoFit/>
          </a:bodyPr>
          <a:lstStyle/>
          <a:p>
            <a:pPr lvl="0" algn="ctr"/>
            <a:r>
              <a:rPr lang="en-US" sz="2800" b="1" dirty="0">
                <a:solidFill>
                  <a:srgbClr val="002060"/>
                </a:solidFill>
                <a:latin typeface="Cambria" panose="02040503050406030204" pitchFamily="18" charset="0"/>
                <a:ea typeface="思源黑体 CN"/>
              </a:rPr>
              <a:t>Hai </a:t>
            </a:r>
            <a:r>
              <a:rPr lang="en-US" sz="2800" b="1" dirty="0" err="1">
                <a:solidFill>
                  <a:srgbClr val="002060"/>
                </a:solidFill>
                <a:latin typeface="Cambria" panose="02040503050406030204" pitchFamily="18" charset="0"/>
                <a:ea typeface="思源黑体 CN"/>
              </a:rPr>
              <a:t>ngọn</a:t>
            </a:r>
            <a:r>
              <a:rPr lang="en-US" sz="2800" b="1" dirty="0">
                <a:solidFill>
                  <a:srgbClr val="002060"/>
                </a:solidFill>
                <a:latin typeface="Cambria" panose="02040503050406030204" pitchFamily="18" charset="0"/>
                <a:ea typeface="思源黑体 CN"/>
              </a:rPr>
              <a:t> </a:t>
            </a:r>
            <a:r>
              <a:rPr lang="en-US" sz="2800" b="1" dirty="0" err="1">
                <a:solidFill>
                  <a:srgbClr val="002060"/>
                </a:solidFill>
                <a:latin typeface="Cambria" panose="02040503050406030204" pitchFamily="18" charset="0"/>
                <a:ea typeface="思源黑体 CN"/>
              </a:rPr>
              <a:t>núi</a:t>
            </a:r>
            <a:r>
              <a:rPr lang="en-US" sz="2800" b="1" dirty="0">
                <a:solidFill>
                  <a:srgbClr val="002060"/>
                </a:solidFill>
                <a:latin typeface="Cambria" panose="02040503050406030204" pitchFamily="18" charset="0"/>
                <a:ea typeface="思源黑体 CN"/>
              </a:rPr>
              <a:t> </a:t>
            </a:r>
          </a:p>
          <a:p>
            <a:pPr lvl="0" algn="ctr"/>
            <a:r>
              <a:rPr lang="en-US" sz="2800" b="1" dirty="0">
                <a:solidFill>
                  <a:srgbClr val="002060"/>
                </a:solidFill>
                <a:latin typeface="Cambria" panose="02040503050406030204" pitchFamily="18" charset="0"/>
                <a:ea typeface="思源黑体 CN"/>
              </a:rPr>
              <a:t>ở </a:t>
            </a:r>
            <a:r>
              <a:rPr lang="en-US" sz="2800" b="1" dirty="0" err="1">
                <a:solidFill>
                  <a:srgbClr val="002060"/>
                </a:solidFill>
                <a:latin typeface="Cambria" panose="02040503050406030204" pitchFamily="18" charset="0"/>
                <a:ea typeface="思源黑体 CN"/>
              </a:rPr>
              <a:t>tỉnh</a:t>
            </a:r>
            <a:r>
              <a:rPr lang="en-US" sz="2800" b="1" dirty="0">
                <a:solidFill>
                  <a:srgbClr val="002060"/>
                </a:solidFill>
                <a:latin typeface="Cambria" panose="02040503050406030204" pitchFamily="18" charset="0"/>
                <a:ea typeface="思源黑体 CN"/>
              </a:rPr>
              <a:t> Hải Dương</a:t>
            </a:r>
          </a:p>
        </p:txBody>
      </p:sp>
      <p:pic>
        <p:nvPicPr>
          <p:cNvPr id="3074" name="Picture 2" descr="Theo truyền thuyết, Nam Tào và Bắc Đẩu được giao giữ sổ gì? - Tư vấn">
            <a:extLst>
              <a:ext uri="{FF2B5EF4-FFF2-40B4-BE49-F238E27FC236}">
                <a16:creationId xmlns:a16="http://schemas.microsoft.com/office/drawing/2014/main" id="{AC5B910E-6C2F-D10D-F228-9EC6E452E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684" y="1368328"/>
            <a:ext cx="4667250" cy="318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73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402268" y="609600"/>
            <a:ext cx="9189326" cy="2175719"/>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874710" y="1032835"/>
              <a:ext cx="7160134" cy="15450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Danh y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Tuệ</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Tĩnh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dẫn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các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học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trò</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lên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núi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Nam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Tào</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Bắc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Đẩu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để</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nói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với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các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trò</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điều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gì</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442137" y="3010853"/>
            <a:ext cx="10149457" cy="2123658"/>
          </a:xfrm>
          <a:prstGeom prst="rect">
            <a:avLst/>
          </a:prstGeom>
          <a:noFill/>
        </p:spPr>
        <p:txBody>
          <a:bodyPr wrap="square">
            <a:spAutoFit/>
          </a:bodyPr>
          <a:lstStyle/>
          <a:p>
            <a:pPr lvl="0" algn="ctr"/>
            <a:r>
              <a:rPr lang="en-US" sz="4400" b="1" dirty="0">
                <a:solidFill>
                  <a:srgbClr val="002060"/>
                </a:solidFill>
                <a:latin typeface="Cambria" panose="02040503050406030204" pitchFamily="18" charset="0"/>
              </a:rPr>
              <a:t>Danh y </a:t>
            </a:r>
            <a:r>
              <a:rPr lang="en-US" sz="4400" b="1" dirty="0" err="1">
                <a:solidFill>
                  <a:srgbClr val="002060"/>
                </a:solidFill>
                <a:latin typeface="Cambria" panose="02040503050406030204" pitchFamily="18" charset="0"/>
              </a:rPr>
              <a:t>Tuệ</a:t>
            </a:r>
            <a:r>
              <a:rPr lang="en-US" sz="4400" b="1" dirty="0">
                <a:solidFill>
                  <a:srgbClr val="002060"/>
                </a:solidFill>
                <a:latin typeface="Cambria" panose="02040503050406030204" pitchFamily="18" charset="0"/>
              </a:rPr>
              <a:t> Tĩnh </a:t>
            </a:r>
            <a:r>
              <a:rPr lang="en-US" sz="4400" b="1" dirty="0" err="1">
                <a:solidFill>
                  <a:srgbClr val="002060"/>
                </a:solidFill>
                <a:latin typeface="Cambria" panose="02040503050406030204" pitchFamily="18" charset="0"/>
              </a:rPr>
              <a:t>dẫn</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các</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học</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trò</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lên</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núi</a:t>
            </a:r>
            <a:r>
              <a:rPr lang="en-US" sz="4400" b="1" dirty="0">
                <a:solidFill>
                  <a:srgbClr val="002060"/>
                </a:solidFill>
                <a:latin typeface="Cambria" panose="02040503050406030204" pitchFamily="18" charset="0"/>
              </a:rPr>
              <a:t> Nam </a:t>
            </a:r>
            <a:r>
              <a:rPr lang="en-US" sz="4400" b="1" dirty="0" err="1">
                <a:solidFill>
                  <a:srgbClr val="002060"/>
                </a:solidFill>
                <a:latin typeface="Cambria" panose="02040503050406030204" pitchFamily="18" charset="0"/>
              </a:rPr>
              <a:t>Tào</a:t>
            </a:r>
            <a:r>
              <a:rPr lang="en-US" sz="4400" b="1" dirty="0">
                <a:solidFill>
                  <a:srgbClr val="002060"/>
                </a:solidFill>
                <a:latin typeface="Cambria" panose="02040503050406030204" pitchFamily="18" charset="0"/>
              </a:rPr>
              <a:t>, Bắc </a:t>
            </a:r>
            <a:r>
              <a:rPr lang="en-US" sz="4400" b="1" dirty="0" err="1">
                <a:solidFill>
                  <a:srgbClr val="002060"/>
                </a:solidFill>
                <a:latin typeface="Cambria" panose="02040503050406030204" pitchFamily="18" charset="0"/>
              </a:rPr>
              <a:t>Đẩu</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để</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nói</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với</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các</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trò</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về</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điều</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mình</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ấp</a:t>
            </a:r>
            <a:r>
              <a:rPr lang="en-US" sz="4400" b="1" dirty="0">
                <a:solidFill>
                  <a:srgbClr val="002060"/>
                </a:solidFill>
                <a:latin typeface="Cambria" panose="02040503050406030204" pitchFamily="18" charset="0"/>
              </a:rPr>
              <a:t> ủ </a:t>
            </a:r>
            <a:r>
              <a:rPr lang="en-US" sz="4400" b="1" dirty="0" err="1">
                <a:solidFill>
                  <a:srgbClr val="002060"/>
                </a:solidFill>
                <a:latin typeface="Cambria" panose="02040503050406030204" pitchFamily="18" charset="0"/>
              </a:rPr>
              <a:t>từ</a:t>
            </a:r>
            <a:r>
              <a:rPr lang="en-US" sz="4400" b="1" dirty="0">
                <a:solidFill>
                  <a:srgbClr val="002060"/>
                </a:solidFill>
                <a:latin typeface="Cambria" panose="02040503050406030204" pitchFamily="18" charset="0"/>
              </a:rPr>
              <a:t> </a:t>
            </a:r>
            <a:r>
              <a:rPr lang="en-US" sz="4400" b="1" dirty="0" err="1">
                <a:solidFill>
                  <a:srgbClr val="002060"/>
                </a:solidFill>
                <a:latin typeface="Cambria" panose="02040503050406030204" pitchFamily="18" charset="0"/>
              </a:rPr>
              <a:t>lâu</a:t>
            </a:r>
            <a:r>
              <a:rPr lang="en-US" sz="4400" b="1" dirty="0">
                <a:solidFill>
                  <a:srgbClr val="002060"/>
                </a:solidFill>
                <a:latin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929296"/>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TotalTime>
  <Words>704</Words>
  <Application>Microsoft Office PowerPoint</Application>
  <PresentationFormat>Widescreen</PresentationFormat>
  <Paragraphs>35</Paragraphs>
  <Slides>16</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思源黑体 CN</vt:lpstr>
      <vt:lpstr>Arial</vt:lpstr>
      <vt:lpstr>SVN-Newton</vt:lpstr>
      <vt:lpstr>Times New Roman</vt:lpstr>
      <vt:lpstr>HP001 4 hàng</vt:lpstr>
      <vt:lpstr>Aptos</vt:lpstr>
      <vt:lpstr>Cambria</vt:lpstr>
      <vt:lpstr>#9Slide05 SVNUT Triumph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MANGNON</cp:keywords>
  <cp:lastModifiedBy>Admin</cp:lastModifiedBy>
  <cp:revision>6</cp:revision>
  <dcterms:created xsi:type="dcterms:W3CDTF">2025-03-09T06:32:00Z</dcterms:created>
  <dcterms:modified xsi:type="dcterms:W3CDTF">2025-04-08T01:18:42Z</dcterms:modified>
</cp:coreProperties>
</file>