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5" r:id="rId2"/>
    <p:sldId id="286" r:id="rId3"/>
    <p:sldId id="266" r:id="rId4"/>
    <p:sldId id="293" r:id="rId5"/>
    <p:sldId id="294" r:id="rId6"/>
    <p:sldId id="295" r:id="rId7"/>
    <p:sldId id="296" r:id="rId8"/>
    <p:sldId id="301" r:id="rId9"/>
    <p:sldId id="302" r:id="rId10"/>
    <p:sldId id="299" r:id="rId11"/>
    <p:sldId id="300" r:id="rId12"/>
    <p:sldId id="287" r:id="rId13"/>
    <p:sldId id="288" r:id="rId14"/>
    <p:sldId id="272" r:id="rId15"/>
    <p:sldId id="273" r:id="rId16"/>
    <p:sldId id="274" r:id="rId17"/>
    <p:sldId id="275" r:id="rId18"/>
    <p:sldId id="276" r:id="rId19"/>
    <p:sldId id="277" r:id="rId20"/>
    <p:sldId id="269" r:id="rId21"/>
    <p:sldId id="282" r:id="rId22"/>
    <p:sldId id="291" r:id="rId23"/>
    <p:sldId id="289" r:id="rId24"/>
    <p:sldId id="292" r:id="rId25"/>
    <p:sldId id="290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0066"/>
    <a:srgbClr val="FF3399"/>
    <a:srgbClr val="99FF33"/>
    <a:srgbClr val="A9DA74"/>
    <a:srgbClr val="AFDC7E"/>
    <a:srgbClr val="C4E59F"/>
    <a:srgbClr val="F6C6E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65" autoAdjust="0"/>
    <p:restoredTop sz="78315" autoAdjust="0"/>
  </p:normalViewPr>
  <p:slideViewPr>
    <p:cSldViewPr>
      <p:cViewPr varScale="1">
        <p:scale>
          <a:sx n="54" d="100"/>
          <a:sy n="54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baseline="0" dirty="0" err="1"/>
              <a:t>Kê</a:t>
            </a:r>
            <a:r>
              <a:rPr lang="en-US" baseline="0" dirty="0"/>
              <a:t> 1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ghế</a:t>
            </a:r>
            <a:r>
              <a:rPr lang="en-US" baseline="0" dirty="0"/>
              <a:t> quay </a:t>
            </a:r>
            <a:r>
              <a:rPr lang="en-US" baseline="0" dirty="0" err="1"/>
              <a:t>lưng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. </a:t>
            </a:r>
            <a:r>
              <a:rPr lang="en-US" baseline="0" dirty="0" err="1"/>
              <a:t>Gọi</a:t>
            </a:r>
            <a:r>
              <a:rPr lang="en-US" baseline="0" dirty="0"/>
              <a:t> 1 HS </a:t>
            </a:r>
            <a:r>
              <a:rPr lang="en-US" baseline="0" dirty="0" err="1"/>
              <a:t>ngồi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ghế</a:t>
            </a:r>
            <a:r>
              <a:rPr lang="en-US" baseline="0" dirty="0"/>
              <a:t>.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1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/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/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miêu</a:t>
            </a:r>
            <a:r>
              <a:rPr lang="en-US" baseline="0" dirty="0"/>
              <a:t> </a:t>
            </a:r>
            <a:r>
              <a:rPr lang="en-US" baseline="0" dirty="0" err="1"/>
              <a:t>tả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HS </a:t>
            </a:r>
            <a:r>
              <a:rPr lang="en-US" baseline="0" dirty="0" err="1"/>
              <a:t>ngồi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ghế</a:t>
            </a:r>
            <a:r>
              <a:rPr lang="en-US" baseline="0" dirty="0"/>
              <a:t> </a:t>
            </a:r>
            <a:r>
              <a:rPr lang="en-US" baseline="0" dirty="0" err="1"/>
              <a:t>đoán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đoán</a:t>
            </a:r>
            <a:r>
              <a:rPr lang="en-US" baseline="0" dirty="0"/>
              <a:t> 3 </a:t>
            </a:r>
            <a:r>
              <a:rPr lang="en-US" baseline="0" dirty="0" err="1"/>
              <a:t>lần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dùng</a:t>
            </a:r>
            <a:r>
              <a:rPr lang="en-US" baseline="0" dirty="0"/>
              <a:t>: wall, window, chair, bed, ox, fox, sixteen, seventeen, eighteen, nineteen, twenty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2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7B3610-43BB-48DB-A390-3F25C5BCA5F3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298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97B9D8-5A80-4895-8305-71B13D743C3F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968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- Audio: letter A, /</a:t>
            </a:r>
            <a:r>
              <a:rPr lang="en-US" altLang="en-US" i="1"/>
              <a:t>a</a:t>
            </a:r>
            <a:r>
              <a:rPr lang="en-US" altLang="en-US"/>
              <a:t>/, apple, ant</a:t>
            </a:r>
          </a:p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754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873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0E87FA-B838-4E56-9CFE-C94397355D14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99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C169DE-A2C0-4308-BCB7-8A5AFA9224D3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928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3B4CEE8-8E19-4260-8329-78B689B96200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22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12EDFF-1D1E-4CB0-AE15-391CA764F32F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22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sử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SGK.</a:t>
            </a:r>
          </a:p>
          <a:p>
            <a:pPr>
              <a:buFontTx/>
              <a:buChar char="-"/>
            </a:pPr>
            <a:r>
              <a:rPr lang="en-US" baseline="0" dirty="0"/>
              <a:t>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loa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nghe</a:t>
            </a:r>
            <a:r>
              <a:rPr lang="en-US" baseline="0" dirty="0"/>
              <a:t>,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0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290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HS “Now let’s see what letter it is”.</a:t>
            </a:r>
          </a:p>
          <a:p>
            <a:pPr>
              <a:buFontTx/>
              <a:buChar char="-"/>
            </a:pPr>
            <a:r>
              <a:rPr lang="en-US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loa</a:t>
            </a:r>
            <a:r>
              <a:rPr lang="en-US" baseline="0" dirty="0"/>
              <a:t> Letter Y,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nghe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.</a:t>
            </a:r>
          </a:p>
          <a:p>
            <a:pPr>
              <a:buFontTx/>
              <a:buChar char="-"/>
            </a:pP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/ </a:t>
            </a:r>
            <a:r>
              <a:rPr lang="en-US" baseline="0" dirty="0" err="1"/>
              <a:t>nhóm</a:t>
            </a:r>
            <a:r>
              <a:rPr lang="en-US" baseline="0" dirty="0"/>
              <a:t>/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khẩu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miệng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Y.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khẩu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miệng</a:t>
            </a:r>
            <a:r>
              <a:rPr lang="en-US" baseline="0" dirty="0"/>
              <a:t> Letter 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8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290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290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290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4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Hỏi</a:t>
            </a:r>
            <a:r>
              <a:rPr lang="en-US" baseline="0" dirty="0"/>
              <a:t> HS “What is the sound of Y?”</a:t>
            </a:r>
          </a:p>
          <a:p>
            <a:pPr>
              <a:buFontTx/>
              <a:buChar char="-"/>
            </a:pPr>
            <a:r>
              <a:rPr lang="en-US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loa</a:t>
            </a:r>
            <a:r>
              <a:rPr lang="en-US" baseline="0" dirty="0"/>
              <a:t> sound /y/,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nghe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.</a:t>
            </a:r>
          </a:p>
          <a:p>
            <a:pPr>
              <a:buFontTx/>
              <a:buChar char="-"/>
            </a:pP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/ </a:t>
            </a:r>
            <a:r>
              <a:rPr lang="en-US" baseline="0" dirty="0" err="1"/>
              <a:t>nhóm</a:t>
            </a:r>
            <a:r>
              <a:rPr lang="en-US" baseline="0" dirty="0"/>
              <a:t>/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khẩu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miệng</a:t>
            </a:r>
            <a:r>
              <a:rPr lang="en-US" baseline="0" dirty="0"/>
              <a:t> sound /y/.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khẩu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miệng</a:t>
            </a:r>
            <a:r>
              <a:rPr lang="en-US" baseline="0" dirty="0"/>
              <a:t> Sound /y/.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3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HS “Now, we’re going to learn words starting with the letter Y”.</a:t>
            </a:r>
          </a:p>
          <a:p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loa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 Yo-yo,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nghe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Cho HS </a:t>
            </a: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/ </a:t>
            </a:r>
            <a:r>
              <a:rPr lang="en-US" baseline="0" dirty="0" err="1"/>
              <a:t>nhóm</a:t>
            </a:r>
            <a:r>
              <a:rPr lang="en-US" baseline="0" dirty="0"/>
              <a:t>/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sound /y/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yo-yo. </a:t>
            </a:r>
          </a:p>
          <a:p>
            <a:r>
              <a:rPr lang="en-US" baseline="0" dirty="0"/>
              <a:t>/j/ /j/ yo-yo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HS “Now, we’re going to learn words starting with the letter Y”.</a:t>
            </a:r>
          </a:p>
          <a:p>
            <a:r>
              <a:rPr lang="en-US" baseline="0" dirty="0" err="1"/>
              <a:t>Bật</a:t>
            </a:r>
            <a:r>
              <a:rPr lang="en-US" baseline="0" dirty="0"/>
              <a:t> </a:t>
            </a:r>
            <a:r>
              <a:rPr lang="en-US" baseline="0" dirty="0" err="1"/>
              <a:t>loa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 Yo-yo,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nghe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.</a:t>
            </a:r>
          </a:p>
          <a:p>
            <a:r>
              <a:rPr lang="en-US" baseline="0" dirty="0"/>
              <a:t>Cho HS </a:t>
            </a:r>
            <a:r>
              <a:rPr lang="en-US" baseline="0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/ </a:t>
            </a:r>
            <a:r>
              <a:rPr lang="en-US" baseline="0" dirty="0" err="1"/>
              <a:t>nhóm</a:t>
            </a:r>
            <a:r>
              <a:rPr lang="en-US" baseline="0" dirty="0"/>
              <a:t>/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sound /y/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yacht: </a:t>
            </a:r>
          </a:p>
          <a:p>
            <a:r>
              <a:rPr lang="en-US" baseline="0" dirty="0"/>
              <a:t>/j/ /j/ yacht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audio,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44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29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CHUYEN%20MON%20HN\PS2\BAI%20GIANG%20DIEN%20TU%20PS2_14.12\LEVEL%202-UNIT%2012-LESSON%201\Let's%20chant.mp3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CHUYEN%20MON%20HN\PS2\BAI%20GIANG%20DIEN%20TU%20PS2_14.12\LEVEL%202-UNIT%2012-LESSON%201\Track%2017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CHUYEN%20MON%20HN\PS2\BAI%20GIANG%20DIEN%20TU%20PS2_14.12\LEVEL%202-UNIT%2012-LESSON%201\Track%2017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6.jpeg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CHUYEN%20MON%20HN\PS2\BAI%20GIANG%20DIEN%20TU%20PS2_14.12\LEVEL%202-UNIT%2012-LESSON%201\letter%20Y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CHUYEN%20MON%20HN\PS2\BAI%20GIANG%20DIEN%20TU%20PS2_14.12\LEVEL%202-UNIT%2012-LESSON%201\sound%20%20Y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CHUYEN%20MON%20HN\PS2\BAI%20GIANG%20DIEN%20TU%20PS2_14.12\LEVEL%202-UNIT%2012-LESSON%201\yo%20yo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audio" Target="file:///D:\CHUYEN%20MON%20HN\PS2\BAI%20GIANG%20DIEN%20TU%20PS2_14.12\LEVEL%202-UNIT%2012-LESSON%201\yo%20yo.mp3" TargetMode="External"/><Relationship Id="rId1" Type="http://schemas.openxmlformats.org/officeDocument/2006/relationships/audio" Target="file:///D:\CHUYEN%20MON%20HN\PS2\BAI%20GIANG%20DIEN%20TU%20PS2_14.12\LEVEL%202-UNIT%2012-LESSON%201\sound%20%20Y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CHUYEN%20MON%20HN\PS2\BAI%20GIANG%20DIEN%20TU%20PS2_14.12\LEVEL%202-UNIT%2012-LESSON%201\yatch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audio" Target="file:///D:\CHUYEN%20MON%20HN\PS2\BAI%20GIANG%20DIEN%20TU%20PS2_14.12\LEVEL%202-UNIT%2012-LESSON%201\yatch.mp3" TargetMode="External"/><Relationship Id="rId1" Type="http://schemas.openxmlformats.org/officeDocument/2006/relationships/audio" Target="file:///D:\CHUYEN%20MON%20HN\PS2\BAI%20GIANG%20DIEN%20TU%20PS2_14.12\LEVEL%202-UNIT%2012-LESSON%201\sound%20%20Y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 bwMode="auto">
          <a:xfrm>
            <a:off x="-1" y="2667000"/>
            <a:ext cx="914924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1947" y="85130"/>
            <a:ext cx="1061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9144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06838" y="5858470"/>
            <a:ext cx="25454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altLang="en-US" sz="5400" dirty="0">
                <a:latin typeface="Comic Sans MS" pitchFamily="66" charset="0"/>
              </a:rPr>
              <a:t>o-</a:t>
            </a:r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altLang="en-US" sz="5400" dirty="0">
                <a:latin typeface="Comic Sans MS" pitchFamily="66" charset="0"/>
              </a:rPr>
              <a:t>o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48400" y="5924551"/>
            <a:ext cx="22837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altLang="en-US" sz="5400" dirty="0">
                <a:latin typeface="Comic Sans MS" pitchFamily="66" charset="0"/>
              </a:rPr>
              <a:t>acht</a:t>
            </a:r>
          </a:p>
          <a:p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1" name="Letter O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664137" y="1936680"/>
            <a:ext cx="2754281" cy="1949520"/>
          </a:xfrm>
          <a:prstGeom prst="rect">
            <a:avLst/>
          </a:prstGeom>
        </p:spPr>
      </p:pic>
      <p:pic>
        <p:nvPicPr>
          <p:cNvPr id="21" name="sound /o/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4267200" y="1917824"/>
            <a:ext cx="2812741" cy="1996138"/>
          </a:xfrm>
          <a:prstGeom prst="rect">
            <a:avLst/>
          </a:prstGeom>
        </p:spPr>
      </p:pic>
      <p:pic>
        <p:nvPicPr>
          <p:cNvPr id="26" name="orange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>
          <a:xfrm>
            <a:off x="2463989" y="4038600"/>
            <a:ext cx="2824572" cy="1997292"/>
          </a:xfrm>
          <a:prstGeom prst="rect">
            <a:avLst/>
          </a:prstGeom>
        </p:spPr>
      </p:pic>
      <p:pic>
        <p:nvPicPr>
          <p:cNvPr id="28" name="olive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>
          <a:xfrm>
            <a:off x="5970837" y="4038600"/>
            <a:ext cx="2855090" cy="20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 bwMode="auto">
          <a:xfrm>
            <a:off x="0" y="2211240"/>
            <a:ext cx="2808515" cy="198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 bwMode="auto">
          <a:xfrm>
            <a:off x="6362700" y="2223785"/>
            <a:ext cx="2667000" cy="188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 bwMode="auto">
          <a:xfrm>
            <a:off x="1719048" y="4441360"/>
            <a:ext cx="3076583" cy="217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 bwMode="auto">
          <a:xfrm>
            <a:off x="5064908" y="4437150"/>
            <a:ext cx="3088492" cy="218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2895600" y="28194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What’s missing?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83583" y="85130"/>
            <a:ext cx="9348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r>
              <a:rPr lang="en-US" sz="4800" b="1" i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066800" y="457200"/>
            <a:ext cx="6858000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What’s missing?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0" y="1456430"/>
            <a:ext cx="3003550" cy="2508169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41988" name="Picture 7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 bwMode="auto">
          <a:xfrm>
            <a:off x="4191000" y="1482263"/>
            <a:ext cx="3276600" cy="231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 bwMode="auto">
          <a:xfrm>
            <a:off x="1676400" y="4142087"/>
            <a:ext cx="3300761" cy="233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 bwMode="auto">
          <a:xfrm>
            <a:off x="5105400" y="4133407"/>
            <a:ext cx="3352800" cy="237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0875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4249057"/>
            <a:ext cx="3841750" cy="229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95882" y="1157514"/>
            <a:ext cx="431093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16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 bwMode="auto">
          <a:xfrm>
            <a:off x="1066800" y="1504904"/>
            <a:ext cx="3200400" cy="226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 bwMode="auto">
          <a:xfrm>
            <a:off x="838200" y="4038600"/>
            <a:ext cx="3442198" cy="24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 bwMode="auto">
          <a:xfrm>
            <a:off x="4968875" y="4104678"/>
            <a:ext cx="3413125" cy="24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1981200" y="4572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What’s missing?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29200" y="1498600"/>
            <a:ext cx="3124200" cy="2235200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339053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4600" y="920300"/>
            <a:ext cx="4006850" cy="283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267200"/>
            <a:ext cx="3886200" cy="24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17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 bwMode="auto">
          <a:xfrm>
            <a:off x="660776" y="1752600"/>
            <a:ext cx="3028574" cy="214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 bwMode="auto">
          <a:xfrm>
            <a:off x="5105400" y="4226907"/>
            <a:ext cx="3200400" cy="226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1600200" y="533400"/>
            <a:ext cx="5481411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What’s missing?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76400" y="4267200"/>
            <a:ext cx="3036097" cy="2133600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3798" name="Picture 7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 bwMode="auto">
          <a:xfrm>
            <a:off x="4038600" y="1818673"/>
            <a:ext cx="2927350" cy="206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5289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30928" y="533400"/>
            <a:ext cx="5166257" cy="365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/>
          <p:cNvPicPr>
            <a:picLocks noChangeAspect="1"/>
          </p:cNvPicPr>
          <p:nvPr/>
        </p:nvPicPr>
        <p:blipFill>
          <a:blip r:embed="rId5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86146"/>
            <a:ext cx="4648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059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 bwMode="auto">
          <a:xfrm>
            <a:off x="990600" y="1504175"/>
            <a:ext cx="3124200" cy="220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1600200" y="422124"/>
            <a:ext cx="6096000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Game: What’s missing?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257800" y="4114800"/>
            <a:ext cx="2895600" cy="2133600"/>
          </a:xfrm>
          <a:prstGeom prst="round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7893" name="Picture 7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 bwMode="auto">
          <a:xfrm>
            <a:off x="4267200" y="1549256"/>
            <a:ext cx="3048000" cy="215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 bwMode="auto">
          <a:xfrm>
            <a:off x="1295400" y="4007068"/>
            <a:ext cx="3505200" cy="24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47374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4419600" cy="25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 bwMode="auto">
          <a:xfrm>
            <a:off x="2286000" y="584438"/>
            <a:ext cx="4800600" cy="339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63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" y="41787"/>
            <a:ext cx="1000690" cy="70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05000" y="228600"/>
            <a:ext cx="5783792" cy="73395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GAME: HOT SEAT</a:t>
            </a:r>
          </a:p>
        </p:txBody>
      </p:sp>
      <p:pic>
        <p:nvPicPr>
          <p:cNvPr id="1026" name="Picture 2" descr="https://icebreakerideas.com/wp-content/uploads/2015/09/Red-Light-Green-Light-Game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90600" y="1371600"/>
            <a:ext cx="720810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IENG ANH PHONICS -SMART\PHONICS - SMART LEVEL 1\BỘ SACHD HOÀN CHỈNH 9.1.2020\9.1.2020_SGK LOP 1 final\9.1.2020_SGK LOP 1 final\Trang 6-7s-01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 bwMode="auto">
          <a:xfrm>
            <a:off x="1757643" y="1"/>
            <a:ext cx="7381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676400" cy="100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1371600"/>
            <a:ext cx="83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7537" y="-1727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4" name="Rectangle 3"/>
          <p:cNvSpPr/>
          <p:nvPr/>
        </p:nvSpPr>
        <p:spPr>
          <a:xfrm>
            <a:off x="4102746" y="7203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6608929" y="0"/>
            <a:ext cx="9348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990600"/>
            <a:ext cx="31125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ấ.PNG"/>
          <p:cNvPicPr>
            <a:picLocks noChangeAspect="1"/>
          </p:cNvPicPr>
          <p:nvPr/>
        </p:nvPicPr>
        <p:blipFill>
          <a:blip r:embed="rId4"/>
          <a:srcRect r="4167"/>
          <a:stretch>
            <a:fillRect/>
          </a:stretch>
        </p:blipFill>
        <p:spPr>
          <a:xfrm>
            <a:off x="0" y="2072793"/>
            <a:ext cx="9144000" cy="478520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219200" y="2209800"/>
            <a:ext cx="579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What sound can you hear?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19200" y="2743200"/>
            <a:ext cx="579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3399"/>
                </a:solidFill>
                <a:latin typeface="+mj-lt"/>
              </a:rPr>
              <a:t>y   </a:t>
            </a:r>
            <a:r>
              <a:rPr lang="en-US" sz="4000" b="1" dirty="0" err="1">
                <a:solidFill>
                  <a:srgbClr val="FF3399"/>
                </a:solidFill>
                <a:latin typeface="+mj-lt"/>
              </a:rPr>
              <a:t>y</a:t>
            </a:r>
            <a:r>
              <a:rPr lang="en-US" sz="4000" b="1" dirty="0">
                <a:solidFill>
                  <a:srgbClr val="FF3399"/>
                </a:solidFill>
                <a:latin typeface="+mj-lt"/>
              </a:rPr>
              <a:t>   </a:t>
            </a:r>
            <a:r>
              <a:rPr lang="en-US" sz="4000" b="1" dirty="0" err="1">
                <a:solidFill>
                  <a:srgbClr val="FF3399"/>
                </a:solidFill>
                <a:latin typeface="+mj-lt"/>
              </a:rPr>
              <a:t>y</a:t>
            </a:r>
            <a:endParaRPr lang="en-US" sz="4000" b="1" dirty="0">
              <a:solidFill>
                <a:srgbClr val="FF3399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95400" y="3429000"/>
            <a:ext cx="579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Say it again!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95400" y="4038600"/>
            <a:ext cx="579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3399"/>
                </a:solidFill>
              </a:rPr>
              <a:t>y   </a:t>
            </a:r>
            <a:r>
              <a:rPr lang="en-US" sz="4000" b="1" dirty="0" err="1">
                <a:solidFill>
                  <a:srgbClr val="FF3399"/>
                </a:solidFill>
              </a:rPr>
              <a:t>y</a:t>
            </a:r>
            <a:r>
              <a:rPr lang="en-US" sz="4000" b="1" dirty="0">
                <a:solidFill>
                  <a:srgbClr val="FF3399"/>
                </a:solidFill>
              </a:rPr>
              <a:t>   </a:t>
            </a:r>
            <a:r>
              <a:rPr lang="en-US" sz="4000" b="1" dirty="0" err="1">
                <a:solidFill>
                  <a:srgbClr val="FF3399"/>
                </a:solidFill>
              </a:rPr>
              <a:t>y</a:t>
            </a:r>
            <a:endParaRPr lang="en-US" sz="4000" b="1" dirty="0">
              <a:solidFill>
                <a:srgbClr val="FF3399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95400" y="4648200"/>
            <a:ext cx="579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3399"/>
                </a:solidFill>
              </a:rPr>
              <a:t>y</a:t>
            </a:r>
            <a:r>
              <a:rPr lang="en-US" sz="4000" dirty="0">
                <a:solidFill>
                  <a:schemeClr val="tx1"/>
                </a:solidFill>
              </a:rPr>
              <a:t>acht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95400" y="5257800"/>
            <a:ext cx="579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3399"/>
                </a:solidFill>
              </a:rPr>
              <a:t>y</a:t>
            </a:r>
            <a:r>
              <a:rPr lang="en-US" sz="4000" dirty="0">
                <a:solidFill>
                  <a:schemeClr val="tx1"/>
                </a:solidFill>
              </a:rPr>
              <a:t>o-</a:t>
            </a:r>
            <a:r>
              <a:rPr lang="en-US" sz="4000" b="1" dirty="0">
                <a:solidFill>
                  <a:srgbClr val="FF3399"/>
                </a:solidFill>
              </a:rPr>
              <a:t>y</a:t>
            </a:r>
            <a:r>
              <a:rPr lang="en-US" sz="4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95400" y="5943600"/>
            <a:ext cx="5791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3399"/>
                </a:solidFill>
              </a:rPr>
              <a:t>y</a:t>
            </a:r>
            <a:r>
              <a:rPr lang="en-US" sz="4000" dirty="0">
                <a:solidFill>
                  <a:schemeClr val="tx1"/>
                </a:solidFill>
              </a:rPr>
              <a:t> is the sound of </a:t>
            </a:r>
            <a:r>
              <a:rPr lang="en-US" sz="4000" b="1" dirty="0" err="1">
                <a:solidFill>
                  <a:srgbClr val="FF3399"/>
                </a:solidFill>
              </a:rPr>
              <a:t>Yy</a:t>
            </a:r>
            <a:r>
              <a:rPr lang="en-US" sz="40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" name="Let's cha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581400" y="11430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21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1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0"/>
            <a:ext cx="208422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8619" y="893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t="22912"/>
          <a:stretch>
            <a:fillRect/>
          </a:stretch>
        </p:blipFill>
        <p:spPr bwMode="auto">
          <a:xfrm>
            <a:off x="0" y="2286000"/>
            <a:ext cx="9144000" cy="30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Track 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096000" y="1447800"/>
            <a:ext cx="533400" cy="533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1000" y="1295400"/>
            <a:ext cx="5630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tick (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56529" y="0"/>
            <a:ext cx="9348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8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8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2200" y="6344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48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57400" y="0"/>
            <a:ext cx="208422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9" name="Rectangle 8"/>
          <p:cNvSpPr/>
          <p:nvPr/>
        </p:nvSpPr>
        <p:spPr>
          <a:xfrm>
            <a:off x="4020019" y="893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3821" y="0"/>
            <a:ext cx="88517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5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5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t="21003"/>
          <a:stretch>
            <a:fillRect/>
          </a:stretch>
        </p:blipFill>
        <p:spPr bwMode="auto">
          <a:xfrm>
            <a:off x="0" y="2209800"/>
            <a:ext cx="9144000" cy="315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828800" y="464820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16" name="Track 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019800" y="1683603"/>
            <a:ext cx="533400" cy="533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29000" y="464820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48600" y="464820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sym typeface="Wingdings 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455003"/>
            <a:ext cx="5630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tick (</a:t>
            </a:r>
            <a:r>
              <a:rPr lang="en-US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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/>
              </a:rPr>
              <a:t>)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62200" y="6344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48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8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9991" y="-31760"/>
            <a:ext cx="208422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9" name="Rectangle 8"/>
          <p:cNvSpPr/>
          <p:nvPr/>
        </p:nvSpPr>
        <p:spPr>
          <a:xfrm>
            <a:off x="4032610" y="-2283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77621" y="-31760"/>
            <a:ext cx="88517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500" b="1" i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5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t="11475"/>
          <a:stretch>
            <a:fillRect/>
          </a:stretch>
        </p:blipFill>
        <p:spPr bwMode="auto">
          <a:xfrm>
            <a:off x="304800" y="2133600"/>
            <a:ext cx="81533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28600" y="1295400"/>
            <a:ext cx="47697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 and write.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2200" y="6344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48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t="11475"/>
          <a:stretch>
            <a:fillRect/>
          </a:stretch>
        </p:blipFill>
        <p:spPr bwMode="auto">
          <a:xfrm>
            <a:off x="304800" y="2133600"/>
            <a:ext cx="81533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600200" y="5638800"/>
            <a:ext cx="60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57150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5000" y="5715000"/>
            <a:ext cx="60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77000" y="5638800"/>
            <a:ext cx="609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1295400"/>
            <a:ext cx="47697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 and write.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69991" y="-31760"/>
            <a:ext cx="208422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32610" y="-22830"/>
            <a:ext cx="2380781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77621" y="-31760"/>
            <a:ext cx="88517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i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</a:t>
            </a:r>
            <a:r>
              <a:rPr lang="en-US" sz="4500" b="1" i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5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2200" y="63442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Activity Book – Page 48</a:t>
            </a:r>
            <a:endParaRPr lang="en-US" sz="4400" b="1" i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06838" y="4931246"/>
            <a:ext cx="25454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altLang="en-US" sz="5400" dirty="0">
                <a:latin typeface="Comic Sans MS" pitchFamily="66" charset="0"/>
              </a:rPr>
              <a:t>o-</a:t>
            </a:r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altLang="en-US" sz="5400" dirty="0">
                <a:latin typeface="Comic Sans MS" pitchFamily="66" charset="0"/>
              </a:rPr>
              <a:t>o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48400" y="4997327"/>
            <a:ext cx="228377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altLang="en-US" sz="5400" dirty="0">
                <a:latin typeface="Comic Sans MS" pitchFamily="66" charset="0"/>
              </a:rPr>
              <a:t>acht</a:t>
            </a:r>
          </a:p>
          <a:p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1" name="Letter O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664137" y="1009456"/>
            <a:ext cx="2754281" cy="1949520"/>
          </a:xfrm>
          <a:prstGeom prst="rect">
            <a:avLst/>
          </a:prstGeom>
        </p:spPr>
      </p:pic>
      <p:pic>
        <p:nvPicPr>
          <p:cNvPr id="21" name="sound /o/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4267200" y="990600"/>
            <a:ext cx="2812741" cy="1996138"/>
          </a:xfrm>
          <a:prstGeom prst="rect">
            <a:avLst/>
          </a:prstGeom>
        </p:spPr>
      </p:pic>
      <p:pic>
        <p:nvPicPr>
          <p:cNvPr id="26" name="orange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>
          <a:xfrm>
            <a:off x="2463989" y="3111376"/>
            <a:ext cx="2824572" cy="1997292"/>
          </a:xfrm>
          <a:prstGeom prst="rect">
            <a:avLst/>
          </a:prstGeom>
        </p:spPr>
      </p:pic>
      <p:pic>
        <p:nvPicPr>
          <p:cNvPr id="28" name="olive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>
          <a:xfrm>
            <a:off x="5970837" y="3111376"/>
            <a:ext cx="2855090" cy="202619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57400" y="0"/>
            <a:ext cx="52301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WRAP-UP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hinkpad\Downloads\anh-01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 bwMode="auto">
          <a:xfrm>
            <a:off x="-32657" y="-843"/>
            <a:ext cx="9144000" cy="67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803737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743200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1947" y="237530"/>
            <a:ext cx="1061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777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2008240" y="2286000"/>
            <a:ext cx="5368294" cy="3795594"/>
          </a:xfrm>
          <a:prstGeom prst="rect">
            <a:avLst/>
          </a:prstGeom>
        </p:spPr>
      </p:pic>
      <p:pic>
        <p:nvPicPr>
          <p:cNvPr id="12" name="letter 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600200" y="53340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4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8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1947" y="237530"/>
            <a:ext cx="1061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377" y="1302603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209800"/>
            <a:ext cx="5197749" cy="3688725"/>
          </a:xfrm>
          <a:prstGeom prst="rect">
            <a:avLst/>
          </a:prstGeom>
        </p:spPr>
      </p:pic>
      <p:pic>
        <p:nvPicPr>
          <p:cNvPr id="10" name="sound  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47800" y="54102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387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1947" y="237530"/>
            <a:ext cx="1061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226403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4200" y="5638800"/>
            <a:ext cx="25454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altLang="en-US" sz="5400" dirty="0">
                <a:latin typeface="Comic Sans MS" pitchFamily="66" charset="0"/>
              </a:rPr>
              <a:t>o-</a:t>
            </a:r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altLang="en-US" sz="5400" dirty="0">
                <a:latin typeface="Comic Sans MS" pitchFamily="66" charset="0"/>
              </a:rPr>
              <a:t>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2057400" y="2242285"/>
            <a:ext cx="4953000" cy="3502330"/>
          </a:xfrm>
          <a:prstGeom prst="rect">
            <a:avLst/>
          </a:prstGeom>
        </p:spPr>
      </p:pic>
      <p:pic>
        <p:nvPicPr>
          <p:cNvPr id="11" name="yo y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524000" y="5105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1947" y="237530"/>
            <a:ext cx="1061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226403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>
          <a:xfrm>
            <a:off x="6260389" y="2761113"/>
            <a:ext cx="2731211" cy="1931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>
          <a:xfrm>
            <a:off x="316789" y="2680068"/>
            <a:ext cx="2866171" cy="203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>
          <a:xfrm>
            <a:off x="3288589" y="2680068"/>
            <a:ext cx="2866171" cy="2034056"/>
          </a:xfrm>
          <a:prstGeom prst="rect">
            <a:avLst/>
          </a:prstGeom>
        </p:spPr>
      </p:pic>
      <p:pic>
        <p:nvPicPr>
          <p:cNvPr id="10" name="sound  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52400" y="4267200"/>
            <a:ext cx="381000" cy="381000"/>
          </a:xfrm>
          <a:prstGeom prst="rect">
            <a:avLst/>
          </a:prstGeom>
        </p:spPr>
      </p:pic>
      <p:pic>
        <p:nvPicPr>
          <p:cNvPr id="13" name="sound  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124200" y="4267200"/>
            <a:ext cx="381000" cy="381000"/>
          </a:xfrm>
          <a:prstGeom prst="rect">
            <a:avLst/>
          </a:prstGeom>
        </p:spPr>
      </p:pic>
      <p:pic>
        <p:nvPicPr>
          <p:cNvPr id="14" name="yo y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019800" y="42672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2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2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1947" y="237530"/>
            <a:ext cx="1061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226403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124200" y="5638800"/>
            <a:ext cx="25454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US" altLang="en-US" sz="5400" dirty="0">
                <a:latin typeface="Comic Sans MS" pitchFamily="66" charset="0"/>
              </a:rPr>
              <a:t>acht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2066349" y="2242285"/>
            <a:ext cx="4935101" cy="3502330"/>
          </a:xfrm>
          <a:prstGeom prst="rect">
            <a:avLst/>
          </a:prstGeom>
        </p:spPr>
      </p:pic>
      <p:pic>
        <p:nvPicPr>
          <p:cNvPr id="11" name="yat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600200" y="5181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11947" y="237530"/>
            <a:ext cx="10615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226403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>
          <a:xfrm>
            <a:off x="6265324" y="2761113"/>
            <a:ext cx="2721340" cy="1931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>
          <a:xfrm>
            <a:off x="316789" y="2680068"/>
            <a:ext cx="2866171" cy="20340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lum bright="-10000" contrast="20000"/>
          </a:blip>
          <a:stretch>
            <a:fillRect/>
          </a:stretch>
        </p:blipFill>
        <p:spPr>
          <a:xfrm>
            <a:off x="3288589" y="2680068"/>
            <a:ext cx="2866171" cy="2034056"/>
          </a:xfrm>
          <a:prstGeom prst="rect">
            <a:avLst/>
          </a:prstGeom>
        </p:spPr>
      </p:pic>
      <p:pic>
        <p:nvPicPr>
          <p:cNvPr id="10" name="sound  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52400" y="4267200"/>
            <a:ext cx="381000" cy="381000"/>
          </a:xfrm>
          <a:prstGeom prst="rect">
            <a:avLst/>
          </a:prstGeom>
        </p:spPr>
      </p:pic>
      <p:pic>
        <p:nvPicPr>
          <p:cNvPr id="13" name="sound  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3124200" y="4267200"/>
            <a:ext cx="381000" cy="381000"/>
          </a:xfrm>
          <a:prstGeom prst="rect">
            <a:avLst/>
          </a:prstGeom>
        </p:spPr>
      </p:pic>
      <p:pic>
        <p:nvPicPr>
          <p:cNvPr id="14" name="yatc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096000" y="42672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50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28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691</Words>
  <Application>Microsoft Office PowerPoint</Application>
  <PresentationFormat>On-screen Show (4:3)</PresentationFormat>
  <Paragraphs>137</Paragraphs>
  <Slides>26</Slides>
  <Notes>23</Notes>
  <HiddenSlides>0</HiddenSlides>
  <MMClips>13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Administrator</cp:lastModifiedBy>
  <cp:revision>344</cp:revision>
  <dcterms:created xsi:type="dcterms:W3CDTF">2006-08-16T00:00:00Z</dcterms:created>
  <dcterms:modified xsi:type="dcterms:W3CDTF">2025-04-09T00:55:38Z</dcterms:modified>
</cp:coreProperties>
</file>