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60" r:id="rId2"/>
    <p:sldId id="282" r:id="rId3"/>
    <p:sldId id="2632" r:id="rId4"/>
    <p:sldId id="2659" r:id="rId5"/>
    <p:sldId id="257" r:id="rId6"/>
    <p:sldId id="261" r:id="rId7"/>
    <p:sldId id="2660" r:id="rId8"/>
    <p:sldId id="2653" r:id="rId9"/>
    <p:sldId id="2652" r:id="rId10"/>
    <p:sldId id="2661" r:id="rId11"/>
    <p:sldId id="279" r:id="rId12"/>
    <p:sldId id="2655" r:id="rId13"/>
    <p:sldId id="2662" r:id="rId14"/>
    <p:sldId id="2654" r:id="rId15"/>
    <p:sldId id="2663" r:id="rId16"/>
    <p:sldId id="2664" r:id="rId17"/>
    <p:sldId id="266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1" autoAdjust="0"/>
  </p:normalViewPr>
  <p:slideViewPr>
    <p:cSldViewPr snapToGrid="0">
      <p:cViewPr>
        <p:scale>
          <a:sx n="90" d="100"/>
          <a:sy n="90" d="100"/>
        </p:scale>
        <p:origin x="-398"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41344-0E3D-4C16-96BF-CA95EEF22FDA}"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05D6C-86D8-4E41-8D4F-77B655E7550A}" type="slidenum">
              <a:rPr lang="en-US" smtClean="0"/>
              <a:t>‹#›</a:t>
            </a:fld>
            <a:endParaRPr lang="en-US"/>
          </a:p>
        </p:txBody>
      </p:sp>
    </p:spTree>
    <p:extLst>
      <p:ext uri="{BB962C8B-B14F-4D97-AF65-F5344CB8AC3E}">
        <p14:creationId xmlns:p14="http://schemas.microsoft.com/office/powerpoint/2010/main" val="13658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1</a:t>
            </a:fld>
            <a:endParaRPr lang="en-US"/>
          </a:p>
        </p:txBody>
      </p:sp>
    </p:spTree>
    <p:extLst>
      <p:ext uri="{BB962C8B-B14F-4D97-AF65-F5344CB8AC3E}">
        <p14:creationId xmlns:p14="http://schemas.microsoft.com/office/powerpoint/2010/main" val="2114339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5</a:t>
            </a:fld>
            <a:endParaRPr lang="en-US"/>
          </a:p>
        </p:txBody>
      </p:sp>
    </p:spTree>
    <p:extLst>
      <p:ext uri="{BB962C8B-B14F-4D97-AF65-F5344CB8AC3E}">
        <p14:creationId xmlns:p14="http://schemas.microsoft.com/office/powerpoint/2010/main" val="2717737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505D6C-86D8-4E41-8D4F-77B655E7550A}" type="slidenum">
              <a:rPr lang="en-US" smtClean="0"/>
              <a:t>9</a:t>
            </a:fld>
            <a:endParaRPr lang="en-US"/>
          </a:p>
        </p:txBody>
      </p:sp>
    </p:spTree>
    <p:extLst>
      <p:ext uri="{BB962C8B-B14F-4D97-AF65-F5344CB8AC3E}">
        <p14:creationId xmlns:p14="http://schemas.microsoft.com/office/powerpoint/2010/main" val="3844804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6.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gi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034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xmlns=""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4161151" y="-1350034"/>
            <a:ext cx="8453751" cy="9370627"/>
          </a:xfrm>
          <a:prstGeom prst="rect">
            <a:avLst/>
          </a:prstGeom>
        </p:spPr>
      </p:pic>
      <p:pic>
        <p:nvPicPr>
          <p:cNvPr id="8" name="图片 4">
            <a:extLst>
              <a:ext uri="{FF2B5EF4-FFF2-40B4-BE49-F238E27FC236}">
                <a16:creationId xmlns:a16="http://schemas.microsoft.com/office/drawing/2014/main" xmlns=""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3879728"/>
            <a:ext cx="12191999" cy="2978272"/>
          </a:xfrm>
          <a:prstGeom prst="rect">
            <a:avLst/>
          </a:prstGeom>
        </p:spPr>
      </p:pic>
    </p:spTree>
    <p:extLst>
      <p:ext uri="{BB962C8B-B14F-4D97-AF65-F5344CB8AC3E}">
        <p14:creationId xmlns:p14="http://schemas.microsoft.com/office/powerpoint/2010/main" val="112715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1BB1ECE6-03AD-475A-868C-7DD53965787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15" name="图片 14">
            <a:extLst>
              <a:ext uri="{FF2B5EF4-FFF2-40B4-BE49-F238E27FC236}">
                <a16:creationId xmlns:a16="http://schemas.microsoft.com/office/drawing/2014/main" xmlns="" id="{1E57D605-FA3B-4D1B-9DD2-468B9C937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16" name="图片 15">
            <a:extLst>
              <a:ext uri="{FF2B5EF4-FFF2-40B4-BE49-F238E27FC236}">
                <a16:creationId xmlns:a16="http://schemas.microsoft.com/office/drawing/2014/main" xmlns="" id="{1746B9DA-D622-4382-8DCB-0D6C0A912A6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7" name="图片 16">
            <a:extLst>
              <a:ext uri="{FF2B5EF4-FFF2-40B4-BE49-F238E27FC236}">
                <a16:creationId xmlns:a16="http://schemas.microsoft.com/office/drawing/2014/main" xmlns="" id="{2D8B571A-996C-4AC4-B1C7-4BFAB4E9E8F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8" name="图片 17">
            <a:extLst>
              <a:ext uri="{FF2B5EF4-FFF2-40B4-BE49-F238E27FC236}">
                <a16:creationId xmlns:a16="http://schemas.microsoft.com/office/drawing/2014/main" xmlns="" id="{EFFDDF11-CA8E-4151-AE16-C0E052C3C48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sp>
        <p:nvSpPr>
          <p:cNvPr id="19" name="矩形: 圆角 1">
            <a:extLst>
              <a:ext uri="{FF2B5EF4-FFF2-40B4-BE49-F238E27FC236}">
                <a16:creationId xmlns:a16="http://schemas.microsoft.com/office/drawing/2014/main" xmlns="" id="{F50A4660-FECB-4B56-9FD7-6B74A829ED17}"/>
              </a:ext>
            </a:extLst>
          </p:cNvPr>
          <p:cNvSpPr/>
          <p:nvPr userDrawn="1"/>
        </p:nvSpPr>
        <p:spPr>
          <a:xfrm>
            <a:off x="317186" y="411480"/>
            <a:ext cx="11570014" cy="6080760"/>
          </a:xfrm>
          <a:prstGeom prst="roundRect">
            <a:avLst>
              <a:gd name="adj" fmla="val 81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pic>
        <p:nvPicPr>
          <p:cNvPr id="20" name="图片 19">
            <a:extLst>
              <a:ext uri="{FF2B5EF4-FFF2-40B4-BE49-F238E27FC236}">
                <a16:creationId xmlns:a16="http://schemas.microsoft.com/office/drawing/2014/main" xmlns="" id="{24506DA6-AFDE-4026-B8A0-4BC023CE275F}"/>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r="29146"/>
          <a:stretch/>
        </p:blipFill>
        <p:spPr>
          <a:xfrm>
            <a:off x="0" y="4412836"/>
            <a:ext cx="6446520" cy="2445163"/>
          </a:xfrm>
          <a:prstGeom prst="rect">
            <a:avLst/>
          </a:prstGeom>
        </p:spPr>
      </p:pic>
      <p:pic>
        <p:nvPicPr>
          <p:cNvPr id="21" name="图片 24">
            <a:extLst>
              <a:ext uri="{FF2B5EF4-FFF2-40B4-BE49-F238E27FC236}">
                <a16:creationId xmlns:a16="http://schemas.microsoft.com/office/drawing/2014/main" xmlns="" id="{614D1ECC-88A9-44B7-B644-6CD4E36262BC}"/>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71357" t="43563" r="167"/>
          <a:stretch/>
        </p:blipFill>
        <p:spPr>
          <a:xfrm>
            <a:off x="9613585" y="4412836"/>
            <a:ext cx="2590800" cy="2445163"/>
          </a:xfrm>
          <a:prstGeom prst="rect">
            <a:avLst/>
          </a:prstGeom>
        </p:spPr>
      </p:pic>
    </p:spTree>
    <p:extLst>
      <p:ext uri="{BB962C8B-B14F-4D97-AF65-F5344CB8AC3E}">
        <p14:creationId xmlns:p14="http://schemas.microsoft.com/office/powerpoint/2010/main" val="17483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xmlns="" id="{8BD63AC5-AD47-43CA-B937-F368C22F2F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8" name="图片 10">
            <a:extLst>
              <a:ext uri="{FF2B5EF4-FFF2-40B4-BE49-F238E27FC236}">
                <a16:creationId xmlns:a16="http://schemas.microsoft.com/office/drawing/2014/main" xmlns="" id="{D94F400B-86DA-4D74-8B47-FBA3C272667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5986" r="62957" b="20712"/>
          <a:stretch/>
        </p:blipFill>
        <p:spPr>
          <a:xfrm>
            <a:off x="-1" y="-106680"/>
            <a:ext cx="8427721" cy="6858000"/>
          </a:xfrm>
          <a:prstGeom prst="rect">
            <a:avLst/>
          </a:prstGeom>
        </p:spPr>
      </p:pic>
      <p:pic>
        <p:nvPicPr>
          <p:cNvPr id="9" name="图片 11">
            <a:extLst>
              <a:ext uri="{FF2B5EF4-FFF2-40B4-BE49-F238E27FC236}">
                <a16:creationId xmlns:a16="http://schemas.microsoft.com/office/drawing/2014/main" xmlns="" id="{4308002D-F6E3-4483-896B-44A922AB34A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10" name="图片 14">
            <a:extLst>
              <a:ext uri="{FF2B5EF4-FFF2-40B4-BE49-F238E27FC236}">
                <a16:creationId xmlns:a16="http://schemas.microsoft.com/office/drawing/2014/main" xmlns="" id="{8A2F7FA4-B46E-4E1A-9F04-BB804383348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1" name="图片 18">
            <a:extLst>
              <a:ext uri="{FF2B5EF4-FFF2-40B4-BE49-F238E27FC236}">
                <a16:creationId xmlns:a16="http://schemas.microsoft.com/office/drawing/2014/main" xmlns="" id="{181575A8-98A1-43E1-BB40-885DBC75C50D}"/>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2" name="图片 20">
            <a:extLst>
              <a:ext uri="{FF2B5EF4-FFF2-40B4-BE49-F238E27FC236}">
                <a16:creationId xmlns:a16="http://schemas.microsoft.com/office/drawing/2014/main" xmlns="" id="{B2CDF210-D306-4AB4-A32D-FFDDD97BC82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13" name="图片 90">
            <a:extLst>
              <a:ext uri="{FF2B5EF4-FFF2-40B4-BE49-F238E27FC236}">
                <a16:creationId xmlns:a16="http://schemas.microsoft.com/office/drawing/2014/main" xmlns="" id="{5583FDEE-79DD-440E-BFC1-02A729B3162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28977" y="363658"/>
            <a:ext cx="2143500" cy="1339393"/>
          </a:xfrm>
          <a:prstGeom prst="rect">
            <a:avLst/>
          </a:prstGeom>
        </p:spPr>
      </p:pic>
    </p:spTree>
    <p:extLst>
      <p:ext uri="{BB962C8B-B14F-4D97-AF65-F5344CB8AC3E}">
        <p14:creationId xmlns:p14="http://schemas.microsoft.com/office/powerpoint/2010/main" val="4129655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A577F-17CC-4279-A774-65D8BE8CDAD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805CE8-A33D-45FD-B729-B443CD229C07}"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78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296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29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649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xmlns=""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xmlns=""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xmlns=""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xmlns=""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xmlns=""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xmlns=""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xmlns=""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xmlns=""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xmlns=""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xmlns=""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xmlns=""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xmlns=""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xmlns=""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xmlns=""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xmlns=""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xmlns=""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xmlns=""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3953306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xmlns="" id="{E47E6F83-0A01-4DB6-A799-99D852C1470A}"/>
              </a:ext>
            </a:extLst>
          </p:cNvPr>
          <p:cNvGrpSpPr/>
          <p:nvPr userDrawn="1"/>
        </p:nvGrpSpPr>
        <p:grpSpPr>
          <a:xfrm>
            <a:off x="-345352" y="4364534"/>
            <a:ext cx="13105058" cy="2737816"/>
            <a:chOff x="-669816" y="4426519"/>
            <a:chExt cx="13105058" cy="2737816"/>
          </a:xfrm>
        </p:grpSpPr>
        <p:sp>
          <p:nvSpPr>
            <p:cNvPr id="20" name="Title 1">
              <a:extLst>
                <a:ext uri="{FF2B5EF4-FFF2-40B4-BE49-F238E27FC236}">
                  <a16:creationId xmlns:a16="http://schemas.microsoft.com/office/drawing/2014/main" xmlns="" id="{40B08B89-164F-4CE9-A864-7BE4947A59DC}"/>
                </a:ext>
              </a:extLst>
            </p:cNvPr>
            <p:cNvSpPr txBox="1">
              <a:spLocks/>
            </p:cNvSpPr>
            <p:nvPr userDrawn="1"/>
          </p:nvSpPr>
          <p:spPr>
            <a:xfrm>
              <a:off x="10061378" y="594859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CF2665">
                      <a:lumMod val="40000"/>
                      <a:lumOff val="60000"/>
                    </a:srgbClr>
                  </a:solidFill>
                  <a:effectLst/>
                  <a:uLnTx/>
                  <a:uFillTx/>
                  <a:latin typeface="#9Slide07 HoneyCream" pitchFamily="2" charset="0"/>
                  <a:ea typeface="+mj-ea"/>
                  <a:cs typeface="+mj-cs"/>
                </a:rPr>
                <a:t>Diệu Hiền</a:t>
              </a:r>
              <a:endParaRPr kumimoji="0" lang="en-US" sz="3200" b="0" i="0" u="none" strike="noStrike" kern="1200" cap="none" spc="0" normalizeH="0" baseline="0" noProof="0" dirty="0">
                <a:ln>
                  <a:noFill/>
                </a:ln>
                <a:solidFill>
                  <a:srgbClr val="CF2665">
                    <a:lumMod val="40000"/>
                    <a:lumOff val="60000"/>
                  </a:srgbClr>
                </a:solidFill>
                <a:effectLst/>
                <a:uLnTx/>
                <a:uFillTx/>
                <a:latin typeface="#9Slide07 HoneyCream" pitchFamily="2" charset="0"/>
                <a:ea typeface="+mj-ea"/>
                <a:cs typeface="+mj-cs"/>
              </a:endParaRPr>
            </a:p>
          </p:txBody>
        </p:sp>
        <p:pic>
          <p:nvPicPr>
            <p:cNvPr id="21" name="Picture 20">
              <a:extLst>
                <a:ext uri="{FF2B5EF4-FFF2-40B4-BE49-F238E27FC236}">
                  <a16:creationId xmlns:a16="http://schemas.microsoft.com/office/drawing/2014/main" xmlns=""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xmlns=""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xmlns=""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xmlns=""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xmlns=""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816" y="4491430"/>
              <a:ext cx="2690819" cy="2431481"/>
            </a:xfrm>
            <a:prstGeom prst="rect">
              <a:avLst/>
            </a:prstGeom>
          </p:spPr>
        </p:pic>
        <p:pic>
          <p:nvPicPr>
            <p:cNvPr id="27" name="Picture 26">
              <a:extLst>
                <a:ext uri="{FF2B5EF4-FFF2-40B4-BE49-F238E27FC236}">
                  <a16:creationId xmlns:a16="http://schemas.microsoft.com/office/drawing/2014/main" xmlns=""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xmlns=""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44423" y="4426519"/>
              <a:ext cx="2690819" cy="2431481"/>
            </a:xfrm>
            <a:prstGeom prst="rect">
              <a:avLst/>
            </a:prstGeom>
          </p:spPr>
        </p:pic>
      </p:grpSp>
    </p:spTree>
    <p:extLst>
      <p:ext uri="{BB962C8B-B14F-4D97-AF65-F5344CB8AC3E}">
        <p14:creationId xmlns:p14="http://schemas.microsoft.com/office/powerpoint/2010/main" val="201163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D737674C-737F-F3B3-7EF4-42E940B4F165}"/>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476080" y="152204"/>
            <a:ext cx="1233536" cy="1233536"/>
          </a:xfrm>
          <a:prstGeom prst="rect">
            <a:avLst/>
          </a:prstGeom>
        </p:spPr>
      </p:pic>
    </p:spTree>
    <p:extLst>
      <p:ext uri="{BB962C8B-B14F-4D97-AF65-F5344CB8AC3E}">
        <p14:creationId xmlns:p14="http://schemas.microsoft.com/office/powerpoint/2010/main" val="1195582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9.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11" Type="http://schemas.openxmlformats.org/officeDocument/2006/relationships/image" Target="../media/image25.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27.png"/><Relationship Id="rId4" Type="http://schemas.openxmlformats.org/officeDocument/2006/relationships/image" Target="../media/image4.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xmlns="" id="{D44D078F-F743-4CB4-A712-D698A2E0A7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xmlns="" id="{C0004B40-E416-4F3E-9BEA-834021CE99E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xmlns="" id="{03E035FD-ECF2-4DCE-95B8-6E51F81404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836433" y="3118786"/>
            <a:ext cx="3890750" cy="3890750"/>
          </a:xfrm>
          <a:prstGeom prst="rect">
            <a:avLst/>
          </a:prstGeom>
        </p:spPr>
      </p:pic>
      <p:pic>
        <p:nvPicPr>
          <p:cNvPr id="11" name="Picture 10"/>
          <p:cNvPicPr>
            <a:picLocks noChangeAspect="1"/>
          </p:cNvPicPr>
          <p:nvPr/>
        </p:nvPicPr>
        <p:blipFill>
          <a:blip r:embed="rId11"/>
          <a:stretch>
            <a:fillRect/>
          </a:stretch>
        </p:blipFill>
        <p:spPr>
          <a:xfrm>
            <a:off x="-378609" y="1976817"/>
            <a:ext cx="9979809" cy="2020448"/>
          </a:xfrm>
          <a:prstGeom prst="rect">
            <a:avLst/>
          </a:prstGeom>
        </p:spPr>
      </p:pic>
    </p:spTree>
    <p:extLst>
      <p:ext uri="{BB962C8B-B14F-4D97-AF65-F5344CB8AC3E}">
        <p14:creationId xmlns:p14="http://schemas.microsoft.com/office/powerpoint/2010/main" val="182199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54CEEC12-4E27-5093-882D-4DC95685AFF7}"/>
              </a:ext>
            </a:extLst>
          </p:cNvPr>
          <p:cNvSpPr txBox="1"/>
          <p:nvPr/>
        </p:nvSpPr>
        <p:spPr>
          <a:xfrm>
            <a:off x="740228" y="1741716"/>
            <a:ext cx="10820400" cy="245650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Cây bắp cải là thức ăn của con sâu;</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nl-NL" sz="5400" b="0"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Con sâu là thức ăn của con chim.</a:t>
            </a:r>
            <a:endParaRPr kumimoji="0" lang="en-US" sz="5400" b="0" i="0" u="none" strike="noStrike" kern="1200" cap="none" spc="0" normalizeH="0" baseline="0" noProof="0" dirty="0">
              <a:ln>
                <a:noFill/>
              </a:ln>
              <a:solidFill>
                <a:srgbClr val="FF0000"/>
              </a:solidFill>
              <a:effectLst/>
              <a:uLnTx/>
              <a:uFillTx/>
              <a:latin typeface="Calibri" panose="020F0502020204030204"/>
              <a:ea typeface="Calibri" panose="020F0502020204030204" pitchFamily="34" charset="0"/>
              <a:cs typeface="+mn-cs"/>
            </a:endParaRPr>
          </a:p>
        </p:txBody>
      </p:sp>
    </p:spTree>
    <p:extLst>
      <p:ext uri="{BB962C8B-B14F-4D97-AF65-F5344CB8AC3E}">
        <p14:creationId xmlns:p14="http://schemas.microsoft.com/office/powerpoint/2010/main" val="829846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down)">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23208679-3290-FF4B-A300-98AAB382FFB5}"/>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2.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Sử</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dụng</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mũi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để</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mô</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tả</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mối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liên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hệ</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về</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thức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ăn</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giữa</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các</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sinh</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vật</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với</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 </a:t>
            </a:r>
            <a:r>
              <a:rPr lang="en-US" sz="3600" b="1" dirty="0" err="1">
                <a:solidFill>
                  <a:prstClr val="black"/>
                </a:solidFill>
                <a:latin typeface="Calibri" panose="020F0502020204030204" pitchFamily="34" charset="0"/>
                <a:ea typeface="Roboto" panose="02000000000000000000" pitchFamily="2" charset="0"/>
                <a:cs typeface="Calibri" panose="020F0502020204030204" pitchFamily="34" charset="0"/>
              </a:rPr>
              <a:t>nhau</a:t>
            </a: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xmlns="" id="{0F4E721E-56A0-F458-FE7B-5BB6B6DE5B0D}"/>
              </a:ext>
            </a:extLst>
          </p:cNvPr>
          <p:cNvSpPr/>
          <p:nvPr/>
        </p:nvSpPr>
        <p:spPr>
          <a:xfrm>
            <a:off x="1240973" y="2775857"/>
            <a:ext cx="3113314"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t>Cây</a:t>
            </a:r>
            <a:r>
              <a:rPr lang="en-US" sz="4400" b="1" dirty="0"/>
              <a:t> </a:t>
            </a:r>
            <a:r>
              <a:rPr lang="en-US" sz="4400" b="1" dirty="0" err="1"/>
              <a:t>bắp</a:t>
            </a:r>
            <a:r>
              <a:rPr lang="en-US" sz="4400" b="1" dirty="0"/>
              <a:t> </a:t>
            </a:r>
            <a:r>
              <a:rPr lang="en-US" sz="4400" b="1" dirty="0" err="1"/>
              <a:t>cải</a:t>
            </a:r>
            <a:endParaRPr lang="en-US" sz="4400" b="1" dirty="0"/>
          </a:p>
        </p:txBody>
      </p:sp>
      <p:cxnSp>
        <p:nvCxnSpPr>
          <p:cNvPr id="16" name="Straight Arrow Connector 15">
            <a:extLst>
              <a:ext uri="{FF2B5EF4-FFF2-40B4-BE49-F238E27FC236}">
                <a16:creationId xmlns:a16="http://schemas.microsoft.com/office/drawing/2014/main" xmlns="" id="{BEBF9BE3-9DA1-B111-AD84-C4F145D12351}"/>
              </a:ext>
            </a:extLst>
          </p:cNvPr>
          <p:cNvCxnSpPr>
            <a:cxnSpLocks/>
            <a:stCxn id="15" idx="3"/>
          </p:cNvCxnSpPr>
          <p:nvPr/>
        </p:nvCxnSpPr>
        <p:spPr>
          <a:xfrm>
            <a:off x="4354287" y="3140529"/>
            <a:ext cx="84908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xmlns="" id="{63AE76B7-E3C9-48A4-11B3-F89462AF072D}"/>
              </a:ext>
            </a:extLst>
          </p:cNvPr>
          <p:cNvSpPr/>
          <p:nvPr/>
        </p:nvSpPr>
        <p:spPr>
          <a:xfrm>
            <a:off x="5236029" y="2786743"/>
            <a:ext cx="2329543"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sâu</a:t>
            </a:r>
            <a:endParaRPr lang="en-US" sz="4400" b="1" dirty="0"/>
          </a:p>
        </p:txBody>
      </p:sp>
      <p:cxnSp>
        <p:nvCxnSpPr>
          <p:cNvPr id="18" name="Straight Arrow Connector 17">
            <a:extLst>
              <a:ext uri="{FF2B5EF4-FFF2-40B4-BE49-F238E27FC236}">
                <a16:creationId xmlns:a16="http://schemas.microsoft.com/office/drawing/2014/main" xmlns="" id="{881A6CFA-681A-AACE-AFED-E5C3495FBB28}"/>
              </a:ext>
            </a:extLst>
          </p:cNvPr>
          <p:cNvCxnSpPr>
            <a:cxnSpLocks/>
          </p:cNvCxnSpPr>
          <p:nvPr/>
        </p:nvCxnSpPr>
        <p:spPr>
          <a:xfrm>
            <a:off x="7538670" y="3118758"/>
            <a:ext cx="93041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xmlns="" id="{235F0F29-B501-BBCC-AEBC-ADB8609441B3}"/>
              </a:ext>
            </a:extLst>
          </p:cNvPr>
          <p:cNvSpPr/>
          <p:nvPr/>
        </p:nvSpPr>
        <p:spPr>
          <a:xfrm>
            <a:off x="8432508" y="2743200"/>
            <a:ext cx="2660035" cy="729343"/>
          </a:xfrm>
          <a:prstGeom prst="round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t>Con </a:t>
            </a:r>
            <a:r>
              <a:rPr lang="en-US" sz="4400" b="1" dirty="0" err="1"/>
              <a:t>chim</a:t>
            </a:r>
            <a:endParaRPr lang="en-US" sz="4400" b="1" dirty="0"/>
          </a:p>
        </p:txBody>
      </p:sp>
    </p:spTree>
    <p:extLst>
      <p:ext uri="{BB962C8B-B14F-4D97-AF65-F5344CB8AC3E}">
        <p14:creationId xmlns:p14="http://schemas.microsoft.com/office/powerpoint/2010/main" val="1603065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xmlns=""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FF6F49AC-3F83-46CA-AC9E-5A46576F40A2}"/>
                </a:ext>
              </a:extLst>
            </p:cNvPr>
            <p:cNvSpPr txBox="1"/>
            <p:nvPr/>
          </p:nvSpPr>
          <p:spPr>
            <a:xfrm>
              <a:off x="345989" y="530608"/>
              <a:ext cx="14440523" cy="12854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sinh vật trong tự nhiên có mỗi liên hệ với nhau về thức ăn, sinh vật này là thức ăn của sinh vật khác, mối liên hệ đó nối tiếp nhau tạo thành chuỗi thức ăn.</a:t>
              </a:r>
              <a:endParaRPr kumimoji="0" lang="vi-VN" sz="48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xmlns=""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583923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23208679-3290-FF4B-A300-98AAB382FFB5}"/>
              </a:ext>
            </a:extLst>
          </p:cNvPr>
          <p:cNvSpPr txBox="1"/>
          <p:nvPr/>
        </p:nvSpPr>
        <p:spPr>
          <a:xfrm>
            <a:off x="326572" y="1648743"/>
            <a:ext cx="4659085" cy="3915966"/>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just" defTabSz="457200">
              <a:defRPr/>
            </a:pPr>
            <a:r>
              <a:rPr lang="vi-VN" sz="3200" dirty="0">
                <a:solidFill>
                  <a:prstClr val="black"/>
                </a:solidFill>
                <a:latin typeface="Calibri" panose="020F0502020204030204" pitchFamily="34" charset="0"/>
                <a:ea typeface="Roboto" panose="02000000000000000000" pitchFamily="2" charset="0"/>
                <a:cs typeface="Calibri" panose="020F0502020204030204" pitchFamily="34" charset="0"/>
              </a:rPr>
              <a:t>Hình 5 thể hiện các loài sinh vật trong một hồ nước có liên hệ với nhau về thức ăn.</a:t>
            </a:r>
          </a:p>
          <a:p>
            <a:pPr marL="457200" lvl="0" indent="-457200" algn="just" defTabSz="457200">
              <a:buFont typeface="Arial" panose="020B0604020202020204" pitchFamily="34" charset="0"/>
              <a:buChar char="•"/>
              <a:defRPr/>
            </a:pPr>
            <a:r>
              <a:rPr lang="vi-VN" sz="3200" b="1" dirty="0">
                <a:solidFill>
                  <a:prstClr val="black"/>
                </a:solidFill>
                <a:latin typeface="Calibri" panose="020F0502020204030204" pitchFamily="34" charset="0"/>
                <a:ea typeface="Roboto" panose="02000000000000000000" pitchFamily="2" charset="0"/>
                <a:cs typeface="Calibri" panose="020F0502020204030204" pitchFamily="34" charset="0"/>
              </a:rPr>
              <a:t>Mô tả mối liên hệ về thức ăn giữa các sinh vật trong hồ nước.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3" name="Picture 2">
            <a:extLst>
              <a:ext uri="{FF2B5EF4-FFF2-40B4-BE49-F238E27FC236}">
                <a16:creationId xmlns:a16="http://schemas.microsoft.com/office/drawing/2014/main" xmlns="" id="{EE6555F6-7A11-6D42-2F98-F88EE5E1035F}"/>
              </a:ext>
            </a:extLst>
          </p:cNvPr>
          <p:cNvPicPr>
            <a:picLocks noChangeAspect="1"/>
          </p:cNvPicPr>
          <p:nvPr/>
        </p:nvPicPr>
        <p:blipFill>
          <a:blip r:embed="rId2"/>
          <a:stretch>
            <a:fillRect/>
          </a:stretch>
        </p:blipFill>
        <p:spPr>
          <a:xfrm>
            <a:off x="5534705" y="1444398"/>
            <a:ext cx="6086475" cy="4295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722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5763CF1-00A2-ECCC-853D-FD4C525789F0}"/>
              </a:ext>
            </a:extLst>
          </p:cNvPr>
          <p:cNvPicPr>
            <a:picLocks noChangeAspect="1"/>
          </p:cNvPicPr>
          <p:nvPr/>
        </p:nvPicPr>
        <p:blipFill>
          <a:blip r:embed="rId2"/>
          <a:stretch>
            <a:fillRect/>
          </a:stretch>
        </p:blipFill>
        <p:spPr>
          <a:xfrm>
            <a:off x="2213201" y="1023258"/>
            <a:ext cx="7403372" cy="2533650"/>
          </a:xfrm>
          <a:prstGeom prst="rect">
            <a:avLst/>
          </a:prstGeom>
        </p:spPr>
      </p:pic>
      <p:sp>
        <p:nvSpPr>
          <p:cNvPr id="5" name="Rectangle: Rounded Corners 4">
            <a:extLst>
              <a:ext uri="{FF2B5EF4-FFF2-40B4-BE49-F238E27FC236}">
                <a16:creationId xmlns:a16="http://schemas.microsoft.com/office/drawing/2014/main" xmlns="" id="{A3B0DC52-CDC6-EA75-A8FA-C32AF058775A}"/>
              </a:ext>
            </a:extLst>
          </p:cNvPr>
          <p:cNvSpPr/>
          <p:nvPr/>
        </p:nvSpPr>
        <p:spPr>
          <a:xfrm>
            <a:off x="947057" y="3857091"/>
            <a:ext cx="10515600" cy="779488"/>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ysClr val="windowText" lastClr="000000"/>
                </a:solidFill>
              </a:rPr>
              <a:t>Bèo</a:t>
            </a:r>
            <a:r>
              <a:rPr lang="en-US" sz="3600" b="1" dirty="0">
                <a:solidFill>
                  <a:sysClr val="windowText" lastClr="000000"/>
                </a:solidFill>
              </a:rPr>
              <a:t> </a:t>
            </a:r>
            <a:r>
              <a:rPr lang="en-US" sz="3600" b="1" dirty="0" err="1">
                <a:solidFill>
                  <a:sysClr val="windowText" lastClr="000000"/>
                </a:solidFill>
              </a:rPr>
              <a:t>tấm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ốc</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trê</a:t>
            </a:r>
            <a:r>
              <a:rPr lang="en-US" sz="3600" b="1" dirty="0">
                <a:solidFill>
                  <a:sysClr val="windowText" lastClr="000000"/>
                </a:solidFill>
              </a:rPr>
              <a:t>.</a:t>
            </a:r>
          </a:p>
        </p:txBody>
      </p:sp>
    </p:spTree>
    <p:extLst>
      <p:ext uri="{BB962C8B-B14F-4D97-AF65-F5344CB8AC3E}">
        <p14:creationId xmlns:p14="http://schemas.microsoft.com/office/powerpoint/2010/main" val="659190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A6B768-CF3D-A399-CFA1-23086E295BE5}"/>
              </a:ext>
            </a:extLst>
          </p:cNvPr>
          <p:cNvPicPr>
            <a:picLocks noChangeAspect="1"/>
          </p:cNvPicPr>
          <p:nvPr/>
        </p:nvPicPr>
        <p:blipFill>
          <a:blip r:embed="rId2"/>
          <a:stretch>
            <a:fillRect/>
          </a:stretch>
        </p:blipFill>
        <p:spPr>
          <a:xfrm>
            <a:off x="1948543" y="884465"/>
            <a:ext cx="7859486" cy="2533650"/>
          </a:xfrm>
          <a:prstGeom prst="rect">
            <a:avLst/>
          </a:prstGeom>
        </p:spPr>
      </p:pic>
      <p:sp>
        <p:nvSpPr>
          <p:cNvPr id="6" name="Rectangle: Rounded Corners 5">
            <a:extLst>
              <a:ext uri="{FF2B5EF4-FFF2-40B4-BE49-F238E27FC236}">
                <a16:creationId xmlns:a16="http://schemas.microsoft.com/office/drawing/2014/main" xmlns="" id="{08E25E57-ED77-A86A-88E7-50BEE5D4FF55}"/>
              </a:ext>
            </a:extLst>
          </p:cNvPr>
          <p:cNvSpPr/>
          <p:nvPr/>
        </p:nvSpPr>
        <p:spPr>
          <a:xfrm>
            <a:off x="881741" y="3726462"/>
            <a:ext cx="10602687" cy="1977652"/>
          </a:xfrm>
          <a:prstGeom prst="roundRect">
            <a:avLst>
              <a:gd name="adj" fmla="val 35898"/>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ysClr val="windowText" lastClr="000000"/>
                </a:solidFill>
              </a:rPr>
              <a:t>Thực</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động</a:t>
            </a:r>
            <a:r>
              <a:rPr lang="en-US" sz="3600" b="1" dirty="0">
                <a:solidFill>
                  <a:sysClr val="windowText" lastClr="000000"/>
                </a:solidFill>
              </a:rPr>
              <a:t> </a:t>
            </a:r>
            <a:r>
              <a:rPr lang="en-US" sz="3600" b="1" dirty="0" err="1">
                <a:solidFill>
                  <a:sysClr val="windowText" lastClr="000000"/>
                </a:solidFill>
              </a:rPr>
              <a:t>vật</a:t>
            </a:r>
            <a:r>
              <a:rPr lang="en-US" sz="3600" b="1" dirty="0">
                <a:solidFill>
                  <a:sysClr val="windowText" lastClr="000000"/>
                </a:solidFill>
              </a:rPr>
              <a:t> </a:t>
            </a:r>
            <a:r>
              <a:rPr lang="en-US" sz="3600" b="1" dirty="0" err="1">
                <a:solidFill>
                  <a:sysClr val="windowText" lastClr="000000"/>
                </a:solidFill>
              </a:rPr>
              <a:t>phù</a:t>
            </a:r>
            <a:r>
              <a:rPr lang="en-US" sz="3600" b="1" dirty="0">
                <a:solidFill>
                  <a:sysClr val="windowText" lastClr="000000"/>
                </a:solidFill>
              </a:rPr>
              <a:t> du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ấu</a:t>
            </a:r>
            <a:r>
              <a:rPr lang="en-US" sz="3600" b="1" dirty="0">
                <a:solidFill>
                  <a:sysClr val="windowText" lastClr="000000"/>
                </a:solidFill>
              </a:rPr>
              <a:t> </a:t>
            </a:r>
            <a:r>
              <a:rPr lang="en-US" sz="3600" b="1" dirty="0" err="1">
                <a:solidFill>
                  <a:sysClr val="windowText" lastClr="000000"/>
                </a:solidFill>
              </a:rPr>
              <a:t>trùng</a:t>
            </a:r>
            <a:r>
              <a:rPr lang="en-US" sz="3600" b="1" dirty="0">
                <a:solidFill>
                  <a:sysClr val="windowText" lastClr="000000"/>
                </a:solidFill>
              </a:rPr>
              <a:t> </a:t>
            </a:r>
            <a:r>
              <a:rPr lang="en-US" sz="3600" b="1" dirty="0" err="1">
                <a:solidFill>
                  <a:sysClr val="windowText" lastClr="000000"/>
                </a:solidFill>
              </a:rPr>
              <a:t>tôm</a:t>
            </a:r>
            <a:r>
              <a:rPr lang="en-US" sz="3600" b="1" dirty="0">
                <a:solidFill>
                  <a:sysClr val="windowText" lastClr="000000"/>
                </a:solidFill>
              </a:rPr>
              <a:t> </a:t>
            </a:r>
            <a:r>
              <a:rPr lang="en-US" sz="3600" b="1" dirty="0" err="1">
                <a:solidFill>
                  <a:sysClr val="windowText" lastClr="000000"/>
                </a:solidFill>
              </a:rPr>
              <a:t>là</a:t>
            </a:r>
            <a:r>
              <a:rPr lang="en-US" sz="3600" b="1" dirty="0">
                <a:solidFill>
                  <a:sysClr val="windowText" lastClr="000000"/>
                </a:solidFill>
              </a:rPr>
              <a:t> </a:t>
            </a:r>
            <a:r>
              <a:rPr lang="en-US" sz="3600" b="1" dirty="0" err="1">
                <a:solidFill>
                  <a:sysClr val="windowText" lastClr="000000"/>
                </a:solidFill>
              </a:rPr>
              <a:t>thức</a:t>
            </a:r>
            <a:r>
              <a:rPr lang="en-US" sz="3600" b="1" dirty="0">
                <a:solidFill>
                  <a:sysClr val="windowText" lastClr="000000"/>
                </a:solidFill>
              </a:rPr>
              <a:t> </a:t>
            </a:r>
            <a:r>
              <a:rPr lang="en-US" sz="3600" b="1" dirty="0" err="1">
                <a:solidFill>
                  <a:sysClr val="windowText" lastClr="000000"/>
                </a:solidFill>
              </a:rPr>
              <a:t>ăn</a:t>
            </a:r>
            <a:r>
              <a:rPr lang="en-US" sz="3600" b="1" dirty="0">
                <a:solidFill>
                  <a:sysClr val="windowText" lastClr="000000"/>
                </a:solidFill>
              </a:rPr>
              <a:t> </a:t>
            </a:r>
            <a:r>
              <a:rPr lang="en-US" sz="3600" b="1" dirty="0" err="1">
                <a:solidFill>
                  <a:sysClr val="windowText" lastClr="000000"/>
                </a:solidFill>
              </a:rPr>
              <a:t>của</a:t>
            </a:r>
            <a:r>
              <a:rPr lang="en-US" sz="3600" b="1" dirty="0">
                <a:solidFill>
                  <a:sysClr val="windowText" lastClr="000000"/>
                </a:solidFill>
              </a:rPr>
              <a:t> </a:t>
            </a:r>
            <a:r>
              <a:rPr lang="en-US" sz="3600" b="1" dirty="0" err="1">
                <a:solidFill>
                  <a:sysClr val="windowText" lastClr="000000"/>
                </a:solidFill>
              </a:rPr>
              <a:t>cá</a:t>
            </a:r>
            <a:r>
              <a:rPr lang="en-US" sz="3600" b="1" dirty="0">
                <a:solidFill>
                  <a:sysClr val="windowText" lastClr="000000"/>
                </a:solidFill>
              </a:rPr>
              <a:t> </a:t>
            </a:r>
            <a:r>
              <a:rPr lang="en-US" sz="3600" b="1" dirty="0" err="1">
                <a:solidFill>
                  <a:sysClr val="windowText" lastClr="000000"/>
                </a:solidFill>
              </a:rPr>
              <a:t>chép</a:t>
            </a:r>
            <a:r>
              <a:rPr lang="en-US" sz="3600" b="1" dirty="0">
                <a:solidFill>
                  <a:sysClr val="windowText" lastClr="000000"/>
                </a:solidFill>
              </a:rPr>
              <a: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507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10;&#10;Description automatically generated">
            <a:extLst>
              <a:ext uri="{FF2B5EF4-FFF2-40B4-BE49-F238E27FC236}">
                <a16:creationId xmlns:a16="http://schemas.microsoft.com/office/drawing/2014/main" xmlns="" id="{1FB66C7A-D94B-FE96-B5EA-61BD22B8ADF8}"/>
              </a:ext>
            </a:extLst>
          </p:cNvPr>
          <p:cNvPicPr>
            <a:picLocks noChangeAspect="1"/>
          </p:cNvPicPr>
          <p:nvPr/>
        </p:nvPicPr>
        <p:blipFill rotWithShape="1">
          <a:blip r:embed="rId2">
            <a:extLst>
              <a:ext uri="{28A0092B-C50C-407E-A947-70E740481C1C}">
                <a14:useLocalDpi xmlns:a14="http://schemas.microsoft.com/office/drawing/2010/main" val="0"/>
              </a:ext>
            </a:extLst>
          </a:blip>
          <a:srcRect l="17872" r="27911"/>
          <a:stretch/>
        </p:blipFill>
        <p:spPr>
          <a:xfrm flipH="1">
            <a:off x="257144" y="1580242"/>
            <a:ext cx="2904308" cy="5356827"/>
          </a:xfrm>
          <a:prstGeom prst="rect">
            <a:avLst/>
          </a:prstGeom>
        </p:spPr>
      </p:pic>
      <p:pic>
        <p:nvPicPr>
          <p:cNvPr id="3" name="Picture 2" descr="A cartoon of a child pointing&#10;&#10;Description automatically generated">
            <a:extLst>
              <a:ext uri="{FF2B5EF4-FFF2-40B4-BE49-F238E27FC236}">
                <a16:creationId xmlns:a16="http://schemas.microsoft.com/office/drawing/2014/main" xmlns="" id="{FA4DBCCA-B79D-D2A0-B2D0-08773D73128F}"/>
              </a:ext>
            </a:extLst>
          </p:cNvPr>
          <p:cNvPicPr>
            <a:picLocks noChangeAspect="1"/>
          </p:cNvPicPr>
          <p:nvPr/>
        </p:nvPicPr>
        <p:blipFill rotWithShape="1">
          <a:blip r:embed="rId3">
            <a:extLst>
              <a:ext uri="{28A0092B-C50C-407E-A947-70E740481C1C}">
                <a14:useLocalDpi xmlns:a14="http://schemas.microsoft.com/office/drawing/2010/main" val="0"/>
              </a:ext>
            </a:extLst>
          </a:blip>
          <a:srcRect l="27431" r="23979"/>
          <a:stretch/>
        </p:blipFill>
        <p:spPr>
          <a:xfrm>
            <a:off x="9375906" y="1811956"/>
            <a:ext cx="2528711" cy="5204183"/>
          </a:xfrm>
          <a:prstGeom prst="rect">
            <a:avLst/>
          </a:prstGeom>
        </p:spPr>
      </p:pic>
      <p:sp>
        <p:nvSpPr>
          <p:cNvPr id="4" name="Rectangle: Rounded Corners 12">
            <a:extLst>
              <a:ext uri="{FF2B5EF4-FFF2-40B4-BE49-F238E27FC236}">
                <a16:creationId xmlns:a16="http://schemas.microsoft.com/office/drawing/2014/main" xmlns="" id="{ED7A370C-2D94-0E67-9E72-CC3901B1CC13}"/>
              </a:ext>
            </a:extLst>
          </p:cNvPr>
          <p:cNvSpPr/>
          <p:nvPr/>
        </p:nvSpPr>
        <p:spPr>
          <a:xfrm>
            <a:off x="2616683" y="1078735"/>
            <a:ext cx="6908317" cy="2132552"/>
          </a:xfrm>
          <a:custGeom>
            <a:avLst/>
            <a:gdLst>
              <a:gd name="connsiteX0" fmla="*/ 0 w 6759223"/>
              <a:gd name="connsiteY0" fmla="*/ 789898 h 4739291"/>
              <a:gd name="connsiteX1" fmla="*/ 789898 w 6759223"/>
              <a:gd name="connsiteY1" fmla="*/ 0 h 4739291"/>
              <a:gd name="connsiteX2" fmla="*/ 5969325 w 6759223"/>
              <a:gd name="connsiteY2" fmla="*/ 0 h 4739291"/>
              <a:gd name="connsiteX3" fmla="*/ 6759223 w 6759223"/>
              <a:gd name="connsiteY3" fmla="*/ 789898 h 4739291"/>
              <a:gd name="connsiteX4" fmla="*/ 6759223 w 6759223"/>
              <a:gd name="connsiteY4" fmla="*/ 3949393 h 4739291"/>
              <a:gd name="connsiteX5" fmla="*/ 5969325 w 6759223"/>
              <a:gd name="connsiteY5" fmla="*/ 4739291 h 4739291"/>
              <a:gd name="connsiteX6" fmla="*/ 789898 w 6759223"/>
              <a:gd name="connsiteY6" fmla="*/ 4739291 h 4739291"/>
              <a:gd name="connsiteX7" fmla="*/ 0 w 6759223"/>
              <a:gd name="connsiteY7" fmla="*/ 3949393 h 4739291"/>
              <a:gd name="connsiteX8" fmla="*/ 0 w 6759223"/>
              <a:gd name="connsiteY8" fmla="*/ 789898 h 473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59223" h="4739291" fill="none" extrusionOk="0">
                <a:moveTo>
                  <a:pt x="0" y="789898"/>
                </a:moveTo>
                <a:cubicBezTo>
                  <a:pt x="1597" y="324473"/>
                  <a:pt x="354513" y="-25877"/>
                  <a:pt x="789898" y="0"/>
                </a:cubicBezTo>
                <a:cubicBezTo>
                  <a:pt x="3379033" y="143570"/>
                  <a:pt x="4392146" y="87359"/>
                  <a:pt x="5969325" y="0"/>
                </a:cubicBezTo>
                <a:cubicBezTo>
                  <a:pt x="6392919" y="26015"/>
                  <a:pt x="6786514" y="401478"/>
                  <a:pt x="6759223" y="789898"/>
                </a:cubicBezTo>
                <a:cubicBezTo>
                  <a:pt x="6686017" y="1644846"/>
                  <a:pt x="6818040" y="3334591"/>
                  <a:pt x="6759223" y="3949393"/>
                </a:cubicBezTo>
                <a:cubicBezTo>
                  <a:pt x="6757540" y="4396906"/>
                  <a:pt x="6437067" y="4743176"/>
                  <a:pt x="5969325" y="4739291"/>
                </a:cubicBezTo>
                <a:cubicBezTo>
                  <a:pt x="3633879" y="4572374"/>
                  <a:pt x="3163487" y="4752254"/>
                  <a:pt x="789898" y="4739291"/>
                </a:cubicBezTo>
                <a:cubicBezTo>
                  <a:pt x="281862" y="4689717"/>
                  <a:pt x="-43206" y="4356614"/>
                  <a:pt x="0" y="3949393"/>
                </a:cubicBezTo>
                <a:cubicBezTo>
                  <a:pt x="153666" y="2461019"/>
                  <a:pt x="-113080" y="1681099"/>
                  <a:pt x="0" y="789898"/>
                </a:cubicBezTo>
                <a:close/>
              </a:path>
              <a:path w="6759223" h="4739291" stroke="0" extrusionOk="0">
                <a:moveTo>
                  <a:pt x="0" y="789898"/>
                </a:moveTo>
                <a:cubicBezTo>
                  <a:pt x="15693" y="295131"/>
                  <a:pt x="393450" y="1743"/>
                  <a:pt x="789898" y="0"/>
                </a:cubicBezTo>
                <a:cubicBezTo>
                  <a:pt x="1650548" y="54831"/>
                  <a:pt x="4519092" y="90132"/>
                  <a:pt x="5969325" y="0"/>
                </a:cubicBezTo>
                <a:cubicBezTo>
                  <a:pt x="6340390" y="958"/>
                  <a:pt x="6702359" y="295544"/>
                  <a:pt x="6759223" y="789898"/>
                </a:cubicBezTo>
                <a:cubicBezTo>
                  <a:pt x="6881685" y="1986073"/>
                  <a:pt x="6814385" y="3503646"/>
                  <a:pt x="6759223" y="3949393"/>
                </a:cubicBezTo>
                <a:cubicBezTo>
                  <a:pt x="6818587" y="4372777"/>
                  <a:pt x="6421264" y="4700332"/>
                  <a:pt x="5969325" y="4739291"/>
                </a:cubicBezTo>
                <a:cubicBezTo>
                  <a:pt x="5188355" y="4633574"/>
                  <a:pt x="3359263" y="4657023"/>
                  <a:pt x="789898" y="4739291"/>
                </a:cubicBezTo>
                <a:cubicBezTo>
                  <a:pt x="311202" y="4723495"/>
                  <a:pt x="-28337" y="4341507"/>
                  <a:pt x="0" y="3949393"/>
                </a:cubicBezTo>
                <a:cubicBezTo>
                  <a:pt x="-3359" y="2753448"/>
                  <a:pt x="-64795" y="2152477"/>
                  <a:pt x="0" y="78989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45467952">
                  <a:custGeom>
                    <a:avLst/>
                    <a:gdLst>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 name="connsiteX0" fmla="*/ 0 w 6908317"/>
                      <a:gd name="connsiteY0" fmla="*/ 355432 h 2132552"/>
                      <a:gd name="connsiteX1" fmla="*/ 807321 w 6908317"/>
                      <a:gd name="connsiteY1" fmla="*/ 0 h 2132552"/>
                      <a:gd name="connsiteX2" fmla="*/ 6100995 w 6908317"/>
                      <a:gd name="connsiteY2" fmla="*/ 0 h 2132552"/>
                      <a:gd name="connsiteX3" fmla="*/ 6908317 w 6908317"/>
                      <a:gd name="connsiteY3" fmla="*/ 355432 h 2132552"/>
                      <a:gd name="connsiteX4" fmla="*/ 6908317 w 6908317"/>
                      <a:gd name="connsiteY4" fmla="*/ 1777119 h 2132552"/>
                      <a:gd name="connsiteX5" fmla="*/ 6100995 w 6908317"/>
                      <a:gd name="connsiteY5" fmla="*/ 2132552 h 2132552"/>
                      <a:gd name="connsiteX6" fmla="*/ 807321 w 6908317"/>
                      <a:gd name="connsiteY6" fmla="*/ 2132552 h 2132552"/>
                      <a:gd name="connsiteX7" fmla="*/ 0 w 6908317"/>
                      <a:gd name="connsiteY7" fmla="*/ 1777119 h 2132552"/>
                      <a:gd name="connsiteX8" fmla="*/ 0 w 6908317"/>
                      <a:gd name="connsiteY8" fmla="*/ 355432 h 213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8317" h="2132552" fill="none" extrusionOk="0">
                        <a:moveTo>
                          <a:pt x="0" y="355432"/>
                        </a:moveTo>
                        <a:cubicBezTo>
                          <a:pt x="4390" y="95639"/>
                          <a:pt x="364266" y="-69593"/>
                          <a:pt x="807321" y="0"/>
                        </a:cubicBezTo>
                        <a:cubicBezTo>
                          <a:pt x="3422720" y="24146"/>
                          <a:pt x="4637976" y="-51024"/>
                          <a:pt x="6100995" y="0"/>
                        </a:cubicBezTo>
                        <a:cubicBezTo>
                          <a:pt x="6531134" y="17459"/>
                          <a:pt x="6944273" y="194788"/>
                          <a:pt x="6908317" y="355432"/>
                        </a:cubicBezTo>
                        <a:cubicBezTo>
                          <a:pt x="6836453" y="738212"/>
                          <a:pt x="6972874" y="1542890"/>
                          <a:pt x="6908317" y="1777119"/>
                        </a:cubicBezTo>
                        <a:cubicBezTo>
                          <a:pt x="6898536" y="2032419"/>
                          <a:pt x="6587563" y="2135350"/>
                          <a:pt x="6100995" y="2132552"/>
                        </a:cubicBezTo>
                        <a:cubicBezTo>
                          <a:pt x="3709816" y="2131419"/>
                          <a:pt x="3240381" y="2136043"/>
                          <a:pt x="807321" y="2132552"/>
                        </a:cubicBezTo>
                        <a:cubicBezTo>
                          <a:pt x="279667" y="2104436"/>
                          <a:pt x="-65529" y="1946000"/>
                          <a:pt x="0" y="1777119"/>
                        </a:cubicBezTo>
                        <a:cubicBezTo>
                          <a:pt x="136403" y="1173616"/>
                          <a:pt x="-114516" y="788668"/>
                          <a:pt x="0" y="355432"/>
                        </a:cubicBezTo>
                        <a:close/>
                      </a:path>
                      <a:path w="6908317" h="2132552" stroke="0" extrusionOk="0">
                        <a:moveTo>
                          <a:pt x="0" y="355432"/>
                        </a:moveTo>
                        <a:cubicBezTo>
                          <a:pt x="-18218" y="141063"/>
                          <a:pt x="357050" y="-2984"/>
                          <a:pt x="807321" y="0"/>
                        </a:cubicBezTo>
                        <a:cubicBezTo>
                          <a:pt x="1662404" y="51403"/>
                          <a:pt x="4645490" y="254298"/>
                          <a:pt x="6100995" y="0"/>
                        </a:cubicBezTo>
                        <a:cubicBezTo>
                          <a:pt x="6487339" y="-3018"/>
                          <a:pt x="6850677" y="172151"/>
                          <a:pt x="6908317" y="355432"/>
                        </a:cubicBezTo>
                        <a:cubicBezTo>
                          <a:pt x="7068412" y="908899"/>
                          <a:pt x="6960130" y="1556436"/>
                          <a:pt x="6908317" y="1777119"/>
                        </a:cubicBezTo>
                        <a:cubicBezTo>
                          <a:pt x="6963425" y="2019268"/>
                          <a:pt x="6573687" y="2059188"/>
                          <a:pt x="6100995" y="2132552"/>
                        </a:cubicBezTo>
                        <a:cubicBezTo>
                          <a:pt x="5186067" y="1951035"/>
                          <a:pt x="3524050" y="2040379"/>
                          <a:pt x="807321" y="2132552"/>
                        </a:cubicBezTo>
                        <a:cubicBezTo>
                          <a:pt x="323825" y="2150929"/>
                          <a:pt x="-39231" y="1980811"/>
                          <a:pt x="0" y="1777119"/>
                        </a:cubicBezTo>
                        <a:cubicBezTo>
                          <a:pt x="20748" y="1267339"/>
                          <a:pt x="-44628" y="931543"/>
                          <a:pt x="0" y="355432"/>
                        </a:cubicBezTo>
                        <a:close/>
                      </a:path>
                      <a:path w="6908317" h="2132552" fill="none" stroke="0" extrusionOk="0">
                        <a:moveTo>
                          <a:pt x="0" y="355432"/>
                        </a:moveTo>
                        <a:cubicBezTo>
                          <a:pt x="14788" y="96945"/>
                          <a:pt x="435393" y="-8445"/>
                          <a:pt x="807321" y="0"/>
                        </a:cubicBezTo>
                        <a:cubicBezTo>
                          <a:pt x="3593927" y="40357"/>
                          <a:pt x="4497255" y="-88115"/>
                          <a:pt x="6100995" y="0"/>
                        </a:cubicBezTo>
                        <a:cubicBezTo>
                          <a:pt x="6517962" y="11941"/>
                          <a:pt x="6928510" y="172787"/>
                          <a:pt x="6908317" y="355432"/>
                        </a:cubicBezTo>
                        <a:cubicBezTo>
                          <a:pt x="6841670" y="741886"/>
                          <a:pt x="6970828" y="1505571"/>
                          <a:pt x="6908317" y="1777119"/>
                        </a:cubicBezTo>
                        <a:cubicBezTo>
                          <a:pt x="6927488" y="1973960"/>
                          <a:pt x="6589191" y="2109130"/>
                          <a:pt x="6100995" y="2132552"/>
                        </a:cubicBezTo>
                        <a:cubicBezTo>
                          <a:pt x="3693309" y="2060655"/>
                          <a:pt x="3326667" y="2162321"/>
                          <a:pt x="807321" y="2132552"/>
                        </a:cubicBezTo>
                        <a:cubicBezTo>
                          <a:pt x="278848" y="2106810"/>
                          <a:pt x="-62253" y="1932177"/>
                          <a:pt x="0" y="1777119"/>
                        </a:cubicBezTo>
                        <a:cubicBezTo>
                          <a:pt x="145151" y="1140472"/>
                          <a:pt x="-108626" y="748777"/>
                          <a:pt x="0" y="3554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dirty="0">
                <a:solidFill>
                  <a:srgbClr val="FF0000"/>
                </a:solidFill>
                <a:latin typeface="Calibri" panose="020F0502020204030204" pitchFamily="34" charset="0"/>
                <a:ea typeface="Calibri" panose="020F0502020204030204" pitchFamily="34" charset="0"/>
                <a:cs typeface="Calibri" panose="020F0502020204030204" pitchFamily="34" charset="0"/>
              </a:rPr>
              <a:t>Cho biết sinh vật đứng đầu chuỗi thức ăn đó.</a:t>
            </a:r>
            <a:endParaRPr lang="en-US" sz="48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8">
            <a:extLst>
              <a:ext uri="{FF2B5EF4-FFF2-40B4-BE49-F238E27FC236}">
                <a16:creationId xmlns:a16="http://schemas.microsoft.com/office/drawing/2014/main" xmlns="" id="{9C1F3F3A-4D2B-4BD5-119F-62DCF94BB176}"/>
              </a:ext>
            </a:extLst>
          </p:cNvPr>
          <p:cNvSpPr txBox="1"/>
          <p:nvPr/>
        </p:nvSpPr>
        <p:spPr>
          <a:xfrm>
            <a:off x="3081425" y="3543263"/>
            <a:ext cx="5931947" cy="2621994"/>
          </a:xfrm>
          <a:prstGeom prst="roundRect">
            <a:avLst/>
          </a:prstGeom>
          <a:solidFill>
            <a:srgbClr val="9ADBF2"/>
          </a:solidFill>
        </p:spPr>
        <p:txBody>
          <a:bodyPr wrap="square">
            <a:spAutoFit/>
          </a:bodyPr>
          <a:lstStyle/>
          <a:p>
            <a:pPr algn="just"/>
            <a:r>
              <a:rPr lang="vi-VN"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Sinh vật đứng đầu chuỗi thức ăn đó là thực vật thủy sinh (bèo tấm và thực vật phù du).</a:t>
            </a:r>
            <a:endParaRPr lang="en-US" sz="37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3092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a:extLst>
              <a:ext uri="{FF2B5EF4-FFF2-40B4-BE49-F238E27FC236}">
                <a16:creationId xmlns:a16="http://schemas.microsoft.com/office/drawing/2014/main" xmlns="" id="{BC5BEAEB-E389-7C3C-041A-F2DB4F5AE20A}"/>
              </a:ext>
            </a:extLst>
          </p:cNvPr>
          <p:cNvGrpSpPr/>
          <p:nvPr/>
        </p:nvGrpSpPr>
        <p:grpSpPr>
          <a:xfrm>
            <a:off x="561474" y="1921177"/>
            <a:ext cx="10995942" cy="3957109"/>
            <a:chOff x="169315" y="528866"/>
            <a:chExt cx="14793873" cy="155373"/>
          </a:xfrm>
        </p:grpSpPr>
        <p:sp>
          <p:nvSpPr>
            <p:cNvPr id="4" name="Flowchart: Alternate Process 3">
              <a:extLst>
                <a:ext uri="{FF2B5EF4-FFF2-40B4-BE49-F238E27FC236}">
                  <a16:creationId xmlns:a16="http://schemas.microsoft.com/office/drawing/2014/main" xmlns="" id="{5B6713E3-A5F2-5E0D-4DA0-706415FDF64C}"/>
                </a:ext>
              </a:extLst>
            </p:cNvPr>
            <p:cNvSpPr/>
            <p:nvPr/>
          </p:nvSpPr>
          <p:spPr>
            <a:xfrm>
              <a:off x="169315" y="528866"/>
              <a:ext cx="14793873" cy="155373"/>
            </a:xfrm>
            <a:prstGeom prst="flowChartAlternateProcess">
              <a:avLst/>
            </a:prstGeom>
            <a:solidFill>
              <a:schemeClr val="bg1">
                <a:alpha val="65000"/>
              </a:schemeClr>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FF6F49AC-3F83-46CA-AC9E-5A46576F40A2}"/>
                </a:ext>
              </a:extLst>
            </p:cNvPr>
            <p:cNvSpPr txBox="1"/>
            <p:nvPr/>
          </p:nvSpPr>
          <p:spPr>
            <a:xfrm>
              <a:off x="345989" y="530608"/>
              <a:ext cx="14440523" cy="1341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 chuỗi thức ăn được thể hiện bằng sơ đồ với các mũi tên, sinh vật đứng trước là thức ăn của sinh vật đứng sau mũi tên.</a:t>
              </a:r>
              <a:endParaRPr kumimoji="0" lang="vi-VN" sz="5400" b="1" i="0" u="none" strike="noStrike" kern="1200" cap="none" spc="0" normalizeH="0" baseline="0" noProof="0" dirty="0">
                <a:ln>
                  <a:noFill/>
                </a:ln>
                <a:solidFill>
                  <a:srgbClr val="009999"/>
                </a:solidFill>
                <a:effectLst/>
                <a:uLnTx/>
                <a:uFillTx/>
                <a:latin typeface="Cambria" panose="02040503050406030204" pitchFamily="18" charset="0"/>
                <a:ea typeface="Cambria" panose="02040503050406030204" pitchFamily="18" charset="0"/>
                <a:cs typeface="+mn-cs"/>
              </a:endParaRPr>
            </a:p>
          </p:txBody>
        </p:sp>
      </p:grpSp>
      <p:pic>
        <p:nvPicPr>
          <p:cNvPr id="8" name="Picture 7">
            <a:extLst>
              <a:ext uri="{FF2B5EF4-FFF2-40B4-BE49-F238E27FC236}">
                <a16:creationId xmlns:a16="http://schemas.microsoft.com/office/drawing/2014/main" xmlns="" id="{C6EF34F2-2C50-CC42-7459-A346B773DF3A}"/>
              </a:ext>
            </a:extLst>
          </p:cNvPr>
          <p:cNvPicPr>
            <a:picLocks noChangeAspect="1"/>
          </p:cNvPicPr>
          <p:nvPr/>
        </p:nvPicPr>
        <p:blipFill>
          <a:blip r:embed="rId2"/>
          <a:stretch>
            <a:fillRect/>
          </a:stretch>
        </p:blipFill>
        <p:spPr>
          <a:xfrm>
            <a:off x="2862679" y="107884"/>
            <a:ext cx="6096528" cy="2353260"/>
          </a:xfrm>
          <a:prstGeom prst="rect">
            <a:avLst/>
          </a:prstGeom>
        </p:spPr>
      </p:pic>
    </p:spTree>
    <p:extLst>
      <p:ext uri="{BB962C8B-B14F-4D97-AF65-F5344CB8AC3E}">
        <p14:creationId xmlns:p14="http://schemas.microsoft.com/office/powerpoint/2010/main" val="2298817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19450" y="533400"/>
            <a:ext cx="8534400" cy="2905125"/>
            <a:chOff x="723900" y="571500"/>
            <a:chExt cx="10934700" cy="2042443"/>
          </a:xfrm>
        </p:grpSpPr>
        <p:sp>
          <p:nvSpPr>
            <p:cNvPr id="2" name="Rounded Rectangular Callout 1"/>
            <p:cNvSpPr/>
            <p:nvPr/>
          </p:nvSpPr>
          <p:spPr>
            <a:xfrm>
              <a:off x="723900" y="571500"/>
              <a:ext cx="10934700" cy="2042443"/>
            </a:xfrm>
            <a:prstGeom prst="wedgeRoundRectCallout">
              <a:avLst>
                <a:gd name="adj1" fmla="val -56095"/>
                <a:gd name="adj2" fmla="val 21028"/>
                <a:gd name="adj3" fmla="val 16667"/>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013573" y="668547"/>
              <a:ext cx="10553700" cy="1243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rPr>
                <a:t>Hãy kể tên một số loài vật và thức ăn của chúng mà em biết. </a:t>
              </a:r>
              <a:endParaRPr kumimoji="0" lang="en-US" sz="5400" b="1" i="0" u="none" strike="noStrike" kern="1200" cap="none" spc="0" normalizeH="0" baseline="0" noProof="0" dirty="0">
                <a:ln>
                  <a:noFill/>
                </a:ln>
                <a:solidFill>
                  <a:srgbClr val="008080"/>
                </a:solidFill>
                <a:effectLst/>
                <a:uLnTx/>
                <a:uFillTx/>
                <a:latin typeface="Cambria" panose="02040503050406030204" pitchFamily="18" charset="0"/>
                <a:ea typeface="Cambria" panose="02040503050406030204" pitchFamily="18" charset="0"/>
                <a:cs typeface="+mn-cs"/>
              </a:endParaRPr>
            </a:p>
          </p:txBody>
        </p:sp>
      </p:grpSp>
      <p:pic>
        <p:nvPicPr>
          <p:cNvPr id="5" name="图片 7">
            <a:extLst>
              <a:ext uri="{FF2B5EF4-FFF2-40B4-BE49-F238E27FC236}">
                <a16:creationId xmlns:a16="http://schemas.microsoft.com/office/drawing/2014/main" xmlns=""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69" y="1018673"/>
            <a:ext cx="4491789" cy="5839327"/>
          </a:xfrm>
          <a:prstGeom prst="rect">
            <a:avLst/>
          </a:prstGeom>
        </p:spPr>
      </p:pic>
    </p:spTree>
    <p:extLst>
      <p:ext uri="{BB962C8B-B14F-4D97-AF65-F5344CB8AC3E}">
        <p14:creationId xmlns:p14="http://schemas.microsoft.com/office/powerpoint/2010/main" val="272040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2876550" y="510274"/>
            <a:ext cx="6477001" cy="1061312"/>
            <a:chOff x="877666" y="572516"/>
            <a:chExt cx="13257671" cy="32465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F6F49AC-3F83-46CA-AC9E-5A46576F40A2}"/>
                </a:ext>
              </a:extLst>
            </p:cNvPr>
            <p:cNvSpPr txBox="1"/>
            <p:nvPr/>
          </p:nvSpPr>
          <p:spPr>
            <a:xfrm>
              <a:off x="877666" y="591600"/>
              <a:ext cx="12988181" cy="224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Trâu</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cỏ</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xmlns="" id="{89434162-85E0-5A31-D8EC-06346D4AFAD7}"/>
              </a:ext>
            </a:extLst>
          </p:cNvPr>
          <p:cNvPicPr>
            <a:picLocks noChangeAspect="1"/>
          </p:cNvPicPr>
          <p:nvPr/>
        </p:nvPicPr>
        <p:blipFill>
          <a:blip r:embed="rId2"/>
          <a:stretch>
            <a:fillRect/>
          </a:stretch>
        </p:blipFill>
        <p:spPr>
          <a:xfrm>
            <a:off x="3133725" y="1868656"/>
            <a:ext cx="6240310" cy="4555426"/>
          </a:xfrm>
          <a:prstGeom prst="rect">
            <a:avLst/>
          </a:prstGeom>
        </p:spPr>
      </p:pic>
    </p:spTree>
    <p:extLst>
      <p:ext uri="{BB962C8B-B14F-4D97-AF65-F5344CB8AC3E}">
        <p14:creationId xmlns:p14="http://schemas.microsoft.com/office/powerpoint/2010/main" val="412178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a:extLst>
              <a:ext uri="{FF2B5EF4-FFF2-40B4-BE49-F238E27FC236}">
                <a16:creationId xmlns:a16="http://schemas.microsoft.com/office/drawing/2014/main" xmlns="" id="{BC5BEAEB-E389-7C3C-041A-F2DB4F5AE20A}"/>
              </a:ext>
            </a:extLst>
          </p:cNvPr>
          <p:cNvGrpSpPr/>
          <p:nvPr/>
        </p:nvGrpSpPr>
        <p:grpSpPr>
          <a:xfrm>
            <a:off x="3008209" y="81688"/>
            <a:ext cx="6366929" cy="1061312"/>
            <a:chOff x="1147156" y="572516"/>
            <a:chExt cx="13032367" cy="324659"/>
          </a:xfrm>
        </p:grpSpPr>
        <p:sp>
          <p:nvSpPr>
            <p:cNvPr id="3" name="Flowchart: Alternate Process 2">
              <a:extLst>
                <a:ext uri="{FF2B5EF4-FFF2-40B4-BE49-F238E27FC236}">
                  <a16:creationId xmlns:a16="http://schemas.microsoft.com/office/drawing/2014/main" xmlns="" id="{5B6713E3-A5F2-5E0D-4DA0-706415FDF64C}"/>
                </a:ext>
              </a:extLst>
            </p:cNvPr>
            <p:cNvSpPr/>
            <p:nvPr/>
          </p:nvSpPr>
          <p:spPr>
            <a:xfrm>
              <a:off x="1147156" y="572516"/>
              <a:ext cx="12988181" cy="324659"/>
            </a:xfrm>
            <a:prstGeom prst="flowChartAlternateProcess">
              <a:avLst/>
            </a:prstGeom>
            <a:solidFill>
              <a:srgbClr val="E1F7FB"/>
            </a:solidFill>
            <a:ln w="19050">
              <a:solidFill>
                <a:srgbClr val="2790D9"/>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FF6F49AC-3F83-46CA-AC9E-5A46576F40A2}"/>
                </a:ext>
              </a:extLst>
            </p:cNvPr>
            <p:cNvSpPr txBox="1"/>
            <p:nvPr/>
          </p:nvSpPr>
          <p:spPr>
            <a:xfrm>
              <a:off x="1191343" y="601672"/>
              <a:ext cx="12988180" cy="25420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Ví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dụ</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Thỏ</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ăn</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cà</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mn-ea"/>
                  <a:cs typeface="+mn-cs"/>
                </a:rPr>
                <a:t>rốt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pic>
        <p:nvPicPr>
          <p:cNvPr id="6" name="Picture 5">
            <a:extLst>
              <a:ext uri="{FF2B5EF4-FFF2-40B4-BE49-F238E27FC236}">
                <a16:creationId xmlns:a16="http://schemas.microsoft.com/office/drawing/2014/main" xmlns="" id="{E7735CC6-2661-B5F7-DF33-C3492BA6316D}"/>
              </a:ext>
            </a:extLst>
          </p:cNvPr>
          <p:cNvPicPr>
            <a:picLocks noChangeAspect="1"/>
          </p:cNvPicPr>
          <p:nvPr/>
        </p:nvPicPr>
        <p:blipFill>
          <a:blip r:embed="rId2"/>
          <a:stretch>
            <a:fillRect/>
          </a:stretch>
        </p:blipFill>
        <p:spPr>
          <a:xfrm>
            <a:off x="3183042" y="1545695"/>
            <a:ext cx="6038850" cy="4371975"/>
          </a:xfrm>
          <a:prstGeom prst="rect">
            <a:avLst/>
          </a:prstGeom>
        </p:spPr>
      </p:pic>
    </p:spTree>
    <p:extLst>
      <p:ext uri="{BB962C8B-B14F-4D97-AF65-F5344CB8AC3E}">
        <p14:creationId xmlns:p14="http://schemas.microsoft.com/office/powerpoint/2010/main" val="303309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7"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4">
            <a:extLst>
              <a:ext uri="{28A0092B-C50C-407E-A947-70E740481C1C}">
                <a14:useLocalDpi xmlns:a14="http://schemas.microsoft.com/office/drawing/2010/main" val="0"/>
              </a:ext>
            </a:extLst>
          </a:blip>
          <a:srcRect t="15986" r="62957" b="20712"/>
          <a:stretch/>
        </p:blipFill>
        <p:spPr>
          <a:xfrm>
            <a:off x="-1" y="0"/>
            <a:ext cx="8427721" cy="6858000"/>
          </a:xfrm>
          <a:prstGeom prst="rect">
            <a:avLst/>
          </a:prstGeom>
        </p:spPr>
      </p:pic>
      <p:pic>
        <p:nvPicPr>
          <p:cNvPr id="8"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4">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9"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0"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11" name="图片 22">
            <a:extLst>
              <a:ext uri="{FF2B5EF4-FFF2-40B4-BE49-F238E27FC236}">
                <a16:creationId xmlns:a16="http://schemas.microsoft.com/office/drawing/2014/main" xmlns="" id="{6D9A343C-CF41-4DCE-BE2D-7AC1C32EFDB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069" t="37963" r="16319"/>
          <a:stretch/>
        </p:blipFill>
        <p:spPr>
          <a:xfrm>
            <a:off x="3014127" y="4151972"/>
            <a:ext cx="6294581" cy="2983991"/>
          </a:xfrm>
          <a:prstGeom prst="rect">
            <a:avLst/>
          </a:prstGeom>
        </p:spPr>
      </p:pic>
      <p:pic>
        <p:nvPicPr>
          <p:cNvPr id="12" name="图片 45">
            <a:extLst>
              <a:ext uri="{FF2B5EF4-FFF2-40B4-BE49-F238E27FC236}">
                <a16:creationId xmlns:a16="http://schemas.microsoft.com/office/drawing/2014/main" xmlns="" id="{78BFE735-BC79-4B84-9FB4-E780E9BD1A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525"/>
          <a:stretch/>
        </p:blipFill>
        <p:spPr>
          <a:xfrm rot="981196" flipH="1">
            <a:off x="269209" y="2766553"/>
            <a:ext cx="3314472" cy="2634182"/>
          </a:xfrm>
          <a:prstGeom prst="rect">
            <a:avLst/>
          </a:prstGeom>
        </p:spPr>
      </p:pic>
      <p:pic>
        <p:nvPicPr>
          <p:cNvPr id="13" name="图片 43">
            <a:extLst>
              <a:ext uri="{FF2B5EF4-FFF2-40B4-BE49-F238E27FC236}">
                <a16:creationId xmlns:a16="http://schemas.microsoft.com/office/drawing/2014/main" xmlns="" id="{D44D078F-F743-4CB4-A712-D698A2E0A74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4360" y="697397"/>
            <a:ext cx="2143500" cy="1339393"/>
          </a:xfrm>
          <a:prstGeom prst="rect">
            <a:avLst/>
          </a:prstGeom>
        </p:spPr>
      </p:pic>
      <p:pic>
        <p:nvPicPr>
          <p:cNvPr id="14"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43563"/>
          <a:stretch/>
        </p:blipFill>
        <p:spPr>
          <a:xfrm>
            <a:off x="-37712" y="3605991"/>
            <a:ext cx="12192000" cy="3276600"/>
          </a:xfrm>
          <a:prstGeom prst="rect">
            <a:avLst/>
          </a:prstGeom>
        </p:spPr>
      </p:pic>
      <p:pic>
        <p:nvPicPr>
          <p:cNvPr id="2" name="Picture 1">
            <a:extLst>
              <a:ext uri="{FF2B5EF4-FFF2-40B4-BE49-F238E27FC236}">
                <a16:creationId xmlns:a16="http://schemas.microsoft.com/office/drawing/2014/main" xmlns="" id="{C94139B6-4B5F-6CCC-4F1E-B808E1699CF0}"/>
              </a:ext>
            </a:extLst>
          </p:cNvPr>
          <p:cNvPicPr>
            <a:picLocks noChangeAspect="1"/>
          </p:cNvPicPr>
          <p:nvPr/>
        </p:nvPicPr>
        <p:blipFill>
          <a:blip r:embed="rId11"/>
          <a:stretch>
            <a:fillRect/>
          </a:stretch>
        </p:blipFill>
        <p:spPr>
          <a:xfrm>
            <a:off x="4517379" y="600402"/>
            <a:ext cx="3176291" cy="1237595"/>
          </a:xfrm>
          <a:prstGeom prst="rect">
            <a:avLst/>
          </a:prstGeom>
        </p:spPr>
      </p:pic>
      <p:pic>
        <p:nvPicPr>
          <p:cNvPr id="15" name="Picture 14">
            <a:extLst>
              <a:ext uri="{FF2B5EF4-FFF2-40B4-BE49-F238E27FC236}">
                <a16:creationId xmlns:a16="http://schemas.microsoft.com/office/drawing/2014/main" xmlns="" id="{6A1EF934-3D5E-CCE1-1747-42EA5D892E67}"/>
              </a:ext>
            </a:extLst>
          </p:cNvPr>
          <p:cNvPicPr>
            <a:picLocks noChangeAspect="1"/>
          </p:cNvPicPr>
          <p:nvPr/>
        </p:nvPicPr>
        <p:blipFill>
          <a:blip r:embed="rId12"/>
          <a:stretch>
            <a:fillRect/>
          </a:stretch>
        </p:blipFill>
        <p:spPr>
          <a:xfrm>
            <a:off x="1876435" y="2022242"/>
            <a:ext cx="8553429" cy="2432515"/>
          </a:xfrm>
          <a:prstGeom prst="rect">
            <a:avLst/>
          </a:prstGeom>
        </p:spPr>
      </p:pic>
    </p:spTree>
    <p:extLst>
      <p:ext uri="{BB962C8B-B14F-4D97-AF65-F5344CB8AC3E}">
        <p14:creationId xmlns:p14="http://schemas.microsoft.com/office/powerpoint/2010/main" val="213179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xmlns="" id="{8BD63AC5-AD47-43CA-B937-F368C22F2F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05" r="14739"/>
          <a:stretch/>
        </p:blipFill>
        <p:spPr>
          <a:xfrm>
            <a:off x="1" y="0"/>
            <a:ext cx="12192000" cy="6858000"/>
          </a:xfrm>
          <a:prstGeom prst="rect">
            <a:avLst/>
          </a:prstGeom>
        </p:spPr>
      </p:pic>
      <p:pic>
        <p:nvPicPr>
          <p:cNvPr id="3"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3">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4" name="图片 11">
            <a:extLst>
              <a:ext uri="{FF2B5EF4-FFF2-40B4-BE49-F238E27FC236}">
                <a16:creationId xmlns:a16="http://schemas.microsoft.com/office/drawing/2014/main" xmlns="" id="{4308002D-F6E3-4483-896B-44A922AB34A7}"/>
              </a:ext>
            </a:extLst>
          </p:cNvPr>
          <p:cNvPicPr>
            <a:picLocks noChangeAspect="1"/>
          </p:cNvPicPr>
          <p:nvPr/>
        </p:nvPicPr>
        <p:blipFill rotWithShape="1">
          <a:blip r:embed="rId3">
            <a:extLst>
              <a:ext uri="{28A0092B-C50C-407E-A947-70E740481C1C}">
                <a14:useLocalDpi xmlns:a14="http://schemas.microsoft.com/office/drawing/2010/main" val="0"/>
              </a:ext>
            </a:extLst>
          </a:blip>
          <a:srcRect l="62498" t="15845" r="12719" b="20853"/>
          <a:stretch/>
        </p:blipFill>
        <p:spPr>
          <a:xfrm>
            <a:off x="7355568" y="975360"/>
            <a:ext cx="4836431" cy="5882640"/>
          </a:xfrm>
          <a:prstGeom prst="rect">
            <a:avLst/>
          </a:prstGeom>
        </p:spPr>
      </p:pic>
      <p:pic>
        <p:nvPicPr>
          <p:cNvPr id="5"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6" name="图片 18">
            <a:extLst>
              <a:ext uri="{FF2B5EF4-FFF2-40B4-BE49-F238E27FC236}">
                <a16:creationId xmlns:a16="http://schemas.microsoft.com/office/drawing/2014/main" xmlns="" id="{181575A8-98A1-43E1-BB40-885DBC75C50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4038"/>
          <a:stretch/>
        </p:blipFill>
        <p:spPr>
          <a:xfrm>
            <a:off x="0" y="4770120"/>
            <a:ext cx="12192000" cy="2087880"/>
          </a:xfrm>
          <a:prstGeom prst="rect">
            <a:avLst/>
          </a:prstGeom>
        </p:spPr>
      </p:pic>
      <p:pic>
        <p:nvPicPr>
          <p:cNvPr id="7" name="图片 43">
            <a:extLst>
              <a:ext uri="{FF2B5EF4-FFF2-40B4-BE49-F238E27FC236}">
                <a16:creationId xmlns:a16="http://schemas.microsoft.com/office/drawing/2014/main" xmlns="" id="{D44D078F-F743-4CB4-A712-D698A2E0A7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820" y="823824"/>
            <a:ext cx="2143500" cy="1339393"/>
          </a:xfrm>
          <a:prstGeom prst="rect">
            <a:avLst/>
          </a:prstGeom>
        </p:spPr>
      </p:pic>
      <p:pic>
        <p:nvPicPr>
          <p:cNvPr id="8" name="图片 20">
            <a:extLst>
              <a:ext uri="{FF2B5EF4-FFF2-40B4-BE49-F238E27FC236}">
                <a16:creationId xmlns:a16="http://schemas.microsoft.com/office/drawing/2014/main" xmlns="" id="{B2CDF210-D306-4AB4-A32D-FFDDD97BC8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3563"/>
          <a:stretch/>
        </p:blipFill>
        <p:spPr>
          <a:xfrm>
            <a:off x="0" y="3581400"/>
            <a:ext cx="12192000" cy="3276600"/>
          </a:xfrm>
          <a:prstGeom prst="rect">
            <a:avLst/>
          </a:prstGeom>
        </p:spPr>
      </p:pic>
      <p:pic>
        <p:nvPicPr>
          <p:cNvPr id="9" name="图片 2">
            <a:extLst>
              <a:ext uri="{FF2B5EF4-FFF2-40B4-BE49-F238E27FC236}">
                <a16:creationId xmlns:a16="http://schemas.microsoft.com/office/drawing/2014/main" xmlns="" id="{C0004B40-E416-4F3E-9BEA-834021CE99E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42739" y="823824"/>
            <a:ext cx="4949260" cy="6186576"/>
          </a:xfrm>
          <a:prstGeom prst="rect">
            <a:avLst/>
          </a:prstGeom>
        </p:spPr>
      </p:pic>
      <p:pic>
        <p:nvPicPr>
          <p:cNvPr id="10" name="图片 15">
            <a:extLst>
              <a:ext uri="{FF2B5EF4-FFF2-40B4-BE49-F238E27FC236}">
                <a16:creationId xmlns:a16="http://schemas.microsoft.com/office/drawing/2014/main" xmlns="" id="{03E035FD-ECF2-4DCE-95B8-6E51F81404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455620" y="3195850"/>
            <a:ext cx="3890750" cy="3890750"/>
          </a:xfrm>
          <a:prstGeom prst="rect">
            <a:avLst/>
          </a:prstGeom>
        </p:spPr>
      </p:pic>
      <p:pic>
        <p:nvPicPr>
          <p:cNvPr id="11" name="Picture 10">
            <a:extLst>
              <a:ext uri="{FF2B5EF4-FFF2-40B4-BE49-F238E27FC236}">
                <a16:creationId xmlns:a16="http://schemas.microsoft.com/office/drawing/2014/main" xmlns="" id="{8D827D47-70E5-0927-131B-FA440828A8BC}"/>
              </a:ext>
            </a:extLst>
          </p:cNvPr>
          <p:cNvPicPr>
            <a:picLocks noChangeAspect="1"/>
          </p:cNvPicPr>
          <p:nvPr/>
        </p:nvPicPr>
        <p:blipFill>
          <a:blip r:embed="rId10"/>
          <a:stretch>
            <a:fillRect/>
          </a:stretch>
        </p:blipFill>
        <p:spPr>
          <a:xfrm>
            <a:off x="621810" y="2005847"/>
            <a:ext cx="8376630" cy="2712955"/>
          </a:xfrm>
          <a:prstGeom prst="rect">
            <a:avLst/>
          </a:prstGeom>
        </p:spPr>
      </p:pic>
    </p:spTree>
    <p:extLst>
      <p:ext uri="{BB962C8B-B14F-4D97-AF65-F5344CB8AC3E}">
        <p14:creationId xmlns:p14="http://schemas.microsoft.com/office/powerpoint/2010/main" val="1629488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xmlns="" id="{D94F400B-86DA-4D74-8B47-FBA3C2726671}"/>
              </a:ext>
            </a:extLst>
          </p:cNvPr>
          <p:cNvPicPr>
            <a:picLocks noChangeAspect="1"/>
          </p:cNvPicPr>
          <p:nvPr/>
        </p:nvPicPr>
        <p:blipFill rotWithShape="1">
          <a:blip r:embed="rId2">
            <a:extLst>
              <a:ext uri="{28A0092B-C50C-407E-A947-70E740481C1C}">
                <a14:useLocalDpi xmlns:a14="http://schemas.microsoft.com/office/drawing/2010/main" val="0"/>
              </a:ext>
            </a:extLst>
          </a:blip>
          <a:srcRect t="15986" r="62957" b="20712"/>
          <a:stretch/>
        </p:blipFill>
        <p:spPr>
          <a:xfrm>
            <a:off x="-1" y="-91440"/>
            <a:ext cx="8427721" cy="6858000"/>
          </a:xfrm>
          <a:prstGeom prst="rect">
            <a:avLst/>
          </a:prstGeom>
        </p:spPr>
      </p:pic>
      <p:pic>
        <p:nvPicPr>
          <p:cNvPr id="5" name="图片 14">
            <a:extLst>
              <a:ext uri="{FF2B5EF4-FFF2-40B4-BE49-F238E27FC236}">
                <a16:creationId xmlns:a16="http://schemas.microsoft.com/office/drawing/2014/main" xmlns="" id="{8A2F7FA4-B46E-4E1A-9F04-BB80438334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75" b="74813"/>
          <a:stretch/>
        </p:blipFill>
        <p:spPr>
          <a:xfrm>
            <a:off x="0" y="0"/>
            <a:ext cx="12192000" cy="1417320"/>
          </a:xfrm>
          <a:prstGeom prst="rect">
            <a:avLst/>
          </a:prstGeom>
        </p:spPr>
      </p:pic>
      <p:pic>
        <p:nvPicPr>
          <p:cNvPr id="12" name="图片 36">
            <a:extLst>
              <a:ext uri="{FF2B5EF4-FFF2-40B4-BE49-F238E27FC236}">
                <a16:creationId xmlns:a16="http://schemas.microsoft.com/office/drawing/2014/main" xmlns="" id="{006D4183-3EB3-CA85-38D3-08C0C52FCB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2" y="48658"/>
            <a:ext cx="11345922" cy="6266212"/>
          </a:xfrm>
          <a:prstGeom prst="rect">
            <a:avLst/>
          </a:prstGeom>
        </p:spPr>
      </p:pic>
      <p:pic>
        <p:nvPicPr>
          <p:cNvPr id="13" name="图片 37">
            <a:extLst>
              <a:ext uri="{FF2B5EF4-FFF2-40B4-BE49-F238E27FC236}">
                <a16:creationId xmlns:a16="http://schemas.microsoft.com/office/drawing/2014/main" xmlns="" id="{94A21DB6-8F29-CE7B-1C75-1E1383E0C8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6024" y="854218"/>
            <a:ext cx="2358331" cy="1148931"/>
          </a:xfrm>
          <a:prstGeom prst="rect">
            <a:avLst/>
          </a:prstGeom>
        </p:spPr>
      </p:pic>
      <p:pic>
        <p:nvPicPr>
          <p:cNvPr id="14" name="Picture 13">
            <a:extLst>
              <a:ext uri="{FF2B5EF4-FFF2-40B4-BE49-F238E27FC236}">
                <a16:creationId xmlns:a16="http://schemas.microsoft.com/office/drawing/2014/main" xmlns="" id="{2E37F633-1441-38AB-87D4-FF97BC96C010}"/>
              </a:ext>
            </a:extLst>
          </p:cNvPr>
          <p:cNvPicPr>
            <a:picLocks noChangeAspect="1"/>
          </p:cNvPicPr>
          <p:nvPr/>
        </p:nvPicPr>
        <p:blipFill>
          <a:blip r:embed="rId6"/>
          <a:stretch>
            <a:fillRect/>
          </a:stretch>
        </p:blipFill>
        <p:spPr>
          <a:xfrm>
            <a:off x="8538152" y="2742771"/>
            <a:ext cx="4115229" cy="4115229"/>
          </a:xfrm>
          <a:prstGeom prst="rect">
            <a:avLst/>
          </a:prstGeom>
        </p:spPr>
      </p:pic>
      <p:sp>
        <p:nvSpPr>
          <p:cNvPr id="15" name="TextBox 14">
            <a:extLst>
              <a:ext uri="{FF2B5EF4-FFF2-40B4-BE49-F238E27FC236}">
                <a16:creationId xmlns:a16="http://schemas.microsoft.com/office/drawing/2014/main" xmlns="" id="{6C7AE2DF-7523-4792-6EEB-0B803FC348CE}"/>
              </a:ext>
            </a:extLst>
          </p:cNvPr>
          <p:cNvSpPr txBox="1"/>
          <p:nvPr/>
        </p:nvSpPr>
        <p:spPr>
          <a:xfrm>
            <a:off x="1828800" y="2638425"/>
            <a:ext cx="7400925" cy="2308324"/>
          </a:xfrm>
          <a:prstGeom prst="rect">
            <a:avLst/>
          </a:prstGeom>
          <a:noFill/>
        </p:spPr>
        <p:txBody>
          <a:bodyPr wrap="square" rtlCol="0">
            <a:spAutoFit/>
          </a:bodyPr>
          <a:lstStyle/>
          <a:p>
            <a:pPr algn="ctr"/>
            <a:r>
              <a:rPr lang="en-US" sz="4800" b="1" dirty="0" err="1"/>
              <a:t>Hoạt</a:t>
            </a:r>
            <a:r>
              <a:rPr lang="en-US" sz="4800" b="1" dirty="0"/>
              <a:t> </a:t>
            </a:r>
            <a:r>
              <a:rPr lang="en-US" sz="4800" b="1" dirty="0" err="1"/>
              <a:t>động</a:t>
            </a:r>
            <a:r>
              <a:rPr lang="en-US" sz="4800" b="1" dirty="0"/>
              <a:t> 1: </a:t>
            </a:r>
            <a:r>
              <a:rPr lang="en-US" sz="4800" b="1" dirty="0" err="1"/>
              <a:t>Mối</a:t>
            </a:r>
            <a:r>
              <a:rPr lang="en-US" sz="4800" b="1" dirty="0"/>
              <a:t> </a:t>
            </a:r>
            <a:r>
              <a:rPr lang="en-US" sz="4800" b="1" dirty="0" err="1"/>
              <a:t>liên</a:t>
            </a:r>
            <a:r>
              <a:rPr lang="en-US" sz="4800" b="1" dirty="0"/>
              <a:t> </a:t>
            </a:r>
            <a:r>
              <a:rPr lang="en-US" sz="4800" b="1" dirty="0" err="1"/>
              <a:t>hệ</a:t>
            </a:r>
            <a:r>
              <a:rPr lang="en-US" sz="4800" b="1" dirty="0"/>
              <a:t> </a:t>
            </a:r>
            <a:r>
              <a:rPr lang="en-US" sz="4800" b="1" dirty="0" err="1"/>
              <a:t>về</a:t>
            </a:r>
            <a:r>
              <a:rPr lang="en-US" sz="4800" b="1" dirty="0"/>
              <a:t> </a:t>
            </a:r>
            <a:r>
              <a:rPr lang="en-US" sz="4800" b="1" dirty="0" err="1"/>
              <a:t>thức</a:t>
            </a:r>
            <a:r>
              <a:rPr lang="en-US" sz="4800" b="1" dirty="0"/>
              <a:t> </a:t>
            </a:r>
            <a:r>
              <a:rPr lang="en-US" sz="4800" b="1" dirty="0" err="1"/>
              <a:t>ăn</a:t>
            </a:r>
            <a:r>
              <a:rPr lang="en-US" sz="4800" b="1" dirty="0"/>
              <a:t> </a:t>
            </a:r>
            <a:r>
              <a:rPr lang="en-US" sz="4800" b="1" dirty="0" err="1"/>
              <a:t>giữa</a:t>
            </a:r>
            <a:r>
              <a:rPr lang="en-US" sz="4800" b="1" dirty="0"/>
              <a:t> </a:t>
            </a:r>
            <a:r>
              <a:rPr lang="en-US" sz="4800" b="1" dirty="0" err="1"/>
              <a:t>các</a:t>
            </a:r>
            <a:r>
              <a:rPr lang="en-US" sz="4800" b="1" dirty="0"/>
              <a:t> </a:t>
            </a:r>
            <a:r>
              <a:rPr lang="en-US" sz="4800" b="1" dirty="0" err="1"/>
              <a:t>sinh</a:t>
            </a:r>
            <a:r>
              <a:rPr lang="en-US" sz="4800" b="1" dirty="0"/>
              <a:t> </a:t>
            </a:r>
            <a:r>
              <a:rPr lang="en-US" sz="4800" b="1" dirty="0" err="1"/>
              <a:t>vật</a:t>
            </a:r>
            <a:r>
              <a:rPr lang="en-US" sz="4800" b="1" dirty="0"/>
              <a:t> </a:t>
            </a:r>
            <a:r>
              <a:rPr lang="en-US" sz="4800" b="1" dirty="0" err="1"/>
              <a:t>thông</a:t>
            </a:r>
            <a:r>
              <a:rPr lang="en-US" sz="4800" b="1" dirty="0"/>
              <a:t> qua </a:t>
            </a:r>
            <a:r>
              <a:rPr lang="en-US" sz="4800" b="1" dirty="0" err="1"/>
              <a:t>chuỗi</a:t>
            </a:r>
            <a:r>
              <a:rPr lang="en-US" sz="4800" b="1" dirty="0"/>
              <a:t> </a:t>
            </a:r>
            <a:r>
              <a:rPr lang="en-US" sz="4800" b="1" dirty="0" err="1"/>
              <a:t>thức</a:t>
            </a:r>
            <a:r>
              <a:rPr lang="en-US" sz="4800" b="1" dirty="0"/>
              <a:t> </a:t>
            </a:r>
            <a:r>
              <a:rPr lang="en-US" sz="4800" b="1" dirty="0" err="1"/>
              <a:t>ăn</a:t>
            </a:r>
            <a:r>
              <a:rPr lang="en-US" sz="4800" b="1" dirty="0"/>
              <a:t>.</a:t>
            </a:r>
          </a:p>
        </p:txBody>
      </p:sp>
    </p:spTree>
    <p:extLst>
      <p:ext uri="{BB962C8B-B14F-4D97-AF65-F5344CB8AC3E}">
        <p14:creationId xmlns:p14="http://schemas.microsoft.com/office/powerpoint/2010/main" val="4175780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80">
                                          <p:stCondLst>
                                            <p:cond delay="0"/>
                                          </p:stCondLst>
                                        </p:cTn>
                                        <p:tgtEl>
                                          <p:spTgt spid="13"/>
                                        </p:tgtEl>
                                      </p:cBhvr>
                                    </p:animEffect>
                                    <p:anim calcmode="lin" valueType="num">
                                      <p:cBhvr>
                                        <p:cTn id="1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 dur="26">
                                          <p:stCondLst>
                                            <p:cond delay="650"/>
                                          </p:stCondLst>
                                        </p:cTn>
                                        <p:tgtEl>
                                          <p:spTgt spid="13"/>
                                        </p:tgtEl>
                                      </p:cBhvr>
                                      <p:to x="100000" y="60000"/>
                                    </p:animScale>
                                    <p:animScale>
                                      <p:cBhvr>
                                        <p:cTn id="18" dur="166" decel="50000">
                                          <p:stCondLst>
                                            <p:cond delay="676"/>
                                          </p:stCondLst>
                                        </p:cTn>
                                        <p:tgtEl>
                                          <p:spTgt spid="13"/>
                                        </p:tgtEl>
                                      </p:cBhvr>
                                      <p:to x="100000" y="100000"/>
                                    </p:animScale>
                                    <p:animScale>
                                      <p:cBhvr>
                                        <p:cTn id="19" dur="26">
                                          <p:stCondLst>
                                            <p:cond delay="1312"/>
                                          </p:stCondLst>
                                        </p:cTn>
                                        <p:tgtEl>
                                          <p:spTgt spid="13"/>
                                        </p:tgtEl>
                                      </p:cBhvr>
                                      <p:to x="100000" y="80000"/>
                                    </p:animScale>
                                    <p:animScale>
                                      <p:cBhvr>
                                        <p:cTn id="20" dur="166" decel="50000">
                                          <p:stCondLst>
                                            <p:cond delay="1338"/>
                                          </p:stCondLst>
                                        </p:cTn>
                                        <p:tgtEl>
                                          <p:spTgt spid="13"/>
                                        </p:tgtEl>
                                      </p:cBhvr>
                                      <p:to x="100000" y="100000"/>
                                    </p:animScale>
                                    <p:animScale>
                                      <p:cBhvr>
                                        <p:cTn id="21" dur="26">
                                          <p:stCondLst>
                                            <p:cond delay="1642"/>
                                          </p:stCondLst>
                                        </p:cTn>
                                        <p:tgtEl>
                                          <p:spTgt spid="13"/>
                                        </p:tgtEl>
                                      </p:cBhvr>
                                      <p:to x="100000" y="90000"/>
                                    </p:animScale>
                                    <p:animScale>
                                      <p:cBhvr>
                                        <p:cTn id="22" dur="166" decel="50000">
                                          <p:stCondLst>
                                            <p:cond delay="1668"/>
                                          </p:stCondLst>
                                        </p:cTn>
                                        <p:tgtEl>
                                          <p:spTgt spid="13"/>
                                        </p:tgtEl>
                                      </p:cBhvr>
                                      <p:to x="100000" y="100000"/>
                                    </p:animScale>
                                    <p:animScale>
                                      <p:cBhvr>
                                        <p:cTn id="23" dur="26">
                                          <p:stCondLst>
                                            <p:cond delay="1808"/>
                                          </p:stCondLst>
                                        </p:cTn>
                                        <p:tgtEl>
                                          <p:spTgt spid="13"/>
                                        </p:tgtEl>
                                      </p:cBhvr>
                                      <p:to x="100000" y="95000"/>
                                    </p:animScale>
                                    <p:animScale>
                                      <p:cBhvr>
                                        <p:cTn id="24" dur="166" decel="50000">
                                          <p:stCondLst>
                                            <p:cond delay="1834"/>
                                          </p:stCondLst>
                                        </p:cTn>
                                        <p:tgtEl>
                                          <p:spTgt spid="1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Góc Tròn 3">
            <a:extLst>
              <a:ext uri="{FF2B5EF4-FFF2-40B4-BE49-F238E27FC236}">
                <a16:creationId xmlns:a16="http://schemas.microsoft.com/office/drawing/2014/main" xmlns="" id="{8195B5CC-C4D1-A9FD-48AF-7467F590CA42}"/>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 name="组合 5">
            <a:extLst>
              <a:ext uri="{FF2B5EF4-FFF2-40B4-BE49-F238E27FC236}">
                <a16:creationId xmlns:a16="http://schemas.microsoft.com/office/drawing/2014/main" xmlns="" id="{76734977-478F-E146-987E-EA8E2B88DCE0}"/>
              </a:ext>
            </a:extLst>
          </p:cNvPr>
          <p:cNvGrpSpPr/>
          <p:nvPr/>
        </p:nvGrpSpPr>
        <p:grpSpPr>
          <a:xfrm rot="5400000">
            <a:off x="3308192" y="-2037557"/>
            <a:ext cx="6144260" cy="11147110"/>
            <a:chOff x="4982" y="-1603"/>
            <a:chExt cx="10523" cy="15161"/>
          </a:xfrm>
        </p:grpSpPr>
        <p:pic>
          <p:nvPicPr>
            <p:cNvPr id="3" name="图片 4" descr="12_0011_形状-1">
              <a:extLst>
                <a:ext uri="{FF2B5EF4-FFF2-40B4-BE49-F238E27FC236}">
                  <a16:creationId xmlns:a16="http://schemas.microsoft.com/office/drawing/2014/main" xmlns="" id="{60E49C17-FED8-A094-8AD5-EB715460C6B0}"/>
                </a:ext>
              </a:extLst>
            </p:cNvPr>
            <p:cNvPicPr>
              <a:picLocks noChangeAspect="1"/>
            </p:cNvPicPr>
            <p:nvPr/>
          </p:nvPicPr>
          <p:blipFill>
            <a:blip r:embed="rId2"/>
            <a:stretch>
              <a:fillRect/>
            </a:stretch>
          </p:blipFill>
          <p:spPr>
            <a:xfrm>
              <a:off x="4982" y="-1603"/>
              <a:ext cx="10523" cy="15161"/>
            </a:xfrm>
            <a:prstGeom prst="rect">
              <a:avLst/>
            </a:prstGeom>
          </p:spPr>
        </p:pic>
        <p:pic>
          <p:nvPicPr>
            <p:cNvPr id="4" name="图片 3" descr="12_0010_形状-1-拷贝">
              <a:extLst>
                <a:ext uri="{FF2B5EF4-FFF2-40B4-BE49-F238E27FC236}">
                  <a16:creationId xmlns:a16="http://schemas.microsoft.com/office/drawing/2014/main" xmlns="" id="{92321069-41A9-317F-E8ED-5CFC0457CF5C}"/>
                </a:ext>
              </a:extLst>
            </p:cNvPr>
            <p:cNvPicPr>
              <a:picLocks noChangeAspect="1"/>
            </p:cNvPicPr>
            <p:nvPr/>
          </p:nvPicPr>
          <p:blipFill>
            <a:blip r:embed="rId3"/>
            <a:stretch>
              <a:fillRect/>
            </a:stretch>
          </p:blipFill>
          <p:spPr>
            <a:xfrm>
              <a:off x="5346" y="-1170"/>
              <a:ext cx="9795" cy="14296"/>
            </a:xfrm>
            <a:prstGeom prst="rect">
              <a:avLst/>
            </a:prstGeom>
          </p:spPr>
        </p:pic>
      </p:grpSp>
      <p:pic>
        <p:nvPicPr>
          <p:cNvPr id="7" name="图片 16">
            <a:extLst>
              <a:ext uri="{FF2B5EF4-FFF2-40B4-BE49-F238E27FC236}">
                <a16:creationId xmlns:a16="http://schemas.microsoft.com/office/drawing/2014/main" xmlns="" id="{DCFF39B0-639A-30BF-A367-B441953990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01"/>
          <a:stretch/>
        </p:blipFill>
        <p:spPr>
          <a:xfrm flipH="1">
            <a:off x="-114808" y="4119138"/>
            <a:ext cx="2819908" cy="2738861"/>
          </a:xfrm>
          <a:prstGeom prst="rect">
            <a:avLst/>
          </a:prstGeom>
        </p:spPr>
      </p:pic>
      <p:sp>
        <p:nvSpPr>
          <p:cNvPr id="9" name="TextBox 8">
            <a:extLst>
              <a:ext uri="{FF2B5EF4-FFF2-40B4-BE49-F238E27FC236}">
                <a16:creationId xmlns:a16="http://schemas.microsoft.com/office/drawing/2014/main" xmlns="" id="{E50B53BE-D38D-24C2-9730-B4E70C755658}"/>
              </a:ext>
            </a:extLst>
          </p:cNvPr>
          <p:cNvSpPr txBox="1"/>
          <p:nvPr/>
        </p:nvSpPr>
        <p:spPr>
          <a:xfrm>
            <a:off x="1752599" y="1190625"/>
            <a:ext cx="9305926" cy="4524315"/>
          </a:xfrm>
          <a:prstGeom prst="rect">
            <a:avLst/>
          </a:prstGeom>
          <a:noFill/>
        </p:spPr>
        <p:txBody>
          <a:bodyPr wrap="square" rtlCol="0">
            <a:spAutoFit/>
          </a:bodyPr>
          <a:lstStyle/>
          <a:p>
            <a:pPr algn="just" rtl="0">
              <a:spcBef>
                <a:spcPts val="0"/>
              </a:spcBef>
              <a:spcAft>
                <a:spcPts val="500"/>
              </a:spcAft>
            </a:pP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Trong hình 1, hạt lúa, chuột và mèo có mối liên hệ</a:t>
            </a:r>
            <a:r>
              <a:rPr lang="en-US" sz="3600" b="1" dirty="0">
                <a:solidFill>
                  <a:srgbClr val="002060"/>
                </a:solidFill>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với nhau về thức ăn. Hạt lúa là thức ăn của chuột</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chuột là thức ăn của mèo. Để mô tả sinh vật này là thức ăn của sinh vật khác, người ta thường sử dụng mũi tên trong sơ đồ như hạt lúa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chuột; chuột </a:t>
            </a:r>
            <a:r>
              <a:rPr lang="en-US" sz="3600" b="1" i="0" u="none" strike="noStrike" dirty="0">
                <a:solidFill>
                  <a:srgbClr val="002060"/>
                </a:solidFill>
                <a:effectLst/>
                <a:latin typeface="Calibri" panose="020F0502020204030204" pitchFamily="34" charset="0"/>
                <a:cs typeface="Calibri" panose="020F0502020204030204" pitchFamily="34" charset="0"/>
                <a:sym typeface="Wingdings" panose="05000000000000000000" pitchFamily="2" charset="2"/>
              </a:rPr>
              <a:t></a:t>
            </a:r>
            <a:r>
              <a:rPr lang="vi-VN" sz="3600" b="1" i="0" u="none" strike="noStrike" dirty="0">
                <a:solidFill>
                  <a:srgbClr val="002060"/>
                </a:solidFill>
                <a:effectLst/>
                <a:latin typeface="Calibri" panose="020F0502020204030204" pitchFamily="34" charset="0"/>
                <a:cs typeface="Calibri" panose="020F0502020204030204" pitchFamily="34" charset="0"/>
              </a:rPr>
              <a:t> mèo. Một chuỗi thức ăn gồm nhiều loài sinh vật có mối liên hệ về thức ăn nối tiếp</a:t>
            </a:r>
            <a:r>
              <a:rPr lang="en-US" sz="3600" b="1" i="0" u="none" strike="noStrike" dirty="0">
                <a:solidFill>
                  <a:srgbClr val="002060"/>
                </a:solidFill>
                <a:effectLst/>
                <a:latin typeface="Calibri" panose="020F0502020204030204" pitchFamily="34" charset="0"/>
                <a:cs typeface="Calibri" panose="020F0502020204030204" pitchFamily="34" charset="0"/>
              </a:rPr>
              <a:t> </a:t>
            </a:r>
            <a:r>
              <a:rPr lang="vi-VN" sz="3600" b="1" i="0" u="none" strike="noStrike" dirty="0">
                <a:solidFill>
                  <a:srgbClr val="002060"/>
                </a:solidFill>
                <a:effectLst/>
                <a:latin typeface="Calibri" panose="020F0502020204030204" pitchFamily="34" charset="0"/>
                <a:cs typeface="Calibri" panose="020F0502020204030204" pitchFamily="34" charset="0"/>
              </a:rPr>
              <a:t>nhau.</a:t>
            </a:r>
            <a:endParaRPr lang="en-US" sz="36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28111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3">
            <a:extLst>
              <a:ext uri="{FF2B5EF4-FFF2-40B4-BE49-F238E27FC236}">
                <a16:creationId xmlns:a16="http://schemas.microsoft.com/office/drawing/2014/main" xmlns="" id="{1E2F461B-C908-9F23-6949-FD341F21B10F}"/>
              </a:ext>
            </a:extLst>
          </p:cNvPr>
          <p:cNvSpPr/>
          <p:nvPr/>
        </p:nvSpPr>
        <p:spPr>
          <a:xfrm>
            <a:off x="676715" y="297545"/>
            <a:ext cx="10838569" cy="6291940"/>
          </a:xfrm>
          <a:prstGeom prst="roundRect">
            <a:avLst/>
          </a:prstGeom>
          <a:solidFill>
            <a:schemeClr val="bg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A522B00C-772F-9893-AD34-3C956C342B02}"/>
              </a:ext>
            </a:extLst>
          </p:cNvPr>
          <p:cNvSpPr txBox="1"/>
          <p:nvPr/>
        </p:nvSpPr>
        <p:spPr>
          <a:xfrm>
            <a:off x="406400" y="244486"/>
            <a:ext cx="11318240" cy="1328023"/>
          </a:xfrm>
          <a:prstGeom prst="roundRect">
            <a:avLst/>
          </a:prstGeom>
          <a:solidFill>
            <a:srgbClr val="E0FFC1"/>
          </a:solidFill>
          <a:ln w="76200">
            <a:solidFill>
              <a:srgbClr val="00B050"/>
            </a:solidFill>
            <a:prstDash val="sysDash"/>
          </a:ln>
          <a:effectLst>
            <a:outerShdw blurRad="63500" sx="102000" sy="102000" algn="ctr" rotWithShape="0">
              <a:prstClr val="black">
                <a:alpha val="40000"/>
              </a:prstClr>
            </a:outerShdw>
          </a:effectLst>
        </p:spPr>
        <p:txBody>
          <a:bodyPr wrap="square" rtlCol="0">
            <a:spAutoFit/>
          </a:bodyPr>
          <a:lstStyle/>
          <a:p>
            <a:pPr lvl="0" algn="ctr" defTabSz="457200">
              <a:defRPr/>
            </a:pPr>
            <a:r>
              <a:rPr lang="en-US" sz="3600" b="1" dirty="0">
                <a:solidFill>
                  <a:prstClr val="black"/>
                </a:solidFill>
                <a:latin typeface="Calibri" panose="020F0502020204030204" pitchFamily="34" charset="0"/>
                <a:ea typeface="Roboto" panose="02000000000000000000" pitchFamily="2" charset="0"/>
                <a:cs typeface="Calibri" panose="020F0502020204030204" pitchFamily="34" charset="0"/>
              </a:rPr>
              <a:t>1. </a:t>
            </a:r>
            <a:r>
              <a:rPr lang="vi-VN" sz="3600" b="1" dirty="0">
                <a:solidFill>
                  <a:prstClr val="black"/>
                </a:solidFill>
                <a:latin typeface="Calibri" panose="020F0502020204030204" pitchFamily="34" charset="0"/>
                <a:ea typeface="Roboto" panose="02000000000000000000" pitchFamily="2" charset="0"/>
                <a:cs typeface="Calibri" panose="020F0502020204030204" pitchFamily="34" charset="0"/>
              </a:rPr>
              <a:t>Quan sát từ hình 2 đến 4 và mô tả mối liên hệ về thức ăn giữa các sinh vật: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xmlns="" id="{0971DB7E-81DD-4866-7B0E-84DCF22B68E7}"/>
              </a:ext>
            </a:extLst>
          </p:cNvPr>
          <p:cNvPicPr>
            <a:picLocks noChangeAspect="1"/>
          </p:cNvPicPr>
          <p:nvPr/>
        </p:nvPicPr>
        <p:blipFill>
          <a:blip r:embed="rId3"/>
          <a:stretch>
            <a:fillRect/>
          </a:stretch>
        </p:blipFill>
        <p:spPr>
          <a:xfrm>
            <a:off x="1174295" y="2249941"/>
            <a:ext cx="9831161" cy="3108180"/>
          </a:xfrm>
          <a:prstGeom prst="rect">
            <a:avLst/>
          </a:prstGeom>
        </p:spPr>
      </p:pic>
    </p:spTree>
    <p:extLst>
      <p:ext uri="{BB962C8B-B14F-4D97-AF65-F5344CB8AC3E}">
        <p14:creationId xmlns:p14="http://schemas.microsoft.com/office/powerpoint/2010/main" val="2217130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406</Words>
  <Application>Microsoft Office PowerPoint</Application>
  <PresentationFormat>Custom</PresentationFormat>
  <Paragraphs>23</Paragraphs>
  <Slides>17</Slides>
  <Notes>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ADMINHP</cp:lastModifiedBy>
  <cp:revision>23</cp:revision>
  <dcterms:created xsi:type="dcterms:W3CDTF">2024-01-31T13:20:08Z</dcterms:created>
  <dcterms:modified xsi:type="dcterms:W3CDTF">2025-04-16T02:47:20Z</dcterms:modified>
</cp:coreProperties>
</file>