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39" r:id="rId3"/>
    <p:sldId id="427" r:id="rId4"/>
    <p:sldId id="428" r:id="rId5"/>
    <p:sldId id="459" r:id="rId6"/>
    <p:sldId id="468" r:id="rId7"/>
    <p:sldId id="469" r:id="rId8"/>
    <p:sldId id="470" r:id="rId9"/>
    <p:sldId id="471" r:id="rId10"/>
    <p:sldId id="472" r:id="rId11"/>
    <p:sldId id="458"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3333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8" d="100"/>
          <a:sy n="58" d="100"/>
        </p:scale>
        <p:origin x="821"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hyperlink" Target="Cau%20hoi/Cau%202.pptx" TargetMode="External"/><Relationship Id="rId12"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4.pptx" TargetMode="External"/><Relationship Id="rId5" Type="http://schemas.openxmlformats.org/officeDocument/2006/relationships/image" Target="../media/image12.gif"/><Relationship Id="rId1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HÙNG THẮNG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10914" y="4266852"/>
            <a:ext cx="1092860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a:r>
              <a:rPr lang="nl-NL" sz="5400" b="1">
                <a:solidFill>
                  <a:srgbClr val="FF0000"/>
                </a:solidFill>
                <a:latin typeface="Times New Roman" pitchFamily="18" charset="0"/>
                <a:cs typeface="Times New Roman" pitchFamily="18" charset="0"/>
              </a:rPr>
              <a:t>Bài 21: NHÀ RỘNG (tiết 1)</a:t>
            </a:r>
            <a:endParaRPr lang="en-US" sz="5400"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 Đào Thị Huyền</a:t>
            </a:r>
          </a:p>
          <a:p>
            <a:pPr eaLnBrk="1" hangingPunct="1"/>
            <a:r>
              <a:rPr lang="en-US" altLang="en-US" sz="2400" b="1" i="1">
                <a:solidFill>
                  <a:srgbClr val="FF0066"/>
                </a:solidFill>
                <a:latin typeface="Times New Roman" pitchFamily="18" charset="0"/>
              </a:rPr>
              <a:t>Lớp:  3A</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607869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 Box 2"/>
          <p:cNvSpPr txBox="1">
            <a:spLocks noChangeArrowheads="1"/>
          </p:cNvSpPr>
          <p:nvPr/>
        </p:nvSpPr>
        <p:spPr bwMode="auto">
          <a:xfrm>
            <a:off x="8443119" y="3025914"/>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61919" y="4173021"/>
            <a:ext cx="8586330" cy="2989777"/>
            <a:chOff x="6461919" y="4173021"/>
            <a:chExt cx="8586330" cy="2989777"/>
          </a:xfrm>
        </p:grpSpPr>
        <p:pic>
          <p:nvPicPr>
            <p:cNvPr id="38"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60195" y="1374745"/>
              <a:ext cx="2989777" cy="858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8839" y="4760238"/>
              <a:ext cx="7086600"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văn giới thiệu về nhà Rông là một kiến trúc đặc sắc của đồng bào Tây Nguyên.</a:t>
              </a:r>
            </a:p>
          </p:txBody>
        </p:sp>
      </p:grpSp>
    </p:spTree>
    <p:extLst>
      <p:ext uri="{BB962C8B-B14F-4D97-AF65-F5344CB8AC3E}">
        <p14:creationId xmlns:p14="http://schemas.microsoft.com/office/powerpoint/2010/main" val="4105190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279026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FD1CF-FD45-4F04-9447-4A0B19B39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14" y="587579"/>
            <a:ext cx="10553399" cy="3165644"/>
          </a:xfrm>
          <a:prstGeom prst="rect">
            <a:avLst/>
          </a:prstGeom>
        </p:spPr>
      </p:pic>
      <p:pic>
        <p:nvPicPr>
          <p:cNvPr id="5" name="Picture 4">
            <a:extLst>
              <a:ext uri="{FF2B5EF4-FFF2-40B4-BE49-F238E27FC236}">
                <a16:creationId xmlns:a16="http://schemas.microsoft.com/office/drawing/2014/main" id="{238241AB-06CA-4D2F-95FB-A01257A13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46" y="-63840"/>
            <a:ext cx="3726165" cy="3721440"/>
          </a:xfrm>
          <a:prstGeom prst="rect">
            <a:avLst/>
          </a:prstGeom>
        </p:spPr>
      </p:pic>
      <p:sp>
        <p:nvSpPr>
          <p:cNvPr id="6" name="Rectangle 5">
            <a:extLst>
              <a:ext uri="{FF2B5EF4-FFF2-40B4-BE49-F238E27FC236}">
                <a16:creationId xmlns:a16="http://schemas.microsoft.com/office/drawing/2014/main" id="{D71A05A6-1E70-453A-A673-F5D2DBF0B9B5}"/>
              </a:ext>
            </a:extLst>
          </p:cNvPr>
          <p:cNvSpPr/>
          <p:nvPr/>
        </p:nvSpPr>
        <p:spPr>
          <a:xfrm>
            <a:off x="4179544" y="37039"/>
            <a:ext cx="4492395" cy="1107996"/>
          </a:xfrm>
          <a:prstGeom prst="rect">
            <a:avLst/>
          </a:prstGeom>
          <a:noFill/>
        </p:spPr>
        <p:txBody>
          <a:bodyPr wrap="none" lIns="122018" tIns="61009" rIns="122018" bIns="61009">
            <a:spAutoFit/>
          </a:bodyPr>
          <a:lstStyle/>
          <a:p>
            <a:pPr algn="ct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TRÒ CH</a:t>
            </a:r>
            <a:r>
              <a:rPr lang="vi-VN"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Ơ</a:t>
            </a: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I</a:t>
            </a:r>
          </a:p>
        </p:txBody>
      </p:sp>
      <p:pic>
        <p:nvPicPr>
          <p:cNvPr id="7" name="Picture 6">
            <a:extLst>
              <a:ext uri="{FF2B5EF4-FFF2-40B4-BE49-F238E27FC236}">
                <a16:creationId xmlns:a16="http://schemas.microsoft.com/office/drawing/2014/main" id="{9DF33CE2-E573-4CDE-B061-8CFB637EA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004" y="2235708"/>
            <a:ext cx="661238" cy="584200"/>
          </a:xfrm>
          <a:prstGeom prst="rect">
            <a:avLst/>
          </a:prstGeom>
        </p:spPr>
      </p:pic>
      <p:pic>
        <p:nvPicPr>
          <p:cNvPr id="8" name="Picture 7">
            <a:extLst>
              <a:ext uri="{FF2B5EF4-FFF2-40B4-BE49-F238E27FC236}">
                <a16:creationId xmlns:a16="http://schemas.microsoft.com/office/drawing/2014/main" id="{4F808D0E-1F6C-40AA-917F-E3527E720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444" y="2514107"/>
            <a:ext cx="661238" cy="584200"/>
          </a:xfrm>
          <a:prstGeom prst="rect">
            <a:avLst/>
          </a:prstGeom>
        </p:spPr>
      </p:pic>
      <p:pic>
        <p:nvPicPr>
          <p:cNvPr id="9" name="Picture 8">
            <a:extLst>
              <a:ext uri="{FF2B5EF4-FFF2-40B4-BE49-F238E27FC236}">
                <a16:creationId xmlns:a16="http://schemas.microsoft.com/office/drawing/2014/main" id="{14836D63-18B9-4B0B-AB3A-928F51CD1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183" y="1755613"/>
            <a:ext cx="661238" cy="584200"/>
          </a:xfrm>
          <a:prstGeom prst="rect">
            <a:avLst/>
          </a:prstGeom>
        </p:spPr>
      </p:pic>
      <p:pic>
        <p:nvPicPr>
          <p:cNvPr id="10" name="Picture 9">
            <a:extLst>
              <a:ext uri="{FF2B5EF4-FFF2-40B4-BE49-F238E27FC236}">
                <a16:creationId xmlns:a16="http://schemas.microsoft.com/office/drawing/2014/main" id="{ADED7AC2-8FB9-4B18-833C-1A1BEE106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701" y="2222007"/>
            <a:ext cx="661238" cy="584200"/>
          </a:xfrm>
          <a:prstGeom prst="rect">
            <a:avLst/>
          </a:prstGeom>
        </p:spPr>
      </p:pic>
      <p:pic>
        <p:nvPicPr>
          <p:cNvPr id="11" name="Picture 10">
            <a:extLst>
              <a:ext uri="{FF2B5EF4-FFF2-40B4-BE49-F238E27FC236}">
                <a16:creationId xmlns:a16="http://schemas.microsoft.com/office/drawing/2014/main" id="{FC4B740B-89C8-49A9-AC90-0CFD7BA74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76" y="1956308"/>
            <a:ext cx="661238" cy="584200"/>
          </a:xfrm>
          <a:prstGeom prst="rect">
            <a:avLst/>
          </a:prstGeom>
        </p:spPr>
      </p:pic>
      <p:pic>
        <p:nvPicPr>
          <p:cNvPr id="12" name="Picture 11">
            <a:extLst>
              <a:ext uri="{FF2B5EF4-FFF2-40B4-BE49-F238E27FC236}">
                <a16:creationId xmlns:a16="http://schemas.microsoft.com/office/drawing/2014/main" id="{5D08869C-455D-4DBB-A471-23878FD9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0274" y="1840005"/>
            <a:ext cx="661238" cy="584200"/>
          </a:xfrm>
          <a:prstGeom prst="rect">
            <a:avLst/>
          </a:prstGeom>
        </p:spPr>
      </p:pic>
      <p:pic>
        <p:nvPicPr>
          <p:cNvPr id="13" name="Picture 12">
            <a:extLst>
              <a:ext uri="{FF2B5EF4-FFF2-40B4-BE49-F238E27FC236}">
                <a16:creationId xmlns:a16="http://schemas.microsoft.com/office/drawing/2014/main" id="{45FA94B6-7417-4547-A61C-7A97621F3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623" y="2474665"/>
            <a:ext cx="661238" cy="584200"/>
          </a:xfrm>
          <a:prstGeom prst="rect">
            <a:avLst/>
          </a:prstGeom>
        </p:spPr>
      </p:pic>
      <p:pic>
        <p:nvPicPr>
          <p:cNvPr id="14" name="Picture 13">
            <a:extLst>
              <a:ext uri="{FF2B5EF4-FFF2-40B4-BE49-F238E27FC236}">
                <a16:creationId xmlns:a16="http://schemas.microsoft.com/office/drawing/2014/main" id="{32ACA7D7-C2EB-42A0-AC4B-ED65117BE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528" y="1840005"/>
            <a:ext cx="661238" cy="584200"/>
          </a:xfrm>
          <a:prstGeom prst="rect">
            <a:avLst/>
          </a:prstGeom>
        </p:spPr>
      </p:pic>
      <p:pic>
        <p:nvPicPr>
          <p:cNvPr id="15" name="Picture 14">
            <a:extLst>
              <a:ext uri="{FF2B5EF4-FFF2-40B4-BE49-F238E27FC236}">
                <a16:creationId xmlns:a16="http://schemas.microsoft.com/office/drawing/2014/main" id="{3C9839B8-3B94-4A2B-B566-09F95D8E4DA0}"/>
              </a:ext>
            </a:extLst>
          </p:cNvPr>
          <p:cNvPicPr>
            <a:picLocks noChangeAspect="1"/>
          </p:cNvPicPr>
          <p:nvPr/>
        </p:nvPicPr>
        <p:blipFill rotWithShape="1">
          <a:blip r:embed="rId6">
            <a:extLst>
              <a:ext uri="{28A0092B-C50C-407E-A947-70E740481C1C}">
                <a14:useLocalDpi xmlns:a14="http://schemas.microsoft.com/office/drawing/2010/main" val="0"/>
              </a:ext>
            </a:extLst>
          </a:blip>
          <a:srcRect l="45350" t="46798"/>
          <a:stretch/>
        </p:blipFill>
        <p:spPr>
          <a:xfrm rot="9883826" flipH="1" flipV="1">
            <a:off x="2774559" y="4661464"/>
            <a:ext cx="4505732" cy="2139672"/>
          </a:xfrm>
          <a:prstGeom prst="rect">
            <a:avLst/>
          </a:prstGeom>
        </p:spPr>
      </p:pic>
      <p:pic>
        <p:nvPicPr>
          <p:cNvPr id="16" name="Picture 15">
            <a:extLst>
              <a:ext uri="{FF2B5EF4-FFF2-40B4-BE49-F238E27FC236}">
                <a16:creationId xmlns:a16="http://schemas.microsoft.com/office/drawing/2014/main" id="{8A7B03A0-6164-492B-AA67-EB51E7388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938705" flipH="1">
            <a:off x="234692" y="3177698"/>
            <a:ext cx="5965754" cy="3279813"/>
          </a:xfrm>
          <a:prstGeom prst="rect">
            <a:avLst/>
          </a:prstGeom>
        </p:spPr>
      </p:pic>
      <p:pic>
        <p:nvPicPr>
          <p:cNvPr id="17" name="Picture 16">
            <a:hlinkClick r:id="rId7" action="ppaction://hlinkpres?slideindex=1&amp;slidetitle="/>
            <a:extLst>
              <a:ext uri="{FF2B5EF4-FFF2-40B4-BE49-F238E27FC236}">
                <a16:creationId xmlns:a16="http://schemas.microsoft.com/office/drawing/2014/main" id="{0DB7000D-6FED-46FC-B242-4FAFAC361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760" y="5679231"/>
            <a:ext cx="1165244" cy="2169779"/>
          </a:xfrm>
          <a:prstGeom prst="rect">
            <a:avLst/>
          </a:prstGeom>
        </p:spPr>
      </p:pic>
      <p:pic>
        <p:nvPicPr>
          <p:cNvPr id="18" name="Picture 17">
            <a:extLst>
              <a:ext uri="{FF2B5EF4-FFF2-40B4-BE49-F238E27FC236}">
                <a16:creationId xmlns:a16="http://schemas.microsoft.com/office/drawing/2014/main" id="{3ABAA8AB-0A81-4C63-8EF1-4B6B14DE219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432587" y="6261376"/>
            <a:ext cx="606578" cy="629936"/>
          </a:xfrm>
          <a:prstGeom prst="rect">
            <a:avLst/>
          </a:prstGeom>
        </p:spPr>
      </p:pic>
      <p:pic>
        <p:nvPicPr>
          <p:cNvPr id="19" name="Picture 18">
            <a:extLst>
              <a:ext uri="{FF2B5EF4-FFF2-40B4-BE49-F238E27FC236}">
                <a16:creationId xmlns:a16="http://schemas.microsoft.com/office/drawing/2014/main" id="{92F7E10E-CB64-45DA-9D7E-7EF5AC1ECBF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128529" y="5954781"/>
            <a:ext cx="606578" cy="629936"/>
          </a:xfrm>
          <a:prstGeom prst="rect">
            <a:avLst/>
          </a:prstGeom>
        </p:spPr>
      </p:pic>
      <p:pic>
        <p:nvPicPr>
          <p:cNvPr id="20" name="Picture 19">
            <a:extLst>
              <a:ext uri="{FF2B5EF4-FFF2-40B4-BE49-F238E27FC236}">
                <a16:creationId xmlns:a16="http://schemas.microsoft.com/office/drawing/2014/main" id="{AC747A7F-AAF6-42DE-91EB-CC795634F34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3201774" y="6891312"/>
            <a:ext cx="606578" cy="629936"/>
          </a:xfrm>
          <a:prstGeom prst="rect">
            <a:avLst/>
          </a:prstGeom>
        </p:spPr>
      </p:pic>
      <p:pic>
        <p:nvPicPr>
          <p:cNvPr id="22" name="Picture 21">
            <a:extLst>
              <a:ext uri="{FF2B5EF4-FFF2-40B4-BE49-F238E27FC236}">
                <a16:creationId xmlns:a16="http://schemas.microsoft.com/office/drawing/2014/main" id="{C84A9399-84DA-4DC7-AF37-2F6718016AF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865401" y="3810267"/>
            <a:ext cx="606578" cy="629936"/>
          </a:xfrm>
          <a:prstGeom prst="rect">
            <a:avLst/>
          </a:prstGeom>
        </p:spPr>
      </p:pic>
      <p:pic>
        <p:nvPicPr>
          <p:cNvPr id="23" name="Picture 22">
            <a:hlinkClick r:id="rId11" action="ppaction://hlinkpres?slideindex=1&amp;slidetitle="/>
            <a:extLst>
              <a:ext uri="{FF2B5EF4-FFF2-40B4-BE49-F238E27FC236}">
                <a16:creationId xmlns:a16="http://schemas.microsoft.com/office/drawing/2014/main" id="{5332D7E4-140E-44BE-AA1D-FB43FD7B32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164" y="6269749"/>
            <a:ext cx="1050564" cy="2063096"/>
          </a:xfrm>
          <a:prstGeom prst="rect">
            <a:avLst/>
          </a:prstGeom>
        </p:spPr>
      </p:pic>
      <p:pic>
        <p:nvPicPr>
          <p:cNvPr id="24" name="Picture 23">
            <a:hlinkClick r:id="rId11" action="ppaction://hlinkpres?slideindex=1&amp;slidetitle="/>
            <a:extLst>
              <a:ext uri="{FF2B5EF4-FFF2-40B4-BE49-F238E27FC236}">
                <a16:creationId xmlns:a16="http://schemas.microsoft.com/office/drawing/2014/main" id="{D26CC7D9-BF11-4A5D-9E21-CD91850159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35682" y="6784856"/>
            <a:ext cx="1083932" cy="2297259"/>
          </a:xfrm>
          <a:prstGeom prst="rect">
            <a:avLst/>
          </a:prstGeom>
        </p:spPr>
      </p:pic>
      <p:pic>
        <p:nvPicPr>
          <p:cNvPr id="25" name="Picture 24">
            <a:hlinkClick r:id="rId14" action="ppaction://hlinkpres?slideindex=1&amp;slidetitle="/>
            <a:extLst>
              <a:ext uri="{FF2B5EF4-FFF2-40B4-BE49-F238E27FC236}">
                <a16:creationId xmlns:a16="http://schemas.microsoft.com/office/drawing/2014/main" id="{204EA077-50C0-4870-A812-ED78B4FF3F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8502" y="4480159"/>
            <a:ext cx="1065009" cy="2020524"/>
          </a:xfrm>
          <a:prstGeom prst="rect">
            <a:avLst/>
          </a:prstGeom>
        </p:spPr>
      </p:pic>
      <p:pic>
        <p:nvPicPr>
          <p:cNvPr id="26" name="Picture 25">
            <a:extLst>
              <a:ext uri="{FF2B5EF4-FFF2-40B4-BE49-F238E27FC236}">
                <a16:creationId xmlns:a16="http://schemas.microsoft.com/office/drawing/2014/main" id="{96D54D2B-9A00-45F8-A05D-5AFFF86C421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1786439" y="4376441"/>
            <a:ext cx="606578" cy="629936"/>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par>
                                <p:cTn id="12" presetID="32" presetClass="emph" presetSubtype="0" repeatCount="indefinite" fill="hold" nodeType="with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42" presetClass="path" presetSubtype="0" accel="50000" decel="50000" fill="hold" nodeType="withEffect">
                                  <p:stCondLst>
                                    <p:cond delay="0"/>
                                  </p:stCondLst>
                                  <p:childTnLst>
                                    <p:animMotion origin="layout" path="M 2.29167E-6 -2.22222E-6 L 2.29167E-6 0.26343 " pathEditMode="relative" rAng="0" ptsTypes="AA">
                                      <p:cBhvr>
                                        <p:cTn id="55" dur="2000" fill="hold"/>
                                        <p:tgtEl>
                                          <p:spTgt spid="23"/>
                                        </p:tgtEl>
                                        <p:attrNameLst>
                                          <p:attrName>ppt_x</p:attrName>
                                          <p:attrName>ppt_y</p:attrName>
                                        </p:attrNameLst>
                                      </p:cBhvr>
                                      <p:rCtr x="0" y="13171"/>
                                    </p:animMotion>
                                  </p:childTnLst>
                                </p:cTn>
                              </p:par>
                              <p:par>
                                <p:cTn id="56" presetID="10" presetClass="exit" presetSubtype="0" fill="hold" nodeType="with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5"/>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4" restart="whenNotActive" fill="hold" evtFilter="cancelBubble" nodeType="interactiveSeq">
                <p:stCondLst>
                  <p:cond evt="onClick" delay="0">
                    <p:tgtEl>
                      <p:spTgt spid="2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2"/>
                                        </p:tgtEl>
                                      </p:cBhvr>
                                    </p:animEffect>
                                    <p:set>
                                      <p:cBhvr>
                                        <p:cTn id="1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3966284" cy="1323439"/>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Đọc trôi chảy toàn bài, ngắt nghỉ câu đúng, chú ý câu dài. Đọc diễn cảm các lời thoại với ngữ điệu phù hợp.</a:t>
            </a:r>
            <a:endParaRPr lang="en-US" sz="4000" b="1" dirty="0">
              <a:solidFill>
                <a:srgbClr val="0000FF"/>
              </a:solidFill>
              <a:latin typeface="Times New Roman" pitchFamily="18" charset="0"/>
              <a:cs typeface="Times New Roman" pitchFamily="18" charset="0"/>
            </a:endParaRPr>
          </a:p>
        </p:txBody>
      </p:sp>
      <p:sp>
        <p:nvSpPr>
          <p:cNvPr id="3" name="Rectangle 2"/>
          <p:cNvSpPr/>
          <p:nvPr/>
        </p:nvSpPr>
        <p:spPr>
          <a:xfrm>
            <a:off x="1493838" y="5399452"/>
            <a:ext cx="13578681" cy="1938992"/>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 Đoạn 1: Từ đầu đến </a:t>
            </a:r>
            <a:r>
              <a:rPr lang="en-US" sz="4000" b="1" i="1">
                <a:solidFill>
                  <a:srgbClr val="0000FF"/>
                </a:solidFill>
                <a:latin typeface="Times New Roman" pitchFamily="18" charset="0"/>
                <a:cs typeface="Times New Roman" pitchFamily="18" charset="0"/>
              </a:rPr>
              <a:t>cuộc sống ấm no</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2: Tiếp theo cho đến </a:t>
            </a:r>
            <a:r>
              <a:rPr lang="en-US" sz="4000" b="1" i="1">
                <a:solidFill>
                  <a:srgbClr val="0000FF"/>
                </a:solidFill>
                <a:latin typeface="Times New Roman" pitchFamily="18" charset="0"/>
                <a:cs typeface="Times New Roman" pitchFamily="18" charset="0"/>
              </a:rPr>
              <a:t>êm ấm</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3: Còn lại.</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95800"/>
            <a:ext cx="4191000" cy="677108"/>
            <a:chOff x="1557488" y="2267608"/>
            <a:chExt cx="3733800" cy="677108"/>
          </a:xfrm>
        </p:grpSpPr>
        <p:sp>
          <p:nvSpPr>
            <p:cNvPr id="23" name="Rectangle 22"/>
            <p:cNvSpPr/>
            <p:nvPr/>
          </p:nvSpPr>
          <p:spPr>
            <a:xfrm>
              <a:off x="1557488" y="2267608"/>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a:solidFill>
                    <a:srgbClr val="FF0066"/>
                  </a:solidFill>
                  <a:latin typeface="Times New Roman" pitchFamily="18" charset="0"/>
                  <a:cs typeface="Times New Roman" pitchFamily="18" charset="0"/>
                </a:rPr>
                <a:t>Chia 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866346"/>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8288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557621" y="2694781"/>
            <a:ext cx="8712642" cy="646331"/>
          </a:xfrm>
          <a:prstGeom prst="rect">
            <a:avLst/>
          </a:prstGeom>
        </p:spPr>
        <p:txBody>
          <a:bodyPr wrap="none">
            <a:spAutoFit/>
          </a:bodyPr>
          <a:lstStyle/>
          <a:p>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7" name="Rectangle 6"/>
          <p:cNvSpPr/>
          <p:nvPr/>
        </p:nvSpPr>
        <p:spPr>
          <a:xfrm>
            <a:off x="1588259" y="3447871"/>
            <a:ext cx="13865259" cy="1200329"/>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19" name="Rectangle 18"/>
          <p:cNvSpPr/>
          <p:nvPr/>
        </p:nvSpPr>
        <p:spPr>
          <a:xfrm>
            <a:off x="1588419" y="5209381"/>
            <a:ext cx="2744662" cy="646331"/>
          </a:xfrm>
          <a:prstGeom prst="rect">
            <a:avLst/>
          </a:prstGeom>
        </p:spPr>
        <p:txBody>
          <a:bodyPr wrap="none">
            <a:spAutoFit/>
          </a:bodyPr>
          <a:lstStyle/>
          <a:p>
            <a:r>
              <a:rPr lang="en-US" sz="3600" b="1" i="1" u="sng">
                <a:solidFill>
                  <a:srgbClr val="FF0000"/>
                </a:solidFill>
                <a:latin typeface="Times New Roman" pitchFamily="18" charset="0"/>
                <a:cs typeface="Times New Roman" pitchFamily="18" charset="0"/>
              </a:rPr>
              <a:t>Giải nghĩa từ</a:t>
            </a:r>
            <a:endParaRPr lang="en-US" sz="3600" b="1" u="sng">
              <a:solidFill>
                <a:srgbClr val="0000CC"/>
              </a:solidFill>
              <a:latin typeface="Times New Roman" pitchFamily="18" charset="0"/>
              <a:cs typeface="Times New Roman" pitchFamily="18" charset="0"/>
            </a:endParaRPr>
          </a:p>
        </p:txBody>
      </p:sp>
      <p:sp>
        <p:nvSpPr>
          <p:cNvPr id="8" name="Rectangle 7"/>
          <p:cNvSpPr/>
          <p:nvPr/>
        </p:nvSpPr>
        <p:spPr>
          <a:xfrm>
            <a:off x="1618582" y="5886489"/>
            <a:ext cx="13422217" cy="1200329"/>
          </a:xfrm>
          <a:prstGeom prst="rect">
            <a:avLst/>
          </a:prstGeom>
        </p:spPr>
        <p:txBody>
          <a:bodyPr wrap="square">
            <a:spAutoFit/>
          </a:bodyPr>
          <a:lstStyle/>
          <a:p>
            <a:pPr marL="0" lvl="1" indent="0"/>
            <a:r>
              <a:rPr lang="en-US" sz="36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Tây nguyên:</a:t>
            </a:r>
            <a:r>
              <a:rPr lang="en-US" sz="36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Vùng cao nguyên thuộc miền Trung, gồm các tỉnh Kon Tum, Gia Lai, Đăk Lăk, Đăk Nông, Lâm Đồng.</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585119" y="7202269"/>
            <a:ext cx="13834937"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Nông cụ: </a:t>
            </a:r>
            <a:r>
              <a:rPr lang="en-US" sz="3600" b="1">
                <a:solidFill>
                  <a:srgbClr val="0000CC"/>
                </a:solidFill>
                <a:latin typeface="Times New Roman" pitchFamily="18" charset="0"/>
                <a:cs typeface="Times New Roman" pitchFamily="18" charset="0"/>
              </a:rPr>
              <a:t>Đồ dùng để làm ruộng, làm nương (cuốc, cày, bừa, …)</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661319" y="7964269"/>
            <a:ext cx="13834937" cy="646331"/>
          </a:xfrm>
          <a:prstGeom prst="rect">
            <a:avLst/>
          </a:prstGeom>
        </p:spPr>
        <p:txBody>
          <a:bodyPr wrap="square">
            <a:spAutoFit/>
          </a:bodyPr>
          <a:lstStyle/>
          <a:p>
            <a:pPr>
              <a:defRPr/>
            </a:pPr>
            <a:r>
              <a:rPr lang="en-US" sz="3600" b="1">
                <a:solidFill>
                  <a:srgbClr val="FF0000"/>
                </a:solidFill>
                <a:latin typeface="Times New Roman" pitchFamily="18" charset="0"/>
                <a:cs typeface="Times New Roman" pitchFamily="18" charset="0"/>
              </a:rPr>
              <a:t>Sông Hương: </a:t>
            </a:r>
            <a:r>
              <a:rPr lang="en-US" sz="3600" b="1">
                <a:solidFill>
                  <a:srgbClr val="0000CC"/>
                </a:solidFill>
                <a:latin typeface="Times New Roman" pitchFamily="18" charset="0"/>
                <a:cs typeface="Times New Roman" pitchFamily="18" charset="0"/>
              </a:rPr>
              <a:t>Tên con sông nổi tiếng ở 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8" grpId="0"/>
      <p:bldP spid="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Đặc điểm nổi bật về hình dạng của nhà rông ở Tây Nguyên là gì? Câu văn nào trong bài giúp em nhận ra điều đó?</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757678"/>
            <a:ext cx="9906000" cy="2862322"/>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330086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Kiến trúc bên trong của nhà rông có gì đặc biệt?</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267200"/>
            <a:ext cx="9906000"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Kiến trúc bên trong của nhà rông khá đặc biệt: nhà trống rỗng, chẳng vướng víu một cây cột nào, có nhiều bếp lửa luôn luôn đượm khói. Có nơi dành để chiêng trống, nông cụ..</a:t>
            </a:r>
            <a:r>
              <a:rPr lang="nl-NL" sz="3600" b="1">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44265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Đóng vai một người dân Tây Nguyên, giới thiệu những hoạt động chung diễn ra ở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640282"/>
            <a:ext cx="9906000" cy="3970318"/>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Nhà rông là nơi thờ cúng chung, hội họp chung, tiếp khách chung của tất cả dân làng. Đêm đêm bên bếp lửa bập bùng, các cụ già kể lại cho con cháu nghe biết bao kỉ niệm vui buồn ngôi nhà rông từng chứng kiến.  </a:t>
            </a:r>
            <a:r>
              <a:rPr lang="en-US" sz="3600" b="1">
                <a:solidFill>
                  <a:srgbClr val="0000CC"/>
                </a:solidFill>
                <a:latin typeface="Times New Roman" pitchFamily="18" charset="0"/>
                <a:cs typeface="Times New Roman" pitchFamily="18" charset="0"/>
              </a:rPr>
              <a:t>Vì vậy, nhà rông đối với tuổi trẻ Tây Nguyên thân thương như cái tổ chim êm ấm.</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802867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Vì sao người dân Tây Nguyên yêu thích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343400"/>
            <a:ext cx="9906000"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Người dân Tây Nguyên yêu thích nhà rông vì nó là ngôi nhà chung có sự góp sức xây dựng của tất cả mọi người</a:t>
            </a:r>
            <a:r>
              <a:rPr lang="nl-NL" sz="3600" b="1">
                <a:solidFill>
                  <a:srgbClr val="0000CC"/>
                </a:solidFill>
                <a:latin typeface="Times New Roman" pitchFamily="18" charset="0"/>
                <a:cs typeface="Times New Roman" pitchFamily="18" charset="0"/>
              </a:rPr>
              <a:t>. Nhà rông còn là nơi hội họp, tiếp khách, vui chơi chung, nơi các cụ già kể lại cho con cháu nghe những kỉ niệm vui buồn...</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706465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582882"/>
            <a:ext cx="9753600" cy="3970318"/>
          </a:xfrm>
          <a:prstGeom prst="rect">
            <a:avLst/>
          </a:prstGeom>
        </p:spPr>
        <p:txBody>
          <a:bodyPr wrap="square">
            <a:spAutoFit/>
          </a:bodyPr>
          <a:lstStyle/>
          <a:p>
            <a:pPr algn="just"/>
            <a:r>
              <a:rPr lang="en-US" sz="3500" b="1" dirty="0">
                <a:solidFill>
                  <a:srgbClr val="FF0000"/>
                </a:solidFill>
                <a:latin typeface="Times New Roman" pitchFamily="18" charset="0"/>
                <a:cs typeface="Times New Roman" pitchFamily="18" charset="0"/>
              </a:rPr>
              <a:t>     </a:t>
            </a:r>
            <a:r>
              <a:rPr lang="en-US" sz="3500" b="1" err="1">
                <a:solidFill>
                  <a:srgbClr val="FF0000"/>
                </a:solidFill>
                <a:latin typeface="Times New Roman" pitchFamily="18" charset="0"/>
                <a:cs typeface="Times New Roman" pitchFamily="18" charset="0"/>
              </a:rPr>
              <a:t>Câu</a:t>
            </a:r>
            <a:r>
              <a:rPr lang="en-US" sz="3500" b="1">
                <a:solidFill>
                  <a:srgbClr val="FF0000"/>
                </a:solidFill>
                <a:latin typeface="Times New Roman" pitchFamily="18" charset="0"/>
                <a:cs typeface="Times New Roman" pitchFamily="18" charset="0"/>
              </a:rPr>
              <a:t> 5: </a:t>
            </a:r>
            <a:r>
              <a:rPr lang="en-US" sz="3500">
                <a:solidFill>
                  <a:srgbClr val="FF0000"/>
                </a:solidFill>
                <a:latin typeface="Times New Roman" pitchFamily="18" charset="0"/>
                <a:cs typeface="Times New Roman" pitchFamily="18" charset="0"/>
              </a:rPr>
              <a:t>Sắp xếp các ý dưới đây theo trình tự các đoạn trong bài.</a:t>
            </a:r>
          </a:p>
          <a:p>
            <a:pPr lvl="0" algn="just"/>
            <a:r>
              <a:rPr lang="en-US" sz="3500">
                <a:solidFill>
                  <a:srgbClr val="FF0000"/>
                </a:solidFill>
                <a:latin typeface="Times New Roman" pitchFamily="18" charset="0"/>
                <a:cs typeface="Times New Roman" pitchFamily="18" charset="0"/>
              </a:rPr>
              <a:t>+ Tình cảm của người dân Tây Nguyên đối với nhà rông.</a:t>
            </a:r>
          </a:p>
          <a:p>
            <a:pPr lvl="0" algn="just"/>
            <a:r>
              <a:rPr lang="en-US" sz="3500">
                <a:solidFill>
                  <a:srgbClr val="FF0000"/>
                </a:solidFill>
                <a:latin typeface="Times New Roman" pitchFamily="18" charset="0"/>
                <a:cs typeface="Times New Roman" pitchFamily="18" charset="0"/>
              </a:rPr>
              <a:t>+ Hình dạng bên ngoài của nhà rông.</a:t>
            </a:r>
          </a:p>
          <a:p>
            <a:pPr algn="just"/>
            <a:r>
              <a:rPr lang="en-US" sz="3500">
                <a:solidFill>
                  <a:srgbClr val="FF0000"/>
                </a:solidFill>
                <a:latin typeface="Times New Roman" pitchFamily="18" charset="0"/>
                <a:cs typeface="Times New Roman" pitchFamily="18" charset="0"/>
              </a:rPr>
              <a:t>+ Kiến trúc bên trong của nhà rông và những sinh hoạt cộng đồng ở nhà rông.</a:t>
            </a:r>
            <a:endParaRPr lang="en-US" sz="3500" b="1" dirty="0">
              <a:solidFill>
                <a:srgbClr val="FF0000"/>
              </a:solidFill>
              <a:latin typeface="Times New Roman" pitchFamily="18" charset="0"/>
              <a:cs typeface="Times New Roman" pitchFamily="18" charset="0"/>
            </a:endParaRPr>
          </a:p>
        </p:txBody>
      </p:sp>
      <p:sp>
        <p:nvSpPr>
          <p:cNvPr id="36" name="Rectangle 35"/>
          <p:cNvSpPr/>
          <p:nvPr/>
        </p:nvSpPr>
        <p:spPr>
          <a:xfrm>
            <a:off x="5898198" y="6355080"/>
            <a:ext cx="9906000" cy="2862322"/>
          </a:xfrm>
          <a:prstGeom prst="rect">
            <a:avLst/>
          </a:prstGeom>
        </p:spPr>
        <p:txBody>
          <a:bodyPr wrap="square">
            <a:spAutoFit/>
          </a:bodyPr>
          <a:lstStyle/>
          <a:p>
            <a:pPr algn="just"/>
            <a:r>
              <a:rPr lang="nl-NL" sz="3500">
                <a:solidFill>
                  <a:srgbClr val="0000CC"/>
                </a:solidFill>
                <a:latin typeface="Times New Roman" pitchFamily="18" charset="0"/>
                <a:cs typeface="Times New Roman" pitchFamily="18" charset="0"/>
              </a:rPr>
              <a:t>+ Đoạn 1:</a:t>
            </a:r>
            <a:r>
              <a:rPr lang="en-US" sz="3500">
                <a:solidFill>
                  <a:srgbClr val="0000CC"/>
                </a:solidFill>
                <a:latin typeface="Times New Roman" pitchFamily="18" charset="0"/>
                <a:cs typeface="Times New Roman" pitchFamily="18" charset="0"/>
              </a:rPr>
              <a:t> Hình dạng bên ngoài của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2:</a:t>
            </a:r>
            <a:r>
              <a:rPr lang="en-US" sz="3500">
                <a:solidFill>
                  <a:srgbClr val="0000CC"/>
                </a:solidFill>
                <a:latin typeface="Times New Roman" pitchFamily="18" charset="0"/>
                <a:cs typeface="Times New Roman" pitchFamily="18" charset="0"/>
              </a:rPr>
              <a:t> Kiến trúc bên trong của nhà rông và những sinh hoạt cộng đồng ở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3:</a:t>
            </a:r>
            <a:r>
              <a:rPr lang="en-US" sz="3500">
                <a:solidFill>
                  <a:srgbClr val="0000CC"/>
                </a:solidFill>
                <a:latin typeface="Times New Roman" pitchFamily="18" charset="0"/>
                <a:cs typeface="Times New Roman" pitchFamily="18" charset="0"/>
              </a:rPr>
              <a:t> Tình cảm của người dân Tây Nguyên đối với nhà rông.</a:t>
            </a: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322845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9765</TotalTime>
  <Words>992</Words>
  <Application>Microsoft Office PowerPoint</Application>
  <PresentationFormat>Custom</PresentationFormat>
  <Paragraphs>65</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 NITRO 5</cp:lastModifiedBy>
  <cp:revision>1142</cp:revision>
  <dcterms:created xsi:type="dcterms:W3CDTF">2008-09-09T22:52:10Z</dcterms:created>
  <dcterms:modified xsi:type="dcterms:W3CDTF">2025-04-09T14:40:46Z</dcterms:modified>
</cp:coreProperties>
</file>