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210" r:id="rId2"/>
    <p:sldId id="327" r:id="rId3"/>
    <p:sldId id="2007577481" r:id="rId4"/>
    <p:sldId id="272" r:id="rId5"/>
    <p:sldId id="268" r:id="rId6"/>
    <p:sldId id="2007577486" r:id="rId7"/>
    <p:sldId id="2007577487" r:id="rId8"/>
    <p:sldId id="2007577488" r:id="rId9"/>
    <p:sldId id="2007577489" r:id="rId10"/>
    <p:sldId id="2007577490" r:id="rId11"/>
    <p:sldId id="2007577491" r:id="rId12"/>
    <p:sldId id="2007577492" r:id="rId13"/>
    <p:sldId id="2007577493" r:id="rId14"/>
    <p:sldId id="2007577494" r:id="rId15"/>
    <p:sldId id="2007577482" r:id="rId16"/>
    <p:sldId id="2007577483" r:id="rId17"/>
    <p:sldId id="2007577496"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929AC-445D-6242-1BA3-54C00558A7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4BDF2BF-40AB-1D38-852F-F14606451C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BBFA121-E979-DDE7-0295-C2881AF7831B}"/>
              </a:ext>
            </a:extLst>
          </p:cNvPr>
          <p:cNvSpPr>
            <a:spLocks noGrp="1"/>
          </p:cNvSpPr>
          <p:nvPr>
            <p:ph type="dt" sz="half" idx="10"/>
          </p:nvPr>
        </p:nvSpPr>
        <p:spPr/>
        <p:txBody>
          <a:bodyPr/>
          <a:lstStyle/>
          <a:p>
            <a:fld id="{E78FC7A6-BF8E-4A22-BACE-4F907E56B4CB}" type="datetimeFigureOut">
              <a:rPr lang="vi-VN" smtClean="0"/>
              <a:t>14/04/2025</a:t>
            </a:fld>
            <a:endParaRPr lang="vi-VN"/>
          </a:p>
        </p:txBody>
      </p:sp>
      <p:sp>
        <p:nvSpPr>
          <p:cNvPr id="5" name="Footer Placeholder 4">
            <a:extLst>
              <a:ext uri="{FF2B5EF4-FFF2-40B4-BE49-F238E27FC236}">
                <a16:creationId xmlns:a16="http://schemas.microsoft.com/office/drawing/2014/main" id="{C2E205E4-D0A2-26FD-3D28-69D332753E8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FEAD6E-2630-0FDA-A458-465BB4B9376C}"/>
              </a:ext>
            </a:extLst>
          </p:cNvPr>
          <p:cNvSpPr>
            <a:spLocks noGrp="1"/>
          </p:cNvSpPr>
          <p:nvPr>
            <p:ph type="sldNum" sz="quarter" idx="12"/>
          </p:nvPr>
        </p:nvSpPr>
        <p:spPr/>
        <p:txBody>
          <a:bodyPr/>
          <a:lstStyle/>
          <a:p>
            <a:fld id="{07BAB2D2-CE19-426E-B7F0-C840AEEE1CC9}" type="slidenum">
              <a:rPr lang="vi-VN" smtClean="0"/>
              <a:t>‹#›</a:t>
            </a:fld>
            <a:endParaRPr lang="vi-VN"/>
          </a:p>
        </p:txBody>
      </p:sp>
    </p:spTree>
    <p:extLst>
      <p:ext uri="{BB962C8B-B14F-4D97-AF65-F5344CB8AC3E}">
        <p14:creationId xmlns:p14="http://schemas.microsoft.com/office/powerpoint/2010/main" val="3280757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57A85-F4C6-2F86-BC9D-A0973CF03FF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B22EE46-7A35-57AD-25AF-E7F625B622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FB97BF8-61AF-45FD-2435-B7C2E05E41B5}"/>
              </a:ext>
            </a:extLst>
          </p:cNvPr>
          <p:cNvSpPr>
            <a:spLocks noGrp="1"/>
          </p:cNvSpPr>
          <p:nvPr>
            <p:ph type="dt" sz="half" idx="10"/>
          </p:nvPr>
        </p:nvSpPr>
        <p:spPr/>
        <p:txBody>
          <a:bodyPr/>
          <a:lstStyle/>
          <a:p>
            <a:fld id="{E78FC7A6-BF8E-4A22-BACE-4F907E56B4CB}" type="datetimeFigureOut">
              <a:rPr lang="vi-VN" smtClean="0"/>
              <a:t>14/04/2025</a:t>
            </a:fld>
            <a:endParaRPr lang="vi-VN"/>
          </a:p>
        </p:txBody>
      </p:sp>
      <p:sp>
        <p:nvSpPr>
          <p:cNvPr id="5" name="Footer Placeholder 4">
            <a:extLst>
              <a:ext uri="{FF2B5EF4-FFF2-40B4-BE49-F238E27FC236}">
                <a16:creationId xmlns:a16="http://schemas.microsoft.com/office/drawing/2014/main" id="{483D45C0-5A64-365B-9F51-C91C7B53430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8B49870-BCC3-D934-5F50-1F0F55E3BED3}"/>
              </a:ext>
            </a:extLst>
          </p:cNvPr>
          <p:cNvSpPr>
            <a:spLocks noGrp="1"/>
          </p:cNvSpPr>
          <p:nvPr>
            <p:ph type="sldNum" sz="quarter" idx="12"/>
          </p:nvPr>
        </p:nvSpPr>
        <p:spPr/>
        <p:txBody>
          <a:bodyPr/>
          <a:lstStyle/>
          <a:p>
            <a:fld id="{07BAB2D2-CE19-426E-B7F0-C840AEEE1CC9}" type="slidenum">
              <a:rPr lang="vi-VN" smtClean="0"/>
              <a:t>‹#›</a:t>
            </a:fld>
            <a:endParaRPr lang="vi-VN"/>
          </a:p>
        </p:txBody>
      </p:sp>
    </p:spTree>
    <p:extLst>
      <p:ext uri="{BB962C8B-B14F-4D97-AF65-F5344CB8AC3E}">
        <p14:creationId xmlns:p14="http://schemas.microsoft.com/office/powerpoint/2010/main" val="2823097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333A39-3AD3-CD49-5429-BB2C409BA8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0433739-0BCA-4976-590D-1F20993BC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C2415A4-C455-D6CE-9A2B-3846158462AF}"/>
              </a:ext>
            </a:extLst>
          </p:cNvPr>
          <p:cNvSpPr>
            <a:spLocks noGrp="1"/>
          </p:cNvSpPr>
          <p:nvPr>
            <p:ph type="dt" sz="half" idx="10"/>
          </p:nvPr>
        </p:nvSpPr>
        <p:spPr/>
        <p:txBody>
          <a:bodyPr/>
          <a:lstStyle/>
          <a:p>
            <a:fld id="{E78FC7A6-BF8E-4A22-BACE-4F907E56B4CB}" type="datetimeFigureOut">
              <a:rPr lang="vi-VN" smtClean="0"/>
              <a:t>14/04/2025</a:t>
            </a:fld>
            <a:endParaRPr lang="vi-VN"/>
          </a:p>
        </p:txBody>
      </p:sp>
      <p:sp>
        <p:nvSpPr>
          <p:cNvPr id="5" name="Footer Placeholder 4">
            <a:extLst>
              <a:ext uri="{FF2B5EF4-FFF2-40B4-BE49-F238E27FC236}">
                <a16:creationId xmlns:a16="http://schemas.microsoft.com/office/drawing/2014/main" id="{C755839D-1F63-1D02-CECB-F124B270B6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E916417-19E0-3153-F36C-A66A2BFE08FB}"/>
              </a:ext>
            </a:extLst>
          </p:cNvPr>
          <p:cNvSpPr>
            <a:spLocks noGrp="1"/>
          </p:cNvSpPr>
          <p:nvPr>
            <p:ph type="sldNum" sz="quarter" idx="12"/>
          </p:nvPr>
        </p:nvSpPr>
        <p:spPr/>
        <p:txBody>
          <a:bodyPr/>
          <a:lstStyle/>
          <a:p>
            <a:fld id="{07BAB2D2-CE19-426E-B7F0-C840AEEE1CC9}" type="slidenum">
              <a:rPr lang="vi-VN" smtClean="0"/>
              <a:t>‹#›</a:t>
            </a:fld>
            <a:endParaRPr lang="vi-VN"/>
          </a:p>
        </p:txBody>
      </p:sp>
    </p:spTree>
    <p:extLst>
      <p:ext uri="{BB962C8B-B14F-4D97-AF65-F5344CB8AC3E}">
        <p14:creationId xmlns:p14="http://schemas.microsoft.com/office/powerpoint/2010/main" val="2160883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640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B74DC65-1637-78A0-DADC-E1913CD339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7360"/>
          <a:stretch/>
        </p:blipFill>
        <p:spPr>
          <a:xfrm>
            <a:off x="0" y="5419953"/>
            <a:ext cx="12192000" cy="1444625"/>
          </a:xfrm>
          <a:prstGeom prst="rect">
            <a:avLst/>
          </a:prstGeom>
        </p:spPr>
      </p:pic>
      <p:pic>
        <p:nvPicPr>
          <p:cNvPr id="8" name="图片 7">
            <a:extLst>
              <a:ext uri="{FF2B5EF4-FFF2-40B4-BE49-F238E27FC236}">
                <a16:creationId xmlns:a16="http://schemas.microsoft.com/office/drawing/2014/main" id="{2281B846-E77A-9861-22E3-C71E0B6D9A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a:off x="1" y="6083363"/>
            <a:ext cx="3390899" cy="79368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10" name="图片 9">
            <a:extLst>
              <a:ext uri="{FF2B5EF4-FFF2-40B4-BE49-F238E27FC236}">
                <a16:creationId xmlns:a16="http://schemas.microsoft.com/office/drawing/2014/main" id="{1E2E4262-B0D3-6BC9-A396-E02A122C3B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9540" t="57665" r="-1" b="4023"/>
          <a:stretch/>
        </p:blipFill>
        <p:spPr>
          <a:xfrm>
            <a:off x="9658349" y="5752935"/>
            <a:ext cx="2533649" cy="11241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12" name="图片 11">
            <a:extLst>
              <a:ext uri="{FF2B5EF4-FFF2-40B4-BE49-F238E27FC236}">
                <a16:creationId xmlns:a16="http://schemas.microsoft.com/office/drawing/2014/main" id="{E33B603C-2D14-A2C4-5263-93E3D48D4E8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flipH="1">
            <a:off x="4677711" y="5911913"/>
            <a:ext cx="4123391" cy="96513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spTree>
    <p:extLst>
      <p:ext uri="{BB962C8B-B14F-4D97-AF65-F5344CB8AC3E}">
        <p14:creationId xmlns:p14="http://schemas.microsoft.com/office/powerpoint/2010/main" val="1592382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83701-A34B-3784-449C-95BE4C01147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5E709CA-5F39-7CF7-851C-D50AD9146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E59EBC7-5A9A-44D8-512C-633C68E99DC0}"/>
              </a:ext>
            </a:extLst>
          </p:cNvPr>
          <p:cNvSpPr>
            <a:spLocks noGrp="1"/>
          </p:cNvSpPr>
          <p:nvPr>
            <p:ph type="dt" sz="half" idx="10"/>
          </p:nvPr>
        </p:nvSpPr>
        <p:spPr/>
        <p:txBody>
          <a:bodyPr/>
          <a:lstStyle/>
          <a:p>
            <a:fld id="{E78FC7A6-BF8E-4A22-BACE-4F907E56B4CB}" type="datetimeFigureOut">
              <a:rPr lang="vi-VN" smtClean="0"/>
              <a:t>14/04/2025</a:t>
            </a:fld>
            <a:endParaRPr lang="vi-VN"/>
          </a:p>
        </p:txBody>
      </p:sp>
      <p:sp>
        <p:nvSpPr>
          <p:cNvPr id="5" name="Footer Placeholder 4">
            <a:extLst>
              <a:ext uri="{FF2B5EF4-FFF2-40B4-BE49-F238E27FC236}">
                <a16:creationId xmlns:a16="http://schemas.microsoft.com/office/drawing/2014/main" id="{AEB8E263-53FA-D7F6-FDE4-AC6F01CA39F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15EE3BB-B48D-7A81-A35A-891358B7264B}"/>
              </a:ext>
            </a:extLst>
          </p:cNvPr>
          <p:cNvSpPr>
            <a:spLocks noGrp="1"/>
          </p:cNvSpPr>
          <p:nvPr>
            <p:ph type="sldNum" sz="quarter" idx="12"/>
          </p:nvPr>
        </p:nvSpPr>
        <p:spPr/>
        <p:txBody>
          <a:bodyPr/>
          <a:lstStyle/>
          <a:p>
            <a:fld id="{07BAB2D2-CE19-426E-B7F0-C840AEEE1CC9}" type="slidenum">
              <a:rPr lang="vi-VN" smtClean="0"/>
              <a:t>‹#›</a:t>
            </a:fld>
            <a:endParaRPr lang="vi-VN"/>
          </a:p>
        </p:txBody>
      </p:sp>
    </p:spTree>
    <p:extLst>
      <p:ext uri="{BB962C8B-B14F-4D97-AF65-F5344CB8AC3E}">
        <p14:creationId xmlns:p14="http://schemas.microsoft.com/office/powerpoint/2010/main" val="267395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85672-AD28-175E-374C-68CE3F10EC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58C2D02-950E-3CDB-84BA-3A93F38BEC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D389CC-E0C1-7F20-A44D-9018DF618E24}"/>
              </a:ext>
            </a:extLst>
          </p:cNvPr>
          <p:cNvSpPr>
            <a:spLocks noGrp="1"/>
          </p:cNvSpPr>
          <p:nvPr>
            <p:ph type="dt" sz="half" idx="10"/>
          </p:nvPr>
        </p:nvSpPr>
        <p:spPr/>
        <p:txBody>
          <a:bodyPr/>
          <a:lstStyle/>
          <a:p>
            <a:fld id="{E78FC7A6-BF8E-4A22-BACE-4F907E56B4CB}" type="datetimeFigureOut">
              <a:rPr lang="vi-VN" smtClean="0"/>
              <a:t>14/04/2025</a:t>
            </a:fld>
            <a:endParaRPr lang="vi-VN"/>
          </a:p>
        </p:txBody>
      </p:sp>
      <p:sp>
        <p:nvSpPr>
          <p:cNvPr id="5" name="Footer Placeholder 4">
            <a:extLst>
              <a:ext uri="{FF2B5EF4-FFF2-40B4-BE49-F238E27FC236}">
                <a16:creationId xmlns:a16="http://schemas.microsoft.com/office/drawing/2014/main" id="{E03CF046-E14D-9EE9-FE90-EB0CCAD8E4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0C4E4D0-47A7-5A69-B043-AC2938E67431}"/>
              </a:ext>
            </a:extLst>
          </p:cNvPr>
          <p:cNvSpPr>
            <a:spLocks noGrp="1"/>
          </p:cNvSpPr>
          <p:nvPr>
            <p:ph type="sldNum" sz="quarter" idx="12"/>
          </p:nvPr>
        </p:nvSpPr>
        <p:spPr/>
        <p:txBody>
          <a:bodyPr/>
          <a:lstStyle/>
          <a:p>
            <a:fld id="{07BAB2D2-CE19-426E-B7F0-C840AEEE1CC9}" type="slidenum">
              <a:rPr lang="vi-VN" smtClean="0"/>
              <a:t>‹#›</a:t>
            </a:fld>
            <a:endParaRPr lang="vi-VN"/>
          </a:p>
        </p:txBody>
      </p:sp>
    </p:spTree>
    <p:extLst>
      <p:ext uri="{BB962C8B-B14F-4D97-AF65-F5344CB8AC3E}">
        <p14:creationId xmlns:p14="http://schemas.microsoft.com/office/powerpoint/2010/main" val="3257732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B35EA-31AF-09F8-1F5A-715C7B6BCFD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EAB63F8-D40E-9FA0-3768-7B81837A59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14351F9-EDED-AB67-2C19-5F26E77218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D72BD23-8971-3083-4E62-CEA834ED8553}"/>
              </a:ext>
            </a:extLst>
          </p:cNvPr>
          <p:cNvSpPr>
            <a:spLocks noGrp="1"/>
          </p:cNvSpPr>
          <p:nvPr>
            <p:ph type="dt" sz="half" idx="10"/>
          </p:nvPr>
        </p:nvSpPr>
        <p:spPr/>
        <p:txBody>
          <a:bodyPr/>
          <a:lstStyle/>
          <a:p>
            <a:fld id="{E78FC7A6-BF8E-4A22-BACE-4F907E56B4CB}" type="datetimeFigureOut">
              <a:rPr lang="vi-VN" smtClean="0"/>
              <a:t>14/04/2025</a:t>
            </a:fld>
            <a:endParaRPr lang="vi-VN"/>
          </a:p>
        </p:txBody>
      </p:sp>
      <p:sp>
        <p:nvSpPr>
          <p:cNvPr id="6" name="Footer Placeholder 5">
            <a:extLst>
              <a:ext uri="{FF2B5EF4-FFF2-40B4-BE49-F238E27FC236}">
                <a16:creationId xmlns:a16="http://schemas.microsoft.com/office/drawing/2014/main" id="{40CAAD8B-3A03-F59D-3E80-5D0D4C37213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5D24117-3440-1CD7-6CB7-6DC03D0D4BCA}"/>
              </a:ext>
            </a:extLst>
          </p:cNvPr>
          <p:cNvSpPr>
            <a:spLocks noGrp="1"/>
          </p:cNvSpPr>
          <p:nvPr>
            <p:ph type="sldNum" sz="quarter" idx="12"/>
          </p:nvPr>
        </p:nvSpPr>
        <p:spPr/>
        <p:txBody>
          <a:bodyPr/>
          <a:lstStyle/>
          <a:p>
            <a:fld id="{07BAB2D2-CE19-426E-B7F0-C840AEEE1CC9}" type="slidenum">
              <a:rPr lang="vi-VN" smtClean="0"/>
              <a:t>‹#›</a:t>
            </a:fld>
            <a:endParaRPr lang="vi-VN"/>
          </a:p>
        </p:txBody>
      </p:sp>
    </p:spTree>
    <p:extLst>
      <p:ext uri="{BB962C8B-B14F-4D97-AF65-F5344CB8AC3E}">
        <p14:creationId xmlns:p14="http://schemas.microsoft.com/office/powerpoint/2010/main" val="682866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49E9B-CCC7-B3DA-E1F0-81A02BBEFD1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758D893-F359-3310-C7D9-9F6E15057B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543B83-2E1D-6474-C6EF-6E1B5B216E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A30CD09-4AD4-65C6-9264-3A293D8173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081AB4-5616-73C2-BE8E-3AD0C7B47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1110FCA-043B-1BEB-954E-138ED224222F}"/>
              </a:ext>
            </a:extLst>
          </p:cNvPr>
          <p:cNvSpPr>
            <a:spLocks noGrp="1"/>
          </p:cNvSpPr>
          <p:nvPr>
            <p:ph type="dt" sz="half" idx="10"/>
          </p:nvPr>
        </p:nvSpPr>
        <p:spPr/>
        <p:txBody>
          <a:bodyPr/>
          <a:lstStyle/>
          <a:p>
            <a:fld id="{E78FC7A6-BF8E-4A22-BACE-4F907E56B4CB}" type="datetimeFigureOut">
              <a:rPr lang="vi-VN" smtClean="0"/>
              <a:t>14/04/2025</a:t>
            </a:fld>
            <a:endParaRPr lang="vi-VN"/>
          </a:p>
        </p:txBody>
      </p:sp>
      <p:sp>
        <p:nvSpPr>
          <p:cNvPr id="8" name="Footer Placeholder 7">
            <a:extLst>
              <a:ext uri="{FF2B5EF4-FFF2-40B4-BE49-F238E27FC236}">
                <a16:creationId xmlns:a16="http://schemas.microsoft.com/office/drawing/2014/main" id="{4587A70E-0B3B-DAC3-735B-B3E48C60338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F8E6B-D3EB-5768-752A-40F46B1B0A4D}"/>
              </a:ext>
            </a:extLst>
          </p:cNvPr>
          <p:cNvSpPr>
            <a:spLocks noGrp="1"/>
          </p:cNvSpPr>
          <p:nvPr>
            <p:ph type="sldNum" sz="quarter" idx="12"/>
          </p:nvPr>
        </p:nvSpPr>
        <p:spPr/>
        <p:txBody>
          <a:bodyPr/>
          <a:lstStyle/>
          <a:p>
            <a:fld id="{07BAB2D2-CE19-426E-B7F0-C840AEEE1CC9}" type="slidenum">
              <a:rPr lang="vi-VN" smtClean="0"/>
              <a:t>‹#›</a:t>
            </a:fld>
            <a:endParaRPr lang="vi-VN"/>
          </a:p>
        </p:txBody>
      </p:sp>
    </p:spTree>
    <p:extLst>
      <p:ext uri="{BB962C8B-B14F-4D97-AF65-F5344CB8AC3E}">
        <p14:creationId xmlns:p14="http://schemas.microsoft.com/office/powerpoint/2010/main" val="283808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ECA94-0FCB-5555-E282-174388D4A8C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3558E5A-C25E-89A5-16F2-4F674911EF42}"/>
              </a:ext>
            </a:extLst>
          </p:cNvPr>
          <p:cNvSpPr>
            <a:spLocks noGrp="1"/>
          </p:cNvSpPr>
          <p:nvPr>
            <p:ph type="dt" sz="half" idx="10"/>
          </p:nvPr>
        </p:nvSpPr>
        <p:spPr/>
        <p:txBody>
          <a:bodyPr/>
          <a:lstStyle/>
          <a:p>
            <a:fld id="{E78FC7A6-BF8E-4A22-BACE-4F907E56B4CB}" type="datetimeFigureOut">
              <a:rPr lang="vi-VN" smtClean="0"/>
              <a:t>14/04/2025</a:t>
            </a:fld>
            <a:endParaRPr lang="vi-VN"/>
          </a:p>
        </p:txBody>
      </p:sp>
      <p:sp>
        <p:nvSpPr>
          <p:cNvPr id="4" name="Footer Placeholder 3">
            <a:extLst>
              <a:ext uri="{FF2B5EF4-FFF2-40B4-BE49-F238E27FC236}">
                <a16:creationId xmlns:a16="http://schemas.microsoft.com/office/drawing/2014/main" id="{BB01AE9C-0447-0353-D8C7-A9CE25F8720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F669764-B2E5-3D9F-0518-810D32215B18}"/>
              </a:ext>
            </a:extLst>
          </p:cNvPr>
          <p:cNvSpPr>
            <a:spLocks noGrp="1"/>
          </p:cNvSpPr>
          <p:nvPr>
            <p:ph type="sldNum" sz="quarter" idx="12"/>
          </p:nvPr>
        </p:nvSpPr>
        <p:spPr/>
        <p:txBody>
          <a:bodyPr/>
          <a:lstStyle/>
          <a:p>
            <a:fld id="{07BAB2D2-CE19-426E-B7F0-C840AEEE1CC9}" type="slidenum">
              <a:rPr lang="vi-VN" smtClean="0"/>
              <a:t>‹#›</a:t>
            </a:fld>
            <a:endParaRPr lang="vi-VN"/>
          </a:p>
        </p:txBody>
      </p:sp>
    </p:spTree>
    <p:extLst>
      <p:ext uri="{BB962C8B-B14F-4D97-AF65-F5344CB8AC3E}">
        <p14:creationId xmlns:p14="http://schemas.microsoft.com/office/powerpoint/2010/main" val="3724625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C898CF-3665-B898-CAA8-119C4C3B3C3F}"/>
              </a:ext>
            </a:extLst>
          </p:cNvPr>
          <p:cNvSpPr>
            <a:spLocks noGrp="1"/>
          </p:cNvSpPr>
          <p:nvPr>
            <p:ph type="dt" sz="half" idx="10"/>
          </p:nvPr>
        </p:nvSpPr>
        <p:spPr/>
        <p:txBody>
          <a:bodyPr/>
          <a:lstStyle/>
          <a:p>
            <a:fld id="{E78FC7A6-BF8E-4A22-BACE-4F907E56B4CB}" type="datetimeFigureOut">
              <a:rPr lang="vi-VN" smtClean="0"/>
              <a:t>14/04/2025</a:t>
            </a:fld>
            <a:endParaRPr lang="vi-VN"/>
          </a:p>
        </p:txBody>
      </p:sp>
      <p:sp>
        <p:nvSpPr>
          <p:cNvPr id="3" name="Footer Placeholder 2">
            <a:extLst>
              <a:ext uri="{FF2B5EF4-FFF2-40B4-BE49-F238E27FC236}">
                <a16:creationId xmlns:a16="http://schemas.microsoft.com/office/drawing/2014/main" id="{75DFA1C2-0A84-AEBD-A233-27282B813B3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D9A429C-0860-A224-BC5C-72370DEA9EBB}"/>
              </a:ext>
            </a:extLst>
          </p:cNvPr>
          <p:cNvSpPr>
            <a:spLocks noGrp="1"/>
          </p:cNvSpPr>
          <p:nvPr>
            <p:ph type="sldNum" sz="quarter" idx="12"/>
          </p:nvPr>
        </p:nvSpPr>
        <p:spPr/>
        <p:txBody>
          <a:bodyPr/>
          <a:lstStyle/>
          <a:p>
            <a:fld id="{07BAB2D2-CE19-426E-B7F0-C840AEEE1CC9}" type="slidenum">
              <a:rPr lang="vi-VN" smtClean="0"/>
              <a:t>‹#›</a:t>
            </a:fld>
            <a:endParaRPr lang="vi-VN"/>
          </a:p>
        </p:txBody>
      </p:sp>
    </p:spTree>
    <p:extLst>
      <p:ext uri="{BB962C8B-B14F-4D97-AF65-F5344CB8AC3E}">
        <p14:creationId xmlns:p14="http://schemas.microsoft.com/office/powerpoint/2010/main" val="1268471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69864-B335-E250-C520-533D195D4B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A30B550-CC9F-2A1E-745F-DC2E71E93F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205D999-F3BB-53FD-FEF7-6761406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9F559A-1317-4937-0D34-293EC6B2C399}"/>
              </a:ext>
            </a:extLst>
          </p:cNvPr>
          <p:cNvSpPr>
            <a:spLocks noGrp="1"/>
          </p:cNvSpPr>
          <p:nvPr>
            <p:ph type="dt" sz="half" idx="10"/>
          </p:nvPr>
        </p:nvSpPr>
        <p:spPr/>
        <p:txBody>
          <a:bodyPr/>
          <a:lstStyle/>
          <a:p>
            <a:fld id="{E78FC7A6-BF8E-4A22-BACE-4F907E56B4CB}" type="datetimeFigureOut">
              <a:rPr lang="vi-VN" smtClean="0"/>
              <a:t>14/04/2025</a:t>
            </a:fld>
            <a:endParaRPr lang="vi-VN"/>
          </a:p>
        </p:txBody>
      </p:sp>
      <p:sp>
        <p:nvSpPr>
          <p:cNvPr id="6" name="Footer Placeholder 5">
            <a:extLst>
              <a:ext uri="{FF2B5EF4-FFF2-40B4-BE49-F238E27FC236}">
                <a16:creationId xmlns:a16="http://schemas.microsoft.com/office/drawing/2014/main" id="{3088077E-8365-937D-057D-D927F921E5E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660DBEF-6BE8-E515-61A0-4E79F0EAC06F}"/>
              </a:ext>
            </a:extLst>
          </p:cNvPr>
          <p:cNvSpPr>
            <a:spLocks noGrp="1"/>
          </p:cNvSpPr>
          <p:nvPr>
            <p:ph type="sldNum" sz="quarter" idx="12"/>
          </p:nvPr>
        </p:nvSpPr>
        <p:spPr/>
        <p:txBody>
          <a:bodyPr/>
          <a:lstStyle/>
          <a:p>
            <a:fld id="{07BAB2D2-CE19-426E-B7F0-C840AEEE1CC9}" type="slidenum">
              <a:rPr lang="vi-VN" smtClean="0"/>
              <a:t>‹#›</a:t>
            </a:fld>
            <a:endParaRPr lang="vi-VN"/>
          </a:p>
        </p:txBody>
      </p:sp>
    </p:spTree>
    <p:extLst>
      <p:ext uri="{BB962C8B-B14F-4D97-AF65-F5344CB8AC3E}">
        <p14:creationId xmlns:p14="http://schemas.microsoft.com/office/powerpoint/2010/main" val="3737416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44488-B1EE-0186-6708-498B8EAF19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50942-B63E-E8AE-F326-2FB54D730B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C446524-A117-DAAC-BA21-4A84B2E23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3016DF-281A-E0EA-B505-0A6DBA97C668}"/>
              </a:ext>
            </a:extLst>
          </p:cNvPr>
          <p:cNvSpPr>
            <a:spLocks noGrp="1"/>
          </p:cNvSpPr>
          <p:nvPr>
            <p:ph type="dt" sz="half" idx="10"/>
          </p:nvPr>
        </p:nvSpPr>
        <p:spPr/>
        <p:txBody>
          <a:bodyPr/>
          <a:lstStyle/>
          <a:p>
            <a:fld id="{E78FC7A6-BF8E-4A22-BACE-4F907E56B4CB}" type="datetimeFigureOut">
              <a:rPr lang="vi-VN" smtClean="0"/>
              <a:t>14/04/2025</a:t>
            </a:fld>
            <a:endParaRPr lang="vi-VN"/>
          </a:p>
        </p:txBody>
      </p:sp>
      <p:sp>
        <p:nvSpPr>
          <p:cNvPr id="6" name="Footer Placeholder 5">
            <a:extLst>
              <a:ext uri="{FF2B5EF4-FFF2-40B4-BE49-F238E27FC236}">
                <a16:creationId xmlns:a16="http://schemas.microsoft.com/office/drawing/2014/main" id="{4BC38DC7-A912-E94C-D0D9-57FB1343ABF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38EC672-DE61-8B8E-41F2-A366C491600D}"/>
              </a:ext>
            </a:extLst>
          </p:cNvPr>
          <p:cNvSpPr>
            <a:spLocks noGrp="1"/>
          </p:cNvSpPr>
          <p:nvPr>
            <p:ph type="sldNum" sz="quarter" idx="12"/>
          </p:nvPr>
        </p:nvSpPr>
        <p:spPr/>
        <p:txBody>
          <a:bodyPr/>
          <a:lstStyle/>
          <a:p>
            <a:fld id="{07BAB2D2-CE19-426E-B7F0-C840AEEE1CC9}" type="slidenum">
              <a:rPr lang="vi-VN" smtClean="0"/>
              <a:t>‹#›</a:t>
            </a:fld>
            <a:endParaRPr lang="vi-VN"/>
          </a:p>
        </p:txBody>
      </p:sp>
    </p:spTree>
    <p:extLst>
      <p:ext uri="{BB962C8B-B14F-4D97-AF65-F5344CB8AC3E}">
        <p14:creationId xmlns:p14="http://schemas.microsoft.com/office/powerpoint/2010/main" val="3027221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2BEC6D-55CD-D082-6D7B-D2270814E4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CAA176C-4AB6-0EFA-3887-7ABFBAB90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AB9DBBF-9977-2305-1479-A6EAE4A0A5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FC7A6-BF8E-4A22-BACE-4F907E56B4CB}" type="datetimeFigureOut">
              <a:rPr lang="vi-VN" smtClean="0"/>
              <a:t>14/04/2025</a:t>
            </a:fld>
            <a:endParaRPr lang="vi-VN"/>
          </a:p>
        </p:txBody>
      </p:sp>
      <p:sp>
        <p:nvSpPr>
          <p:cNvPr id="5" name="Footer Placeholder 4">
            <a:extLst>
              <a:ext uri="{FF2B5EF4-FFF2-40B4-BE49-F238E27FC236}">
                <a16:creationId xmlns:a16="http://schemas.microsoft.com/office/drawing/2014/main" id="{AC2F9852-7C44-11E1-6F71-148A35775F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127C68A-89F8-D0AF-6C9B-014F891C24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BAB2D2-CE19-426E-B7F0-C840AEEE1CC9}" type="slidenum">
              <a:rPr lang="vi-VN" smtClean="0"/>
              <a:t>‹#›</a:t>
            </a:fld>
            <a:endParaRPr lang="vi-VN"/>
          </a:p>
        </p:txBody>
      </p:sp>
    </p:spTree>
    <p:extLst>
      <p:ext uri="{BB962C8B-B14F-4D97-AF65-F5344CB8AC3E}">
        <p14:creationId xmlns:p14="http://schemas.microsoft.com/office/powerpoint/2010/main" val="1773849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5.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12.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png"/><Relationship Id="rId7" Type="http://schemas.openxmlformats.org/officeDocument/2006/relationships/image" Target="../media/image42.jpe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1.jpg"/><Relationship Id="rId11" Type="http://schemas.openxmlformats.org/officeDocument/2006/relationships/image" Target="../media/image25.png"/><Relationship Id="rId5" Type="http://schemas.openxmlformats.org/officeDocument/2006/relationships/image" Target="../media/image40.jpg"/><Relationship Id="rId10" Type="http://schemas.openxmlformats.org/officeDocument/2006/relationships/image" Target="../media/image45.png"/><Relationship Id="rId4" Type="http://schemas.microsoft.com/office/2007/relationships/hdphoto" Target="../media/hdphoto2.wdp"/><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id="{4EA9F5A9-4C37-32F6-8DC2-FD416CE4DD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D969C780-22CA-D982-F33C-E11493462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grpSp>
        <p:nvGrpSpPr>
          <p:cNvPr id="3" name="Group 2">
            <a:extLst>
              <a:ext uri="{FF2B5EF4-FFF2-40B4-BE49-F238E27FC236}">
                <a16:creationId xmlns:a16="http://schemas.microsoft.com/office/drawing/2014/main" id="{8DBD8DAB-470B-4C24-20A8-AE8840CD98F1}"/>
              </a:ext>
            </a:extLst>
          </p:cNvPr>
          <p:cNvGrpSpPr/>
          <p:nvPr/>
        </p:nvGrpSpPr>
        <p:grpSpPr>
          <a:xfrm>
            <a:off x="4375149" y="1593737"/>
            <a:ext cx="3378202" cy="1399606"/>
            <a:chOff x="4501932" y="1652166"/>
            <a:chExt cx="3378202" cy="1399606"/>
          </a:xfrm>
        </p:grpSpPr>
        <p:pic>
          <p:nvPicPr>
            <p:cNvPr id="10" name="图片 9">
              <a:extLst>
                <a:ext uri="{FF2B5EF4-FFF2-40B4-BE49-F238E27FC236}">
                  <a16:creationId xmlns:a16="http://schemas.microsoft.com/office/drawing/2014/main" id="{37C5FCDA-3E06-89AF-918E-CD3504627F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932" y="1652166"/>
              <a:ext cx="3378202" cy="1399606"/>
            </a:xfrm>
            <a:prstGeom prst="rect">
              <a:avLst/>
            </a:prstGeom>
          </p:spPr>
        </p:pic>
        <p:sp>
          <p:nvSpPr>
            <p:cNvPr id="29"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latin typeface="UVF Salome" panose="02000503040000020003" pitchFamily="50" charset="0"/>
                  <a:ea typeface="字魂112号-阿开童漫体" panose="00000500000000000000" pitchFamily="2" charset="-122"/>
                </a:rPr>
                <a:t>-01-</a:t>
              </a:r>
              <a:endParaRPr lang="zh-CN" altLang="en-US" sz="6000" dirty="0">
                <a:latin typeface="UVF Salome" panose="02000503040000020003" pitchFamily="50" charset="0"/>
                <a:ea typeface="字魂112号-阿开童漫体" panose="00000500000000000000" pitchFamily="2" charset="-122"/>
              </a:endParaRPr>
            </a:p>
          </p:txBody>
        </p:sp>
      </p:grpSp>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2" name="Picture 1">
            <a:extLst>
              <a:ext uri="{FF2B5EF4-FFF2-40B4-BE49-F238E27FC236}">
                <a16:creationId xmlns:a16="http://schemas.microsoft.com/office/drawing/2014/main" id="{938F6F34-BBFF-742F-B3CD-0AC1BD239107}"/>
              </a:ext>
            </a:extLst>
          </p:cNvPr>
          <p:cNvPicPr>
            <a:picLocks noChangeAspect="1"/>
          </p:cNvPicPr>
          <p:nvPr/>
        </p:nvPicPr>
        <p:blipFill>
          <a:blip r:embed="rId10"/>
          <a:stretch>
            <a:fillRect/>
          </a:stretch>
        </p:blipFill>
        <p:spPr>
          <a:xfrm>
            <a:off x="563351" y="3019974"/>
            <a:ext cx="10667734" cy="2167016"/>
          </a:xfrm>
          <a:prstGeom prst="rect">
            <a:avLst/>
          </a:prstGeom>
        </p:spPr>
      </p:pic>
    </p:spTree>
    <p:extLst>
      <p:ext uri="{BB962C8B-B14F-4D97-AF65-F5344CB8AC3E}">
        <p14:creationId xmlns:p14="http://schemas.microsoft.com/office/powerpoint/2010/main" val="318153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0524" y="4956777"/>
            <a:ext cx="2010238" cy="2010238"/>
          </a:xfrm>
          <a:prstGeom prst="rect">
            <a:avLst/>
          </a:prstGeom>
        </p:spPr>
      </p:pic>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a:blip r:embed="rId4"/>
          <a:stretch>
            <a:fillRect/>
          </a:stretch>
        </p:blipFill>
        <p:spPr>
          <a:xfrm>
            <a:off x="-1" y="516834"/>
            <a:ext cx="6096000" cy="4439943"/>
          </a:xfrm>
          <a:prstGeom prst="rect">
            <a:avLst/>
          </a:prstGeom>
        </p:spPr>
      </p:pic>
      <p:pic>
        <p:nvPicPr>
          <p:cNvPr id="6" name="Picture 5">
            <a:extLst>
              <a:ext uri="{FF2B5EF4-FFF2-40B4-BE49-F238E27FC236}">
                <a16:creationId xmlns:a16="http://schemas.microsoft.com/office/drawing/2014/main" id="{961A8E9C-33B6-6BD9-7BA4-6CF6B3D56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7187" y="2993630"/>
            <a:ext cx="5753626" cy="3926293"/>
          </a:xfrm>
          <a:prstGeom prst="rect">
            <a:avLst/>
          </a:prstGeom>
        </p:spPr>
      </p:pic>
      <p:grpSp>
        <p:nvGrpSpPr>
          <p:cNvPr id="11" name="Group 10">
            <a:extLst>
              <a:ext uri="{FF2B5EF4-FFF2-40B4-BE49-F238E27FC236}">
                <a16:creationId xmlns:a16="http://schemas.microsoft.com/office/drawing/2014/main" id="{D2CDD27B-8306-B01C-151C-D07C4F453CD7}"/>
              </a:ext>
            </a:extLst>
          </p:cNvPr>
          <p:cNvGrpSpPr/>
          <p:nvPr/>
        </p:nvGrpSpPr>
        <p:grpSpPr>
          <a:xfrm>
            <a:off x="6181593" y="69010"/>
            <a:ext cx="5924813" cy="2951922"/>
            <a:chOff x="6181593" y="69010"/>
            <a:chExt cx="5924813" cy="2951922"/>
          </a:xfrm>
        </p:grpSpPr>
        <p:sp>
          <p:nvSpPr>
            <p:cNvPr id="8" name="Rectangle: Rounded Corners 7">
              <a:extLst>
                <a:ext uri="{FF2B5EF4-FFF2-40B4-BE49-F238E27FC236}">
                  <a16:creationId xmlns:a16="http://schemas.microsoft.com/office/drawing/2014/main" id="{908C57C9-1285-BCD5-89FA-73A52B652470}"/>
                </a:ext>
              </a:extLst>
            </p:cNvPr>
            <p:cNvSpPr/>
            <p:nvPr/>
          </p:nvSpPr>
          <p:spPr>
            <a:xfrm>
              <a:off x="6181593" y="69010"/>
              <a:ext cx="5924813" cy="288291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B839C2F-DEEF-11F9-947F-2AA8CB918B49}"/>
                </a:ext>
              </a:extLst>
            </p:cNvPr>
            <p:cNvSpPr txBox="1"/>
            <p:nvPr/>
          </p:nvSpPr>
          <p:spPr>
            <a:xfrm>
              <a:off x="6181593" y="158610"/>
              <a:ext cx="5839220" cy="2862322"/>
            </a:xfrm>
            <a:prstGeom prst="rect">
              <a:avLst/>
            </a:prstGeom>
            <a:noFill/>
          </p:spPr>
          <p:txBody>
            <a:bodyPr wrap="square" rtlCol="0">
              <a:spAutoFit/>
            </a:bodyPr>
            <a:lstStyle/>
            <a:p>
              <a:pPr algn="just"/>
              <a:r>
                <a:rPr lang="vi-VN" sz="360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Mô tả mối liên hệ về thức ăn giữa các sinh vật trong hồ nước.</a:t>
              </a:r>
            </a:p>
            <a:p>
              <a:pPr algn="just"/>
              <a:r>
                <a:rPr lang="vi-VN" sz="360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Cho biết sinh vật đứng đầu trong mỗi chuỗi thức ăn đó.</a:t>
              </a:r>
              <a:endParaRPr lang="vi-VN" sz="320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690157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0524" y="4956777"/>
            <a:ext cx="2010238" cy="2010238"/>
          </a:xfrm>
          <a:prstGeom prst="rect">
            <a:avLst/>
          </a:prstGeom>
        </p:spPr>
      </p:pic>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rotWithShape="1">
          <a:blip r:embed="rId4"/>
          <a:srcRect b="54724"/>
          <a:stretch/>
        </p:blipFill>
        <p:spPr>
          <a:xfrm>
            <a:off x="755372" y="190335"/>
            <a:ext cx="10376453" cy="3421775"/>
          </a:xfrm>
          <a:prstGeom prst="rect">
            <a:avLst/>
          </a:prstGeom>
        </p:spPr>
      </p:pic>
      <p:graphicFrame>
        <p:nvGraphicFramePr>
          <p:cNvPr id="3" name="Table 2">
            <a:extLst>
              <a:ext uri="{FF2B5EF4-FFF2-40B4-BE49-F238E27FC236}">
                <a16:creationId xmlns:a16="http://schemas.microsoft.com/office/drawing/2014/main" id="{89D14791-D2F6-432D-64E7-281F8BF17BAE}"/>
              </a:ext>
            </a:extLst>
          </p:cNvPr>
          <p:cNvGraphicFramePr>
            <a:graphicFrameLocks noGrp="1"/>
          </p:cNvGraphicFramePr>
          <p:nvPr>
            <p:extLst>
              <p:ext uri="{D42A27DB-BD31-4B8C-83A1-F6EECF244321}">
                <p14:modId xmlns:p14="http://schemas.microsoft.com/office/powerpoint/2010/main" val="1998818453"/>
              </p:ext>
            </p:extLst>
          </p:nvPr>
        </p:nvGraphicFramePr>
        <p:xfrm>
          <a:off x="755372" y="3802444"/>
          <a:ext cx="10664688" cy="1912556"/>
        </p:xfrm>
        <a:graphic>
          <a:graphicData uri="http://schemas.openxmlformats.org/drawingml/2006/table">
            <a:tbl>
              <a:tblPr firstRow="1" bandRow="1">
                <a:tableStyleId>{D7AC3CCA-C797-4891-BE02-D94E43425B78}</a:tableStyleId>
              </a:tblPr>
              <a:tblGrid>
                <a:gridCol w="1162880">
                  <a:extLst>
                    <a:ext uri="{9D8B030D-6E8A-4147-A177-3AD203B41FA5}">
                      <a16:colId xmlns:a16="http://schemas.microsoft.com/office/drawing/2014/main" val="215351776"/>
                    </a:ext>
                  </a:extLst>
                </a:gridCol>
                <a:gridCol w="5946912">
                  <a:extLst>
                    <a:ext uri="{9D8B030D-6E8A-4147-A177-3AD203B41FA5}">
                      <a16:colId xmlns:a16="http://schemas.microsoft.com/office/drawing/2014/main" val="2403763697"/>
                    </a:ext>
                  </a:extLst>
                </a:gridCol>
                <a:gridCol w="3554896">
                  <a:extLst>
                    <a:ext uri="{9D8B030D-6E8A-4147-A177-3AD203B41FA5}">
                      <a16:colId xmlns:a16="http://schemas.microsoft.com/office/drawing/2014/main" val="2559149608"/>
                    </a:ext>
                  </a:extLst>
                </a:gridCol>
              </a:tblGrid>
              <a:tr h="956278">
                <a:tc>
                  <a:txBody>
                    <a:bodyPr/>
                    <a:lstStyle/>
                    <a:p>
                      <a:pPr algn="ctr"/>
                      <a:r>
                        <a:rPr lang="vi-VN" sz="3200" b="1" dirty="0">
                          <a:latin typeface="Times New Roman" panose="02020603050405020304" pitchFamily="18" charset="0"/>
                          <a:ea typeface="Cambria" panose="02040503050406030204" pitchFamily="18" charset="0"/>
                          <a:cs typeface="Times New Roman" panose="02020603050405020304" pitchFamily="18" charset="0"/>
                        </a:rPr>
                        <a:t>Hình </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chemeClr val="bg1"/>
                    </a:solidFill>
                  </a:tcPr>
                </a:tc>
                <a:tc>
                  <a:txBody>
                    <a:bodyPr/>
                    <a:lstStyle/>
                    <a:p>
                      <a:pPr algn="ctr"/>
                      <a:r>
                        <a:rPr lang="vi-VN" sz="3200" b="1" dirty="0">
                          <a:latin typeface="Times New Roman" panose="02020603050405020304" pitchFamily="18" charset="0"/>
                          <a:ea typeface="Cambria" panose="02040503050406030204" pitchFamily="18" charset="0"/>
                          <a:cs typeface="Times New Roman" panose="02020603050405020304" pitchFamily="18" charset="0"/>
                        </a:rPr>
                        <a:t>Mối liên hệ về thức ăn</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chemeClr val="bg1"/>
                    </a:solidFill>
                  </a:tcPr>
                </a:tc>
                <a:tc>
                  <a:txBody>
                    <a:bodyPr/>
                    <a:lstStyle/>
                    <a:p>
                      <a:pPr algn="ctr"/>
                      <a:r>
                        <a:rPr lang="vi-VN" sz="3200" b="1" dirty="0">
                          <a:latin typeface="Times New Roman" panose="02020603050405020304" pitchFamily="18" charset="0"/>
                          <a:ea typeface="Cambria" panose="02040503050406030204" pitchFamily="18" charset="0"/>
                          <a:cs typeface="Times New Roman" panose="02020603050405020304" pitchFamily="18" charset="0"/>
                        </a:rPr>
                        <a:t>Sinh vật đứng đầu</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694877388"/>
                  </a:ext>
                </a:extLst>
              </a:tr>
              <a:tr h="956278">
                <a:tc>
                  <a:txBody>
                    <a:bodyPr/>
                    <a:lstStyle/>
                    <a:p>
                      <a:pPr algn="ctr"/>
                      <a:r>
                        <a:rPr lang="vi-VN" sz="3200" b="0" dirty="0">
                          <a:latin typeface="Times New Roman" panose="02020603050405020304" pitchFamily="18" charset="0"/>
                          <a:ea typeface="Cambria" panose="02040503050406030204" pitchFamily="18" charset="0"/>
                          <a:cs typeface="Times New Roman" panose="02020603050405020304" pitchFamily="18" charset="0"/>
                        </a:rPr>
                        <a:t>a</a:t>
                      </a:r>
                      <a:endParaRPr lang="en-US" sz="3200" b="0" dirty="0">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chemeClr val="bg1"/>
                    </a:solidFill>
                  </a:tcPr>
                </a:tc>
                <a:tc>
                  <a:txBody>
                    <a:bodyPr/>
                    <a:lstStyle/>
                    <a:p>
                      <a:pPr algn="ctr"/>
                      <a:r>
                        <a:rPr lang="vi-VN" sz="3200" b="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Bèo tấm </a:t>
                      </a:r>
                      <a:r>
                        <a:rPr lang="vi-VN" sz="3200" b="0"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ốc → cá trê</a:t>
                      </a:r>
                      <a:endParaRPr lang="en-US" sz="3200" b="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chemeClr val="bg1"/>
                    </a:solidFill>
                  </a:tcPr>
                </a:tc>
                <a:tc>
                  <a:txBody>
                    <a:bodyPr/>
                    <a:lstStyle/>
                    <a:p>
                      <a:pPr algn="ctr"/>
                      <a:endParaRPr lang="en-US" b="0" dirty="0">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2769201470"/>
                  </a:ext>
                </a:extLst>
              </a:tr>
            </a:tbl>
          </a:graphicData>
        </a:graphic>
      </p:graphicFrame>
      <p:sp>
        <p:nvSpPr>
          <p:cNvPr id="5" name="TextBox 4">
            <a:extLst>
              <a:ext uri="{FF2B5EF4-FFF2-40B4-BE49-F238E27FC236}">
                <a16:creationId xmlns:a16="http://schemas.microsoft.com/office/drawing/2014/main" id="{911B1C20-29FB-6DCA-C2F0-AACC9142F834}"/>
              </a:ext>
            </a:extLst>
          </p:cNvPr>
          <p:cNvSpPr txBox="1"/>
          <p:nvPr/>
        </p:nvSpPr>
        <p:spPr>
          <a:xfrm>
            <a:off x="8542682" y="4880113"/>
            <a:ext cx="2633869"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Bèo tấm</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2718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0524" y="4956777"/>
            <a:ext cx="2010238" cy="2010238"/>
          </a:xfrm>
          <a:prstGeom prst="rect">
            <a:avLst/>
          </a:prstGeom>
        </p:spPr>
      </p:pic>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rotWithShape="1">
          <a:blip r:embed="rId4"/>
          <a:srcRect t="47794" b="8093"/>
          <a:stretch/>
        </p:blipFill>
        <p:spPr>
          <a:xfrm>
            <a:off x="800098" y="95148"/>
            <a:ext cx="10376453" cy="3333852"/>
          </a:xfrm>
          <a:prstGeom prst="rect">
            <a:avLst/>
          </a:prstGeom>
        </p:spPr>
      </p:pic>
      <p:graphicFrame>
        <p:nvGraphicFramePr>
          <p:cNvPr id="3" name="Table 2">
            <a:extLst>
              <a:ext uri="{FF2B5EF4-FFF2-40B4-BE49-F238E27FC236}">
                <a16:creationId xmlns:a16="http://schemas.microsoft.com/office/drawing/2014/main" id="{89D14791-D2F6-432D-64E7-281F8BF17BAE}"/>
              </a:ext>
            </a:extLst>
          </p:cNvPr>
          <p:cNvGraphicFramePr>
            <a:graphicFrameLocks noGrp="1"/>
          </p:cNvGraphicFramePr>
          <p:nvPr>
            <p:extLst>
              <p:ext uri="{D42A27DB-BD31-4B8C-83A1-F6EECF244321}">
                <p14:modId xmlns:p14="http://schemas.microsoft.com/office/powerpoint/2010/main" val="4176593396"/>
              </p:ext>
            </p:extLst>
          </p:nvPr>
        </p:nvGraphicFramePr>
        <p:xfrm>
          <a:off x="485360" y="4036345"/>
          <a:ext cx="11221280" cy="2023078"/>
        </p:xfrm>
        <a:graphic>
          <a:graphicData uri="http://schemas.openxmlformats.org/drawingml/2006/table">
            <a:tbl>
              <a:tblPr firstRow="1" bandRow="1">
                <a:tableStyleId>{D7AC3CCA-C797-4891-BE02-D94E43425B78}</a:tableStyleId>
              </a:tblPr>
              <a:tblGrid>
                <a:gridCol w="1223571">
                  <a:extLst>
                    <a:ext uri="{9D8B030D-6E8A-4147-A177-3AD203B41FA5}">
                      <a16:colId xmlns:a16="http://schemas.microsoft.com/office/drawing/2014/main" val="215351776"/>
                    </a:ext>
                  </a:extLst>
                </a:gridCol>
                <a:gridCol w="6257282">
                  <a:extLst>
                    <a:ext uri="{9D8B030D-6E8A-4147-A177-3AD203B41FA5}">
                      <a16:colId xmlns:a16="http://schemas.microsoft.com/office/drawing/2014/main" val="2403763697"/>
                    </a:ext>
                  </a:extLst>
                </a:gridCol>
                <a:gridCol w="3740427">
                  <a:extLst>
                    <a:ext uri="{9D8B030D-6E8A-4147-A177-3AD203B41FA5}">
                      <a16:colId xmlns:a16="http://schemas.microsoft.com/office/drawing/2014/main" val="2559149608"/>
                    </a:ext>
                  </a:extLst>
                </a:gridCol>
              </a:tblGrid>
              <a:tr h="956278">
                <a:tc>
                  <a:txBody>
                    <a:bodyPr/>
                    <a:lstStyle/>
                    <a:p>
                      <a:pPr algn="ctr"/>
                      <a:r>
                        <a:rPr lang="vi-VN" sz="3200" b="1" dirty="0">
                          <a:latin typeface="Times New Roman" panose="02020603050405020304" pitchFamily="18" charset="0"/>
                          <a:ea typeface="Cambria" panose="02040503050406030204" pitchFamily="18" charset="0"/>
                          <a:cs typeface="Times New Roman" panose="02020603050405020304" pitchFamily="18" charset="0"/>
                        </a:rPr>
                        <a:t>Hình </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chemeClr val="bg1"/>
                    </a:solidFill>
                  </a:tcPr>
                </a:tc>
                <a:tc>
                  <a:txBody>
                    <a:bodyPr/>
                    <a:lstStyle/>
                    <a:p>
                      <a:pPr algn="ctr"/>
                      <a:r>
                        <a:rPr lang="vi-VN" sz="3200" b="1" dirty="0">
                          <a:latin typeface="Times New Roman" panose="02020603050405020304" pitchFamily="18" charset="0"/>
                          <a:ea typeface="Cambria" panose="02040503050406030204" pitchFamily="18" charset="0"/>
                          <a:cs typeface="Times New Roman" panose="02020603050405020304" pitchFamily="18" charset="0"/>
                        </a:rPr>
                        <a:t>Mối liên hệ về thức ăn</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chemeClr val="bg1"/>
                    </a:solidFill>
                  </a:tcPr>
                </a:tc>
                <a:tc>
                  <a:txBody>
                    <a:bodyPr/>
                    <a:lstStyle/>
                    <a:p>
                      <a:pPr algn="ctr"/>
                      <a:r>
                        <a:rPr lang="vi-VN" sz="3200" b="1" dirty="0">
                          <a:latin typeface="Times New Roman" panose="02020603050405020304" pitchFamily="18" charset="0"/>
                          <a:ea typeface="Cambria" panose="02040503050406030204" pitchFamily="18" charset="0"/>
                          <a:cs typeface="Times New Roman" panose="02020603050405020304" pitchFamily="18" charset="0"/>
                        </a:rPr>
                        <a:t>Sinh vật đứng đầu</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694877388"/>
                  </a:ext>
                </a:extLst>
              </a:tr>
              <a:tr h="956278">
                <a:tc>
                  <a:txBody>
                    <a:bodyPr/>
                    <a:lstStyle/>
                    <a:p>
                      <a:pPr algn="ctr"/>
                      <a:r>
                        <a:rPr lang="vi-VN" sz="3200" b="0" dirty="0">
                          <a:latin typeface="Times New Roman" panose="02020603050405020304" pitchFamily="18" charset="0"/>
                          <a:ea typeface="Cambria" panose="02040503050406030204" pitchFamily="18" charset="0"/>
                          <a:cs typeface="Times New Roman" panose="02020603050405020304" pitchFamily="18" charset="0"/>
                        </a:rPr>
                        <a:t>b</a:t>
                      </a:r>
                      <a:endParaRPr lang="en-US" sz="3200" b="0" dirty="0">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chemeClr val="bg1"/>
                    </a:solidFill>
                  </a:tcPr>
                </a:tc>
                <a:tc>
                  <a:txBody>
                    <a:bodyPr/>
                    <a:lstStyle/>
                    <a:p>
                      <a:pPr algn="ctr"/>
                      <a:r>
                        <a:rPr lang="vi-VN" sz="3200" b="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Thực vật phù du</a:t>
                      </a:r>
                      <a:r>
                        <a:rPr lang="vi-VN" sz="3200" b="0"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động vật phù du → ấu trùng tôm → cá chép</a:t>
                      </a:r>
                      <a:endParaRPr lang="en-US" sz="3200" b="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chemeClr val="bg1"/>
                    </a:solidFill>
                  </a:tcPr>
                </a:tc>
                <a:tc>
                  <a:txBody>
                    <a:bodyPr/>
                    <a:lstStyle/>
                    <a:p>
                      <a:pPr algn="ctr"/>
                      <a:endParaRPr lang="en-US" b="0" dirty="0">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2769201470"/>
                  </a:ext>
                </a:extLst>
              </a:tr>
            </a:tbl>
          </a:graphicData>
        </a:graphic>
      </p:graphicFrame>
      <p:sp>
        <p:nvSpPr>
          <p:cNvPr id="5" name="TextBox 4">
            <a:extLst>
              <a:ext uri="{FF2B5EF4-FFF2-40B4-BE49-F238E27FC236}">
                <a16:creationId xmlns:a16="http://schemas.microsoft.com/office/drawing/2014/main" id="{911B1C20-29FB-6DCA-C2F0-AACC9142F834}"/>
              </a:ext>
            </a:extLst>
          </p:cNvPr>
          <p:cNvSpPr txBox="1"/>
          <p:nvPr/>
        </p:nvSpPr>
        <p:spPr>
          <a:xfrm>
            <a:off x="8251134" y="5236727"/>
            <a:ext cx="3455506" cy="584775"/>
          </a:xfrm>
          <a:prstGeom prst="rect">
            <a:avLst/>
          </a:prstGeom>
          <a:noFill/>
        </p:spPr>
        <p:txBody>
          <a:bodyPr wrap="square" rtlCol="0">
            <a:spAutoFit/>
          </a:bodyPr>
          <a:lstStyle/>
          <a:p>
            <a:r>
              <a:rPr lang="vi-VN"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Thực vật phù du</a:t>
            </a:r>
            <a:endParaRPr lang="en-US"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9832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1043609" y="2417181"/>
            <a:ext cx="9929192" cy="2997805"/>
            <a:chOff x="813903" y="400033"/>
            <a:chExt cx="10944088" cy="1916082"/>
          </a:xfrm>
        </p:grpSpPr>
        <p:sp>
          <p:nvSpPr>
            <p:cNvPr id="7" name="文本框 6"/>
            <p:cNvSpPr txBox="1"/>
            <p:nvPr/>
          </p:nvSpPr>
          <p:spPr>
            <a:xfrm>
              <a:off x="813903" y="400033"/>
              <a:ext cx="10944088" cy="1916082"/>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1001475" y="687266"/>
              <a:ext cx="10571936" cy="1239329"/>
            </a:xfrm>
            <a:prstGeom prst="rect">
              <a:avLst/>
            </a:prstGeom>
            <a:noFill/>
          </p:spPr>
          <p:txBody>
            <a:bodyPr wrap="square" rtlCol="0">
              <a:spAutoFit/>
            </a:bodyPr>
            <a:lstStyle/>
            <a:p>
              <a:pPr algn="just"/>
              <a:r>
                <a:rPr lang="vi-VN" sz="4000" b="1" dirty="0">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nl-NL" sz="4000" b="1" dirty="0">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Các chuỗi thức ăn được thể hiện bằng sơ đồ với các mũi tên, sinh vật đứng trước là thức ăn của sinh vật đứng sau mũi tên.</a:t>
              </a:r>
              <a:endParaRPr lang="en-US" sz="40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C8B99079-B6E3-6D15-68D8-18151A8E4035}"/>
              </a:ext>
            </a:extLst>
          </p:cNvPr>
          <p:cNvPicPr>
            <a:picLocks noChangeAspect="1"/>
          </p:cNvPicPr>
          <p:nvPr/>
        </p:nvPicPr>
        <p:blipFill>
          <a:blip r:embed="rId4"/>
          <a:stretch>
            <a:fillRect/>
          </a:stretch>
        </p:blipFill>
        <p:spPr>
          <a:xfrm>
            <a:off x="2931922" y="205290"/>
            <a:ext cx="7556170" cy="2424059"/>
          </a:xfrm>
          <a:prstGeom prst="rect">
            <a:avLst/>
          </a:prstGeom>
        </p:spPr>
      </p:pic>
      <p:pic>
        <p:nvPicPr>
          <p:cNvPr id="15" name="图片 8">
            <a:extLst>
              <a:ext uri="{FF2B5EF4-FFF2-40B4-BE49-F238E27FC236}">
                <a16:creationId xmlns:a16="http://schemas.microsoft.com/office/drawing/2014/main" id="{FF1B400C-EF90-6AF2-6312-1F590AFD8FB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2251" t="11359" r="4375" b="24208"/>
          <a:stretch/>
        </p:blipFill>
        <p:spPr>
          <a:xfrm>
            <a:off x="134885" y="442512"/>
            <a:ext cx="3081252" cy="2381250"/>
          </a:xfrm>
          <a:prstGeom prst="rect">
            <a:avLst/>
          </a:prstGeom>
        </p:spPr>
      </p:pic>
      <p:pic>
        <p:nvPicPr>
          <p:cNvPr id="6" name="Picture 5">
            <a:extLst>
              <a:ext uri="{FF2B5EF4-FFF2-40B4-BE49-F238E27FC236}">
                <a16:creationId xmlns:a16="http://schemas.microsoft.com/office/drawing/2014/main" id="{F1A2C098-E1CA-B210-C78C-74068A5B13A6}"/>
              </a:ext>
            </a:extLst>
          </p:cNvPr>
          <p:cNvPicPr>
            <a:picLocks noChangeAspect="1"/>
          </p:cNvPicPr>
          <p:nvPr/>
        </p:nvPicPr>
        <p:blipFill>
          <a:blip r:embed="rId6"/>
          <a:stretch>
            <a:fillRect/>
          </a:stretch>
        </p:blipFill>
        <p:spPr>
          <a:xfrm>
            <a:off x="-347199" y="5969516"/>
            <a:ext cx="2188654" cy="951058"/>
          </a:xfrm>
          <a:prstGeom prst="rect">
            <a:avLst/>
          </a:prstGeom>
        </p:spPr>
      </p:pic>
      <p:pic>
        <p:nvPicPr>
          <p:cNvPr id="8" name="Picture 7">
            <a:extLst>
              <a:ext uri="{FF2B5EF4-FFF2-40B4-BE49-F238E27FC236}">
                <a16:creationId xmlns:a16="http://schemas.microsoft.com/office/drawing/2014/main" id="{EC02DCA6-63E4-BF8F-AA49-D745556494DE}"/>
              </a:ext>
            </a:extLst>
          </p:cNvPr>
          <p:cNvPicPr>
            <a:picLocks noChangeAspect="1"/>
          </p:cNvPicPr>
          <p:nvPr/>
        </p:nvPicPr>
        <p:blipFill>
          <a:blip r:embed="rId6"/>
          <a:stretch>
            <a:fillRect/>
          </a:stretch>
        </p:blipFill>
        <p:spPr>
          <a:xfrm>
            <a:off x="10128875" y="12149822"/>
            <a:ext cx="2188654" cy="951058"/>
          </a:xfrm>
          <a:prstGeom prst="rect">
            <a:avLst/>
          </a:prstGeom>
        </p:spPr>
      </p:pic>
    </p:spTree>
    <p:extLst>
      <p:ext uri="{BB962C8B-B14F-4D97-AF65-F5344CB8AC3E}">
        <p14:creationId xmlns:p14="http://schemas.microsoft.com/office/powerpoint/2010/main" val="120798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grpSp>
        <p:nvGrpSpPr>
          <p:cNvPr id="6" name="Group 5">
            <a:extLst>
              <a:ext uri="{FF2B5EF4-FFF2-40B4-BE49-F238E27FC236}">
                <a16:creationId xmlns:a16="http://schemas.microsoft.com/office/drawing/2014/main" id="{B0837BBE-B9E4-5DA5-D007-2D97B7A72356}"/>
              </a:ext>
            </a:extLst>
          </p:cNvPr>
          <p:cNvGrpSpPr/>
          <p:nvPr/>
        </p:nvGrpSpPr>
        <p:grpSpPr>
          <a:xfrm>
            <a:off x="427313" y="267001"/>
            <a:ext cx="11337374" cy="4984775"/>
            <a:chOff x="427313" y="267001"/>
            <a:chExt cx="11337374" cy="4984775"/>
          </a:xfrm>
        </p:grpSpPr>
        <p:pic>
          <p:nvPicPr>
            <p:cNvPr id="8" name="Picture 7">
              <a:extLst>
                <a:ext uri="{FF2B5EF4-FFF2-40B4-BE49-F238E27FC236}">
                  <a16:creationId xmlns:a16="http://schemas.microsoft.com/office/drawing/2014/main" id="{13398631-B10C-52A4-0B92-9307988E4CE8}"/>
                </a:ext>
              </a:extLst>
            </p:cNvPr>
            <p:cNvPicPr>
              <a:picLocks noChangeAspect="1"/>
            </p:cNvPicPr>
            <p:nvPr/>
          </p:nvPicPr>
          <p:blipFill>
            <a:blip r:embed="rId3"/>
            <a:stretch>
              <a:fillRect/>
            </a:stretch>
          </p:blipFill>
          <p:spPr>
            <a:xfrm>
              <a:off x="440496" y="267001"/>
              <a:ext cx="3164634" cy="1426888"/>
            </a:xfrm>
            <a:prstGeom prst="rect">
              <a:avLst/>
            </a:prstGeom>
          </p:spPr>
        </p:pic>
        <p:sp>
          <p:nvSpPr>
            <p:cNvPr id="9" name="TextBox 8">
              <a:extLst>
                <a:ext uri="{FF2B5EF4-FFF2-40B4-BE49-F238E27FC236}">
                  <a16:creationId xmlns:a16="http://schemas.microsoft.com/office/drawing/2014/main" id="{5411998E-8123-5982-20BA-566BF412961C}"/>
                </a:ext>
              </a:extLst>
            </p:cNvPr>
            <p:cNvSpPr txBox="1"/>
            <p:nvPr/>
          </p:nvSpPr>
          <p:spPr>
            <a:xfrm>
              <a:off x="427313" y="1773901"/>
              <a:ext cx="11337374" cy="3477875"/>
            </a:xfrm>
            <a:prstGeom prst="rect">
              <a:avLst/>
            </a:prstGeom>
            <a:solidFill>
              <a:schemeClr val="bg1">
                <a:alpha val="70000"/>
              </a:schemeClr>
            </a:solidFill>
          </p:spPr>
          <p:txBody>
            <a:bodyPr wrap="square" rtlCol="0">
              <a:spAutoFit/>
            </a:bodyPr>
            <a:lstStyle/>
            <a:p>
              <a:pPr algn="just"/>
              <a:r>
                <a:rPr lang="vi-VN" sz="4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Các sinh vật trong chuỗi thức ăn sắp xếp theo một chiều nhất định. Sinh vật đứng sau mũi tên sử dụng sinh vật đứng trước làm thức ăn. Một sinh vật có thể tham gia vào nhiều chuỗi thức ăn khác nhau.</a:t>
              </a:r>
              <a:endParaRPr lang="en-US" sz="4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9FE8EF98-B9AE-01E4-EB80-FDF77BD3C23C}"/>
              </a:ext>
            </a:extLst>
          </p:cNvPr>
          <p:cNvPicPr>
            <a:picLocks noChangeAspect="1"/>
          </p:cNvPicPr>
          <p:nvPr/>
        </p:nvPicPr>
        <p:blipFill>
          <a:blip r:embed="rId4"/>
          <a:stretch>
            <a:fillRect/>
          </a:stretch>
        </p:blipFill>
        <p:spPr>
          <a:xfrm>
            <a:off x="-333552" y="6115470"/>
            <a:ext cx="2188654" cy="951058"/>
          </a:xfrm>
          <a:prstGeom prst="rect">
            <a:avLst/>
          </a:prstGeom>
        </p:spPr>
      </p:pic>
      <p:pic>
        <p:nvPicPr>
          <p:cNvPr id="5" name="Picture 4">
            <a:extLst>
              <a:ext uri="{FF2B5EF4-FFF2-40B4-BE49-F238E27FC236}">
                <a16:creationId xmlns:a16="http://schemas.microsoft.com/office/drawing/2014/main" id="{ED851CC3-48A2-46AD-39F5-F878E17E2C54}"/>
              </a:ext>
            </a:extLst>
          </p:cNvPr>
          <p:cNvPicPr>
            <a:picLocks noChangeAspect="1"/>
          </p:cNvPicPr>
          <p:nvPr/>
        </p:nvPicPr>
        <p:blipFill>
          <a:blip r:embed="rId4"/>
          <a:stretch>
            <a:fillRect/>
          </a:stretch>
        </p:blipFill>
        <p:spPr>
          <a:xfrm>
            <a:off x="10388182" y="6055775"/>
            <a:ext cx="2188654" cy="951058"/>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spTree>
    <p:extLst>
      <p:ext uri="{BB962C8B-B14F-4D97-AF65-F5344CB8AC3E}">
        <p14:creationId xmlns:p14="http://schemas.microsoft.com/office/powerpoint/2010/main" val="311518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id="{4EA9F5A9-4C37-32F6-8DC2-FD416CE4DD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D969C780-22CA-D982-F33C-E11493462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grpSp>
        <p:nvGrpSpPr>
          <p:cNvPr id="3" name="Group 2">
            <a:extLst>
              <a:ext uri="{FF2B5EF4-FFF2-40B4-BE49-F238E27FC236}">
                <a16:creationId xmlns:a16="http://schemas.microsoft.com/office/drawing/2014/main" id="{8DBD8DAB-470B-4C24-20A8-AE8840CD98F1}"/>
              </a:ext>
            </a:extLst>
          </p:cNvPr>
          <p:cNvGrpSpPr/>
          <p:nvPr/>
        </p:nvGrpSpPr>
        <p:grpSpPr>
          <a:xfrm>
            <a:off x="4375149" y="1593737"/>
            <a:ext cx="3378202" cy="1399606"/>
            <a:chOff x="4501932" y="1652166"/>
            <a:chExt cx="3378202" cy="1399606"/>
          </a:xfrm>
        </p:grpSpPr>
        <p:pic>
          <p:nvPicPr>
            <p:cNvPr id="10" name="图片 9">
              <a:extLst>
                <a:ext uri="{FF2B5EF4-FFF2-40B4-BE49-F238E27FC236}">
                  <a16:creationId xmlns:a16="http://schemas.microsoft.com/office/drawing/2014/main" id="{37C5FCDA-3E06-89AF-918E-CD3504627F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932" y="1652166"/>
              <a:ext cx="3378202" cy="1399606"/>
            </a:xfrm>
            <a:prstGeom prst="rect">
              <a:avLst/>
            </a:prstGeom>
          </p:spPr>
        </p:pic>
        <p:sp>
          <p:nvSpPr>
            <p:cNvPr id="29"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latin typeface="UVF Salome" panose="02000503040000020003" pitchFamily="50" charset="0"/>
                  <a:ea typeface="字魂112号-阿开童漫体" panose="00000500000000000000" pitchFamily="2" charset="-122"/>
                </a:rPr>
                <a:t>-0</a:t>
              </a:r>
              <a:r>
                <a:rPr lang="vi-VN" altLang="zh-CN" sz="6000" dirty="0">
                  <a:latin typeface="UVF Salome" panose="02000503040000020003" pitchFamily="50" charset="0"/>
                  <a:ea typeface="字魂112号-阿开童漫体" panose="00000500000000000000" pitchFamily="2" charset="-122"/>
                </a:rPr>
                <a:t>3</a:t>
              </a:r>
              <a:r>
                <a:rPr lang="en-US" altLang="zh-CN" sz="6000" dirty="0">
                  <a:latin typeface="UVF Salome" panose="02000503040000020003" pitchFamily="50" charset="0"/>
                  <a:ea typeface="字魂112号-阿开童漫体" panose="00000500000000000000" pitchFamily="2" charset="-122"/>
                </a:rPr>
                <a:t>-</a:t>
              </a:r>
              <a:endParaRPr lang="zh-CN" altLang="en-US" sz="6000" dirty="0">
                <a:latin typeface="UVF Salome" panose="02000503040000020003" pitchFamily="50" charset="0"/>
                <a:ea typeface="字魂112号-阿开童漫体" panose="00000500000000000000" pitchFamily="2" charset="-122"/>
              </a:endParaRPr>
            </a:p>
          </p:txBody>
        </p:sp>
      </p:grpSp>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2" name="Picture 1">
            <a:extLst>
              <a:ext uri="{FF2B5EF4-FFF2-40B4-BE49-F238E27FC236}">
                <a16:creationId xmlns:a16="http://schemas.microsoft.com/office/drawing/2014/main" id="{9FC5462F-190B-DF06-472B-028456E80A8F}"/>
              </a:ext>
            </a:extLst>
          </p:cNvPr>
          <p:cNvPicPr>
            <a:picLocks noChangeAspect="1"/>
          </p:cNvPicPr>
          <p:nvPr/>
        </p:nvPicPr>
        <p:blipFill>
          <a:blip r:embed="rId10"/>
          <a:stretch>
            <a:fillRect/>
          </a:stretch>
        </p:blipFill>
        <p:spPr>
          <a:xfrm>
            <a:off x="1383768" y="2965726"/>
            <a:ext cx="9015173" cy="2297793"/>
          </a:xfrm>
          <a:prstGeom prst="rect">
            <a:avLst/>
          </a:prstGeom>
        </p:spPr>
      </p:pic>
    </p:spTree>
    <p:extLst>
      <p:ext uri="{BB962C8B-B14F-4D97-AF65-F5344CB8AC3E}">
        <p14:creationId xmlns:p14="http://schemas.microsoft.com/office/powerpoint/2010/main" val="1878376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FD23317-0E6B-2379-48D4-8967C63F26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726640DF-A997-F76C-9E49-FE32CC5E3867}"/>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4" name="图片 11">
            <a:extLst>
              <a:ext uri="{FF2B5EF4-FFF2-40B4-BE49-F238E27FC236}">
                <a16:creationId xmlns:a16="http://schemas.microsoft.com/office/drawing/2014/main" id="{E504F399-5BCA-4649-47AC-D8C58E88CA91}"/>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E0F65482-F21A-6688-7FF9-93F9B656E1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E23BF24D-1DFD-8FDA-E56C-8CCCA34613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20">
            <a:extLst>
              <a:ext uri="{FF2B5EF4-FFF2-40B4-BE49-F238E27FC236}">
                <a16:creationId xmlns:a16="http://schemas.microsoft.com/office/drawing/2014/main" id="{CAD3AACD-E799-4C9C-6778-9612E133C7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8" name="图片 90">
            <a:extLst>
              <a:ext uri="{FF2B5EF4-FFF2-40B4-BE49-F238E27FC236}">
                <a16:creationId xmlns:a16="http://schemas.microsoft.com/office/drawing/2014/main" id="{9DC070D9-346B-E140-F4D2-E0C07B3CF4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9" name="图片 3" descr="cf6a03843171e56c4b8f06e4c8cde872">
            <a:extLst>
              <a:ext uri="{FF2B5EF4-FFF2-40B4-BE49-F238E27FC236}">
                <a16:creationId xmlns:a16="http://schemas.microsoft.com/office/drawing/2014/main" id="{AF331431-66B1-36FC-CF23-6B25651775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sp>
        <p:nvSpPr>
          <p:cNvPr id="12" name="Rectangle: Rounded Corners 11">
            <a:extLst>
              <a:ext uri="{FF2B5EF4-FFF2-40B4-BE49-F238E27FC236}">
                <a16:creationId xmlns:a16="http://schemas.microsoft.com/office/drawing/2014/main" id="{88FC0BB9-AA87-88BA-F595-F3C66CBE8AA3}"/>
              </a:ext>
            </a:extLst>
          </p:cNvPr>
          <p:cNvSpPr/>
          <p:nvPr/>
        </p:nvSpPr>
        <p:spPr>
          <a:xfrm>
            <a:off x="467139" y="561561"/>
            <a:ext cx="11231218" cy="588264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BE5E4F4-5210-D5E7-49BD-12745CCB890C}"/>
              </a:ext>
            </a:extLst>
          </p:cNvPr>
          <p:cNvPicPr>
            <a:picLocks noChangeAspect="1"/>
          </p:cNvPicPr>
          <p:nvPr/>
        </p:nvPicPr>
        <p:blipFill>
          <a:blip r:embed="rId9"/>
          <a:stretch>
            <a:fillRect/>
          </a:stretch>
        </p:blipFill>
        <p:spPr>
          <a:xfrm>
            <a:off x="3762576" y="61775"/>
            <a:ext cx="3966400" cy="1463908"/>
          </a:xfrm>
          <a:prstGeom prst="rect">
            <a:avLst/>
          </a:prstGeom>
        </p:spPr>
      </p:pic>
      <p:pic>
        <p:nvPicPr>
          <p:cNvPr id="14" name="Picture 13">
            <a:extLst>
              <a:ext uri="{FF2B5EF4-FFF2-40B4-BE49-F238E27FC236}">
                <a16:creationId xmlns:a16="http://schemas.microsoft.com/office/drawing/2014/main" id="{52EB015E-6D04-293C-4D3B-3C35B03A6C7D}"/>
              </a:ext>
            </a:extLst>
          </p:cNvPr>
          <p:cNvPicPr>
            <a:picLocks noChangeAspect="1"/>
          </p:cNvPicPr>
          <p:nvPr/>
        </p:nvPicPr>
        <p:blipFill>
          <a:blip r:embed="rId10"/>
          <a:stretch>
            <a:fillRect/>
          </a:stretch>
        </p:blipFill>
        <p:spPr>
          <a:xfrm>
            <a:off x="1180506" y="1170319"/>
            <a:ext cx="2410781" cy="2312130"/>
          </a:xfrm>
          <a:prstGeom prst="rect">
            <a:avLst/>
          </a:prstGeom>
        </p:spPr>
      </p:pic>
      <p:pic>
        <p:nvPicPr>
          <p:cNvPr id="15" name="Picture 14">
            <a:extLst>
              <a:ext uri="{FF2B5EF4-FFF2-40B4-BE49-F238E27FC236}">
                <a16:creationId xmlns:a16="http://schemas.microsoft.com/office/drawing/2014/main" id="{74F4A018-6D1F-E27C-9903-C80761663068}"/>
              </a:ext>
            </a:extLst>
          </p:cNvPr>
          <p:cNvPicPr>
            <a:picLocks noChangeAspect="1"/>
          </p:cNvPicPr>
          <p:nvPr/>
        </p:nvPicPr>
        <p:blipFill>
          <a:blip r:embed="rId11"/>
          <a:stretch>
            <a:fillRect/>
          </a:stretch>
        </p:blipFill>
        <p:spPr>
          <a:xfrm>
            <a:off x="2763167" y="1033354"/>
            <a:ext cx="5750198" cy="2504958"/>
          </a:xfrm>
          <a:prstGeom prst="rect">
            <a:avLst/>
          </a:prstGeom>
        </p:spPr>
      </p:pic>
      <p:pic>
        <p:nvPicPr>
          <p:cNvPr id="16" name="Picture 15">
            <a:extLst>
              <a:ext uri="{FF2B5EF4-FFF2-40B4-BE49-F238E27FC236}">
                <a16:creationId xmlns:a16="http://schemas.microsoft.com/office/drawing/2014/main" id="{F3B1866F-7EF3-03FB-F932-DFD5D339591B}"/>
              </a:ext>
            </a:extLst>
          </p:cNvPr>
          <p:cNvPicPr>
            <a:picLocks noChangeAspect="1"/>
          </p:cNvPicPr>
          <p:nvPr/>
        </p:nvPicPr>
        <p:blipFill>
          <a:blip r:embed="rId12"/>
          <a:stretch>
            <a:fillRect/>
          </a:stretch>
        </p:blipFill>
        <p:spPr>
          <a:xfrm>
            <a:off x="7459892" y="1181491"/>
            <a:ext cx="4105763" cy="2193009"/>
          </a:xfrm>
          <a:prstGeom prst="rect">
            <a:avLst/>
          </a:prstGeom>
        </p:spPr>
      </p:pic>
      <p:sp>
        <p:nvSpPr>
          <p:cNvPr id="17" name="TextBox 16">
            <a:extLst>
              <a:ext uri="{FF2B5EF4-FFF2-40B4-BE49-F238E27FC236}">
                <a16:creationId xmlns:a16="http://schemas.microsoft.com/office/drawing/2014/main" id="{BF595B83-BEC4-2210-FAB7-32E6C450087F}"/>
              </a:ext>
            </a:extLst>
          </p:cNvPr>
          <p:cNvSpPr txBox="1"/>
          <p:nvPr/>
        </p:nvSpPr>
        <p:spPr>
          <a:xfrm>
            <a:off x="626345" y="3132059"/>
            <a:ext cx="10939310" cy="2862322"/>
          </a:xfrm>
          <a:prstGeom prst="rect">
            <a:avLst/>
          </a:prstGeom>
          <a:noFill/>
        </p:spPr>
        <p:txBody>
          <a:bodyPr wrap="square" rtlCol="0">
            <a:spAutoFit/>
          </a:bodyPr>
          <a:lstStyle/>
          <a:p>
            <a:pPr algn="just"/>
            <a:r>
              <a:rPr lang="nl-NL" sz="3600" dirty="0">
                <a:effectLst/>
                <a:latin typeface="Times New Roman" panose="02020603050405020304" pitchFamily="18" charset="0"/>
                <a:ea typeface="Cambria" panose="02040503050406030204" pitchFamily="18" charset="0"/>
                <a:cs typeface="Times New Roman" panose="02020603050405020304" pitchFamily="18" charset="0"/>
              </a:rPr>
              <a:t>GV chia HS thành các nhóm (4,5 HS), mỗi em trong nhóm cầm một hình ảnh về một loài sinh vật. Trong thời gian, 1 phút các em lập sơ đồ thể hiện mối liên hệ về thức ăn giữa các sinh vật. Nhóm nào làm đúng và nhanh nhất dành chiến thắng.</a:t>
            </a:r>
            <a:endParaRPr lang="en-US" sz="3600" dirty="0">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9990E450-831D-43C7-0509-CF942D6F3797}"/>
              </a:ext>
            </a:extLst>
          </p:cNvPr>
          <p:cNvPicPr>
            <a:picLocks noChangeAspect="1"/>
          </p:cNvPicPr>
          <p:nvPr/>
        </p:nvPicPr>
        <p:blipFill>
          <a:blip r:embed="rId13"/>
          <a:stretch>
            <a:fillRect/>
          </a:stretch>
        </p:blipFill>
        <p:spPr>
          <a:xfrm>
            <a:off x="-87892" y="-124531"/>
            <a:ext cx="2188654" cy="951058"/>
          </a:xfrm>
          <a:prstGeom prst="rect">
            <a:avLst/>
          </a:prstGeom>
        </p:spPr>
      </p:pic>
      <p:pic>
        <p:nvPicPr>
          <p:cNvPr id="19" name="Picture 18">
            <a:extLst>
              <a:ext uri="{FF2B5EF4-FFF2-40B4-BE49-F238E27FC236}">
                <a16:creationId xmlns:a16="http://schemas.microsoft.com/office/drawing/2014/main" id="{9BD39019-01D9-225D-3290-48A87FD7F63F}"/>
              </a:ext>
            </a:extLst>
          </p:cNvPr>
          <p:cNvPicPr>
            <a:picLocks noChangeAspect="1"/>
          </p:cNvPicPr>
          <p:nvPr/>
        </p:nvPicPr>
        <p:blipFill>
          <a:blip r:embed="rId13"/>
          <a:stretch>
            <a:fillRect/>
          </a:stretch>
        </p:blipFill>
        <p:spPr>
          <a:xfrm>
            <a:off x="10388182" y="6055775"/>
            <a:ext cx="2188654" cy="951058"/>
          </a:xfrm>
          <a:prstGeom prst="rect">
            <a:avLst/>
          </a:prstGeom>
        </p:spPr>
      </p:pic>
    </p:spTree>
    <p:extLst>
      <p:ext uri="{BB962C8B-B14F-4D97-AF65-F5344CB8AC3E}">
        <p14:creationId xmlns:p14="http://schemas.microsoft.com/office/powerpoint/2010/main" val="407638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een grass on a black background&#10;&#10;Description automatically generated">
            <a:extLst>
              <a:ext uri="{FF2B5EF4-FFF2-40B4-BE49-F238E27FC236}">
                <a16:creationId xmlns:a16="http://schemas.microsoft.com/office/drawing/2014/main" id="{761DF613-B104-41D1-3186-7A2F430FB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9254" y="894521"/>
            <a:ext cx="3429000" cy="3429000"/>
          </a:xfrm>
          <a:prstGeom prst="rect">
            <a:avLst/>
          </a:prstGeom>
        </p:spPr>
      </p:pic>
      <p:sp>
        <p:nvSpPr>
          <p:cNvPr id="4" name="TextBox 3">
            <a:extLst>
              <a:ext uri="{FF2B5EF4-FFF2-40B4-BE49-F238E27FC236}">
                <a16:creationId xmlns:a16="http://schemas.microsoft.com/office/drawing/2014/main" id="{B45C4BC8-002D-DD45-4F5B-93E66DBFC3BF}"/>
              </a:ext>
            </a:extLst>
          </p:cNvPr>
          <p:cNvSpPr txBox="1"/>
          <p:nvPr/>
        </p:nvSpPr>
        <p:spPr>
          <a:xfrm>
            <a:off x="431320" y="156037"/>
            <a:ext cx="11329359" cy="1323438"/>
          </a:xfrm>
          <a:prstGeom prst="rect">
            <a:avLst/>
          </a:prstGeom>
          <a:solidFill>
            <a:schemeClr val="accent2">
              <a:lumMod val="75000"/>
            </a:schemeClr>
          </a:solidFill>
        </p:spPr>
        <p:txBody>
          <a:bodyPr wrap="square" rtlCol="0">
            <a:spAutoFit/>
          </a:bodyPr>
          <a:lstStyle/>
          <a:p>
            <a:pPr algn="ctr"/>
            <a:r>
              <a:rPr lang="vi-VN" sz="400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Hãy l</a:t>
            </a:r>
            <a:r>
              <a:rPr lang="nl-NL" sz="400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ập sơ đồ thể hiện mối liên hệ về thức ăn giữa các sinh vật</a:t>
            </a:r>
            <a:r>
              <a:rPr lang="vi-VN" sz="400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sau.</a:t>
            </a:r>
            <a:endParaRPr lang="en-US" sz="4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0" name="Picture 19" descr="A bunch of green vegetables&#10;&#10;Description automatically generated">
            <a:extLst>
              <a:ext uri="{FF2B5EF4-FFF2-40B4-BE49-F238E27FC236}">
                <a16:creationId xmlns:a16="http://schemas.microsoft.com/office/drawing/2014/main" id="{2CF9B3FA-FF6C-F755-9CB3-172CC206B69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72" b="89988" l="9972" r="91401">
                        <a14:foregroundMark x1="90957" y1="36940" x2="91401" y2="41179"/>
                      </a14:backgroundRemoval>
                    </a14:imgEffect>
                  </a14:imgLayer>
                </a14:imgProps>
              </a:ext>
              <a:ext uri="{28A0092B-C50C-407E-A947-70E740481C1C}">
                <a14:useLocalDpi xmlns:a14="http://schemas.microsoft.com/office/drawing/2010/main" val="0"/>
              </a:ext>
            </a:extLst>
          </a:blip>
          <a:stretch>
            <a:fillRect/>
          </a:stretch>
        </p:blipFill>
        <p:spPr>
          <a:xfrm>
            <a:off x="2961861" y="1546285"/>
            <a:ext cx="2377393" cy="2377393"/>
          </a:xfrm>
          <a:prstGeom prst="rect">
            <a:avLst/>
          </a:prstGeom>
        </p:spPr>
      </p:pic>
      <p:pic>
        <p:nvPicPr>
          <p:cNvPr id="22" name="Picture 21" descr="A snake coiled up on leaves&#10;&#10;Description automatically generated">
            <a:extLst>
              <a:ext uri="{FF2B5EF4-FFF2-40B4-BE49-F238E27FC236}">
                <a16:creationId xmlns:a16="http://schemas.microsoft.com/office/drawing/2014/main" id="{84D9A437-C3D7-2FBF-C205-721961803A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6869" y="1630018"/>
            <a:ext cx="3047524" cy="2293660"/>
          </a:xfrm>
          <a:prstGeom prst="rect">
            <a:avLst/>
          </a:prstGeom>
        </p:spPr>
      </p:pic>
      <p:pic>
        <p:nvPicPr>
          <p:cNvPr id="24" name="Picture 23" descr="A green frog on a white surface&#10;&#10;Description automatically generated">
            <a:extLst>
              <a:ext uri="{FF2B5EF4-FFF2-40B4-BE49-F238E27FC236}">
                <a16:creationId xmlns:a16="http://schemas.microsoft.com/office/drawing/2014/main" id="{1DA91B12-0DA6-5657-33DD-F039C46BD0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181" y="1699592"/>
            <a:ext cx="2728289" cy="1818859"/>
          </a:xfrm>
          <a:prstGeom prst="rect">
            <a:avLst/>
          </a:prstGeom>
        </p:spPr>
      </p:pic>
      <p:pic>
        <p:nvPicPr>
          <p:cNvPr id="28" name="Picture 27" descr="A rabbit on a wood surface&#10;&#10;Description automatically generated">
            <a:extLst>
              <a:ext uri="{FF2B5EF4-FFF2-40B4-BE49-F238E27FC236}">
                <a16:creationId xmlns:a16="http://schemas.microsoft.com/office/drawing/2014/main" id="{D6BBED15-EFB4-FC75-51FB-D32E0496C60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4348" r="27617"/>
          <a:stretch/>
        </p:blipFill>
        <p:spPr>
          <a:xfrm>
            <a:off x="2810256" y="4111906"/>
            <a:ext cx="2728289" cy="2152283"/>
          </a:xfrm>
          <a:prstGeom prst="rect">
            <a:avLst/>
          </a:prstGeom>
        </p:spPr>
      </p:pic>
      <p:pic>
        <p:nvPicPr>
          <p:cNvPr id="30" name="Picture 29" descr="A tiger walking through the grass&#10;&#10;Description automatically generated">
            <a:extLst>
              <a:ext uri="{FF2B5EF4-FFF2-40B4-BE49-F238E27FC236}">
                <a16:creationId xmlns:a16="http://schemas.microsoft.com/office/drawing/2014/main" id="{E15F4805-8834-36EC-6AF5-A3FF54CCEB14}"/>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4312" t="26088" r="15537" b="8984"/>
          <a:stretch/>
        </p:blipFill>
        <p:spPr>
          <a:xfrm>
            <a:off x="8670317" y="4202755"/>
            <a:ext cx="3340628" cy="2061434"/>
          </a:xfrm>
          <a:prstGeom prst="rect">
            <a:avLst/>
          </a:prstGeom>
        </p:spPr>
      </p:pic>
      <p:pic>
        <p:nvPicPr>
          <p:cNvPr id="32" name="Picture 31" descr="A deer standing near water&#10;&#10;Description automatically generated">
            <a:extLst>
              <a:ext uri="{FF2B5EF4-FFF2-40B4-BE49-F238E27FC236}">
                <a16:creationId xmlns:a16="http://schemas.microsoft.com/office/drawing/2014/main" id="{FF7D9942-E971-A525-BAB8-3E6E6679EE5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9039" t="40764" r="41820" b="14760"/>
          <a:stretch/>
        </p:blipFill>
        <p:spPr>
          <a:xfrm>
            <a:off x="5642830" y="4575420"/>
            <a:ext cx="2859444" cy="2100565"/>
          </a:xfrm>
          <a:prstGeom prst="rect">
            <a:avLst/>
          </a:prstGeom>
        </p:spPr>
      </p:pic>
      <p:pic>
        <p:nvPicPr>
          <p:cNvPr id="33" name="Picture 32">
            <a:extLst>
              <a:ext uri="{FF2B5EF4-FFF2-40B4-BE49-F238E27FC236}">
                <a16:creationId xmlns:a16="http://schemas.microsoft.com/office/drawing/2014/main" id="{968B886A-AD85-A2E0-B22C-9681FA52916E}"/>
              </a:ext>
            </a:extLst>
          </p:cNvPr>
          <p:cNvPicPr>
            <a:picLocks noChangeAspect="1"/>
          </p:cNvPicPr>
          <p:nvPr/>
        </p:nvPicPr>
        <p:blipFill>
          <a:blip r:embed="rId10"/>
          <a:stretch>
            <a:fillRect/>
          </a:stretch>
        </p:blipFill>
        <p:spPr>
          <a:xfrm>
            <a:off x="134181" y="3811196"/>
            <a:ext cx="2591323" cy="1943492"/>
          </a:xfrm>
          <a:prstGeom prst="rect">
            <a:avLst/>
          </a:prstGeom>
        </p:spPr>
      </p:pic>
      <p:pic>
        <p:nvPicPr>
          <p:cNvPr id="34" name="Picture 33">
            <a:extLst>
              <a:ext uri="{FF2B5EF4-FFF2-40B4-BE49-F238E27FC236}">
                <a16:creationId xmlns:a16="http://schemas.microsoft.com/office/drawing/2014/main" id="{3BDD80DC-D77D-4046-A189-D1956B7C8D3C}"/>
              </a:ext>
            </a:extLst>
          </p:cNvPr>
          <p:cNvPicPr>
            <a:picLocks noChangeAspect="1"/>
          </p:cNvPicPr>
          <p:nvPr/>
        </p:nvPicPr>
        <p:blipFill>
          <a:blip r:embed="rId11"/>
          <a:stretch>
            <a:fillRect/>
          </a:stretch>
        </p:blipFill>
        <p:spPr>
          <a:xfrm>
            <a:off x="-321516" y="6055775"/>
            <a:ext cx="2188654" cy="951058"/>
          </a:xfrm>
          <a:prstGeom prst="rect">
            <a:avLst/>
          </a:prstGeom>
        </p:spPr>
      </p:pic>
      <p:pic>
        <p:nvPicPr>
          <p:cNvPr id="35" name="Picture 34">
            <a:extLst>
              <a:ext uri="{FF2B5EF4-FFF2-40B4-BE49-F238E27FC236}">
                <a16:creationId xmlns:a16="http://schemas.microsoft.com/office/drawing/2014/main" id="{CBEF3A22-54E3-6B88-E599-A029DD8F9B61}"/>
              </a:ext>
            </a:extLst>
          </p:cNvPr>
          <p:cNvPicPr>
            <a:picLocks noChangeAspect="1"/>
          </p:cNvPicPr>
          <p:nvPr/>
        </p:nvPicPr>
        <p:blipFill>
          <a:blip r:embed="rId11"/>
          <a:stretch>
            <a:fillRect/>
          </a:stretch>
        </p:blipFill>
        <p:spPr>
          <a:xfrm>
            <a:off x="10388182" y="6055775"/>
            <a:ext cx="2188654" cy="951058"/>
          </a:xfrm>
          <a:prstGeom prst="rect">
            <a:avLst/>
          </a:prstGeom>
        </p:spPr>
      </p:pic>
    </p:spTree>
    <p:extLst>
      <p:ext uri="{BB962C8B-B14F-4D97-AF65-F5344CB8AC3E}">
        <p14:creationId xmlns:p14="http://schemas.microsoft.com/office/powerpoint/2010/main" val="1823807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randombar(horizontal)">
                                      <p:cBhvr>
                                        <p:cTn id="23" dur="500"/>
                                        <p:tgtEl>
                                          <p:spTgt spid="30"/>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randombar(horizontal)">
                                      <p:cBhvr>
                                        <p:cTn id="27" dur="500"/>
                                        <p:tgtEl>
                                          <p:spTgt spid="32"/>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randombar(horizontal)">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1884C3C-6517-9D3D-E465-9F8E8C50021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03119" y="1866900"/>
            <a:ext cx="4960069" cy="4991100"/>
          </a:xfrm>
          <a:prstGeom prst="rect">
            <a:avLst/>
          </a:prstGeom>
        </p:spPr>
      </p:pic>
      <p:pic>
        <p:nvPicPr>
          <p:cNvPr id="2" name="图片 3">
            <a:extLst>
              <a:ext uri="{FF2B5EF4-FFF2-40B4-BE49-F238E27FC236}">
                <a16:creationId xmlns:a16="http://schemas.microsoft.com/office/drawing/2014/main" id="{817EAEAB-E29B-E4E5-E404-C44654301A6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6620" y="2981740"/>
            <a:ext cx="4314410" cy="4314410"/>
          </a:xfrm>
          <a:prstGeom prst="rect">
            <a:avLst/>
          </a:prstGeom>
        </p:spPr>
      </p:pic>
      <p:pic>
        <p:nvPicPr>
          <p:cNvPr id="4" name="图片 14">
            <a:extLst>
              <a:ext uri="{FF2B5EF4-FFF2-40B4-BE49-F238E27FC236}">
                <a16:creationId xmlns:a16="http://schemas.microsoft.com/office/drawing/2014/main" id="{B3F02E4B-C870-27E9-D2E0-D6B1EC9110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grpSp>
        <p:nvGrpSpPr>
          <p:cNvPr id="6" name="Group">
            <a:extLst>
              <a:ext uri="{FF2B5EF4-FFF2-40B4-BE49-F238E27FC236}">
                <a16:creationId xmlns:a16="http://schemas.microsoft.com/office/drawing/2014/main" id="{1F1F9A8E-1765-5885-5075-C691FB4D0A41}"/>
              </a:ext>
            </a:extLst>
          </p:cNvPr>
          <p:cNvGrpSpPr/>
          <p:nvPr/>
        </p:nvGrpSpPr>
        <p:grpSpPr>
          <a:xfrm>
            <a:off x="505849" y="582477"/>
            <a:ext cx="11111527" cy="1775087"/>
            <a:chOff x="1147155" y="572516"/>
            <a:chExt cx="13337769" cy="229963"/>
          </a:xfrm>
        </p:grpSpPr>
        <p:sp>
          <p:nvSpPr>
            <p:cNvPr id="9" name="Flowchart: Alternate Process 8">
              <a:extLst>
                <a:ext uri="{FF2B5EF4-FFF2-40B4-BE49-F238E27FC236}">
                  <a16:creationId xmlns:a16="http://schemas.microsoft.com/office/drawing/2014/main" id="{E2EB3E88-8BB9-BF53-BD4B-D740383BFE88}"/>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3549191-124E-A561-C63C-1959D6AB9E11}"/>
                </a:ext>
              </a:extLst>
            </p:cNvPr>
            <p:cNvSpPr txBox="1"/>
            <p:nvPr/>
          </p:nvSpPr>
          <p:spPr>
            <a:xfrm>
              <a:off x="1147155" y="575213"/>
              <a:ext cx="13337769" cy="203350"/>
            </a:xfrm>
            <a:prstGeom prst="rect">
              <a:avLst/>
            </a:prstGeom>
            <a:noFill/>
          </p:spPr>
          <p:txBody>
            <a:bodyPr wrap="square">
              <a:spAutoFit/>
            </a:bodyPr>
            <a:lstStyle/>
            <a:p>
              <a:pPr lvl="0" algn="ct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800" b="1" i="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Hãy</a:t>
              </a:r>
              <a:r>
                <a:rPr lang="en-US" sz="48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i="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kể</a:t>
              </a:r>
              <a:r>
                <a:rPr lang="en-US" sz="48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i="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tên</a:t>
              </a:r>
              <a:r>
                <a:rPr lang="en-US" sz="48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i="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một</a:t>
              </a:r>
              <a:r>
                <a:rPr lang="en-US" sz="48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i="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số</a:t>
              </a:r>
              <a:r>
                <a:rPr lang="en-US" sz="48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i="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động</a:t>
              </a:r>
              <a:r>
                <a:rPr lang="en-US" sz="48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i="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vật</a:t>
              </a:r>
              <a:r>
                <a:rPr lang="en-US" sz="48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i="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và</a:t>
              </a:r>
              <a:r>
                <a:rPr lang="en-US" sz="48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i="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thức</a:t>
              </a:r>
              <a:r>
                <a:rPr lang="en-US" sz="48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i="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ăn</a:t>
              </a:r>
              <a:r>
                <a:rPr lang="en-US" sz="48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i="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en-US" sz="48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i="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chúng</a:t>
              </a:r>
              <a:r>
                <a:rPr lang="en-US" sz="48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i="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mà</a:t>
              </a:r>
              <a:r>
                <a:rPr lang="en-US" sz="48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i="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em</a:t>
              </a:r>
              <a:r>
                <a:rPr lang="en-US" sz="48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i="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biết</a:t>
              </a:r>
              <a:r>
                <a:rPr lang="en-US" sz="48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a:t>
              </a:r>
              <a:endParaRPr kumimoji="0" lang="en-US" sz="88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id="{4EA9F5A9-4C37-32F6-8DC2-FD416CE4DD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D969C780-22CA-D982-F33C-E11493462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grpSp>
        <p:nvGrpSpPr>
          <p:cNvPr id="3" name="Group 2">
            <a:extLst>
              <a:ext uri="{FF2B5EF4-FFF2-40B4-BE49-F238E27FC236}">
                <a16:creationId xmlns:a16="http://schemas.microsoft.com/office/drawing/2014/main" id="{8DBD8DAB-470B-4C24-20A8-AE8840CD98F1}"/>
              </a:ext>
            </a:extLst>
          </p:cNvPr>
          <p:cNvGrpSpPr/>
          <p:nvPr/>
        </p:nvGrpSpPr>
        <p:grpSpPr>
          <a:xfrm>
            <a:off x="4375149" y="1593737"/>
            <a:ext cx="3378202" cy="1399606"/>
            <a:chOff x="4501932" y="1652166"/>
            <a:chExt cx="3378202" cy="1399606"/>
          </a:xfrm>
        </p:grpSpPr>
        <p:pic>
          <p:nvPicPr>
            <p:cNvPr id="10" name="图片 9">
              <a:extLst>
                <a:ext uri="{FF2B5EF4-FFF2-40B4-BE49-F238E27FC236}">
                  <a16:creationId xmlns:a16="http://schemas.microsoft.com/office/drawing/2014/main" id="{37C5FCDA-3E06-89AF-918E-CD3504627F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932" y="1652166"/>
              <a:ext cx="3378202" cy="1399606"/>
            </a:xfrm>
            <a:prstGeom prst="rect">
              <a:avLst/>
            </a:prstGeom>
          </p:spPr>
        </p:pic>
        <p:sp>
          <p:nvSpPr>
            <p:cNvPr id="29"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latin typeface="UVF Salome" panose="02000503040000020003" pitchFamily="50" charset="0"/>
                  <a:ea typeface="字魂112号-阿开童漫体" panose="00000500000000000000" pitchFamily="2" charset="-122"/>
                </a:rPr>
                <a:t>-0</a:t>
              </a:r>
              <a:r>
                <a:rPr lang="vi-VN" altLang="zh-CN" sz="6000" dirty="0">
                  <a:latin typeface="UVF Salome" panose="02000503040000020003" pitchFamily="50" charset="0"/>
                  <a:ea typeface="字魂112号-阿开童漫体" panose="00000500000000000000" pitchFamily="2" charset="-122"/>
                </a:rPr>
                <a:t>2</a:t>
              </a:r>
              <a:r>
                <a:rPr lang="en-US" altLang="zh-CN" sz="6000" dirty="0">
                  <a:latin typeface="UVF Salome" panose="02000503040000020003" pitchFamily="50" charset="0"/>
                  <a:ea typeface="字魂112号-阿开童漫体" panose="00000500000000000000" pitchFamily="2" charset="-122"/>
                </a:rPr>
                <a:t>-</a:t>
              </a:r>
              <a:endParaRPr lang="zh-CN" altLang="en-US" sz="6000" dirty="0">
                <a:latin typeface="UVF Salome" panose="02000503040000020003" pitchFamily="50" charset="0"/>
                <a:ea typeface="字魂112号-阿开童漫体" panose="00000500000000000000" pitchFamily="2" charset="-122"/>
              </a:endParaRPr>
            </a:p>
          </p:txBody>
        </p:sp>
      </p:grpSp>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4" name="Picture 3">
            <a:extLst>
              <a:ext uri="{FF2B5EF4-FFF2-40B4-BE49-F238E27FC236}">
                <a16:creationId xmlns:a16="http://schemas.microsoft.com/office/drawing/2014/main" id="{4A62AF10-533D-533C-39F6-991F452B51ED}"/>
              </a:ext>
            </a:extLst>
          </p:cNvPr>
          <p:cNvPicPr>
            <a:picLocks noChangeAspect="1"/>
          </p:cNvPicPr>
          <p:nvPr/>
        </p:nvPicPr>
        <p:blipFill>
          <a:blip r:embed="rId10"/>
          <a:stretch>
            <a:fillRect/>
          </a:stretch>
        </p:blipFill>
        <p:spPr>
          <a:xfrm>
            <a:off x="1619608" y="2969737"/>
            <a:ext cx="8889283" cy="2094383"/>
          </a:xfrm>
          <a:prstGeom prst="rect">
            <a:avLst/>
          </a:prstGeom>
        </p:spPr>
      </p:pic>
    </p:spTree>
    <p:extLst>
      <p:ext uri="{BB962C8B-B14F-4D97-AF65-F5344CB8AC3E}">
        <p14:creationId xmlns:p14="http://schemas.microsoft.com/office/powerpoint/2010/main" val="80639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AAAD8A9-6F4F-46C2-C59E-E289997D3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490" y="1402378"/>
            <a:ext cx="5640705" cy="5640705"/>
          </a:xfrm>
          <a:prstGeom prst="rect">
            <a:avLst/>
          </a:prstGeom>
        </p:spPr>
      </p:pic>
      <p:pic>
        <p:nvPicPr>
          <p:cNvPr id="4" name="图片 21">
            <a:extLst>
              <a:ext uri="{FF2B5EF4-FFF2-40B4-BE49-F238E27FC236}">
                <a16:creationId xmlns:a16="http://schemas.microsoft.com/office/drawing/2014/main" id="{237BBB2E-0A60-D08B-EFF8-1A5C34F18652}"/>
              </a:ext>
            </a:extLst>
          </p:cNvPr>
          <p:cNvPicPr>
            <a:picLocks noChangeAspect="1"/>
          </p:cNvPicPr>
          <p:nvPr/>
        </p:nvPicPr>
        <p:blipFill rotWithShape="1">
          <a:blip r:embed="rId3">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9" name="图片 4">
            <a:extLst>
              <a:ext uri="{FF2B5EF4-FFF2-40B4-BE49-F238E27FC236}">
                <a16:creationId xmlns:a16="http://schemas.microsoft.com/office/drawing/2014/main" id="{CD409199-6DB8-453C-AE65-86C22C2950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6243" y="4490215"/>
            <a:ext cx="2740721" cy="2740721"/>
          </a:xfrm>
          <a:prstGeom prst="rect">
            <a:avLst/>
          </a:prstGeom>
        </p:spPr>
      </p:pic>
      <p:pic>
        <p:nvPicPr>
          <p:cNvPr id="10" name="Picture 9">
            <a:extLst>
              <a:ext uri="{FF2B5EF4-FFF2-40B4-BE49-F238E27FC236}">
                <a16:creationId xmlns:a16="http://schemas.microsoft.com/office/drawing/2014/main" id="{06CEEE40-1DF4-B530-C44C-97E889901859}"/>
              </a:ext>
            </a:extLst>
          </p:cNvPr>
          <p:cNvPicPr>
            <a:picLocks noChangeAspect="1"/>
          </p:cNvPicPr>
          <p:nvPr/>
        </p:nvPicPr>
        <p:blipFill>
          <a:blip r:embed="rId5"/>
          <a:stretch>
            <a:fillRect/>
          </a:stretch>
        </p:blipFill>
        <p:spPr>
          <a:xfrm>
            <a:off x="2144128" y="1578121"/>
            <a:ext cx="3018986" cy="841003"/>
          </a:xfrm>
          <a:prstGeom prst="rect">
            <a:avLst/>
          </a:prstGeom>
        </p:spPr>
      </p:pic>
      <p:pic>
        <p:nvPicPr>
          <p:cNvPr id="12" name="Picture 11">
            <a:extLst>
              <a:ext uri="{FF2B5EF4-FFF2-40B4-BE49-F238E27FC236}">
                <a16:creationId xmlns:a16="http://schemas.microsoft.com/office/drawing/2014/main" id="{E3390C42-86BC-A7EF-AB29-727140AE2973}"/>
              </a:ext>
            </a:extLst>
          </p:cNvPr>
          <p:cNvPicPr>
            <a:picLocks noChangeAspect="1"/>
          </p:cNvPicPr>
          <p:nvPr/>
        </p:nvPicPr>
        <p:blipFill>
          <a:blip r:embed="rId6"/>
          <a:stretch>
            <a:fillRect/>
          </a:stretch>
        </p:blipFill>
        <p:spPr>
          <a:xfrm>
            <a:off x="326341" y="2530345"/>
            <a:ext cx="7224386" cy="27495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813903" y="400034"/>
            <a:ext cx="10168836" cy="1339314"/>
            <a:chOff x="813903" y="400034"/>
            <a:chExt cx="10168836" cy="1339314"/>
          </a:xfrm>
        </p:grpSpPr>
        <p:sp>
          <p:nvSpPr>
            <p:cNvPr id="7" name="文本框 6"/>
            <p:cNvSpPr txBox="1"/>
            <p:nvPr/>
          </p:nvSpPr>
          <p:spPr>
            <a:xfrm>
              <a:off x="813903" y="400034"/>
              <a:ext cx="10168836" cy="1339314"/>
            </a:xfrm>
            <a:prstGeom prst="roundRect">
              <a:avLst/>
            </a:prstGeom>
            <a:solidFill>
              <a:schemeClr val="accent6">
                <a:lumMod val="75000"/>
              </a:schemeClr>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9839740" cy="1200329"/>
            </a:xfrm>
            <a:prstGeom prst="rect">
              <a:avLst/>
            </a:prstGeom>
            <a:noFill/>
          </p:spPr>
          <p:txBody>
            <a:bodyPr wrap="square" rtlCol="0">
              <a:spAutoFit/>
            </a:bodyPr>
            <a:lstStyle/>
            <a:p>
              <a:pPr algn="ctr"/>
              <a:r>
                <a:rPr lang="vi-VN"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1. </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Quan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sát</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từ</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hình</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2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đến</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4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và</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mô</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tả</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mối</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liên</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hệ</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về</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thức</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ăn</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giữa</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các</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sinh</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vật</a:t>
              </a:r>
              <a:r>
                <a:rPr lang="en-US"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36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A376FF1E-3907-95BF-541B-902CAD4A2ED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904461" y="2387365"/>
            <a:ext cx="9535750" cy="3048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sp>
        <p:nvSpPr>
          <p:cNvPr id="9" name="TextBox 8">
            <a:extLst>
              <a:ext uri="{FF2B5EF4-FFF2-40B4-BE49-F238E27FC236}">
                <a16:creationId xmlns:a16="http://schemas.microsoft.com/office/drawing/2014/main" id="{14C788A7-B466-C369-63D7-611467E8F448}"/>
              </a:ext>
            </a:extLst>
          </p:cNvPr>
          <p:cNvSpPr txBox="1"/>
          <p:nvPr/>
        </p:nvSpPr>
        <p:spPr>
          <a:xfrm>
            <a:off x="281272" y="456209"/>
            <a:ext cx="11251768" cy="1323439"/>
          </a:xfrm>
          <a:prstGeom prst="rect">
            <a:avLst/>
          </a:prstGeom>
          <a:noFill/>
        </p:spPr>
        <p:txBody>
          <a:bodyPr wrap="square" rtlCol="0">
            <a:spAutoFit/>
          </a:bodyPr>
          <a:lstStyle/>
          <a:p>
            <a:pPr algn="ctr"/>
            <a:r>
              <a:rPr lang="nl-NL" sz="4000" b="1" dirty="0">
                <a:latin typeface="Times New Roman" panose="02020603050405020304" pitchFamily="18" charset="0"/>
                <a:ea typeface="Cambria" panose="02040503050406030204" pitchFamily="18" charset="0"/>
                <a:cs typeface="Times New Roman" panose="02020603050405020304" pitchFamily="18" charset="0"/>
              </a:rPr>
              <a:t>+ </a:t>
            </a:r>
            <a:r>
              <a:rPr lang="vi-VN" sz="4000" b="1" dirty="0">
                <a:latin typeface="Times New Roman" panose="02020603050405020304" pitchFamily="18" charset="0"/>
                <a:ea typeface="Cambria" panose="02040503050406030204" pitchFamily="18" charset="0"/>
                <a:cs typeface="Times New Roman" panose="02020603050405020304" pitchFamily="18" charset="0"/>
              </a:rPr>
              <a:t>M</a:t>
            </a:r>
            <a:r>
              <a:rPr lang="pt-BR" sz="4000" b="1" dirty="0">
                <a:latin typeface="Times New Roman" panose="02020603050405020304" pitchFamily="18" charset="0"/>
                <a:ea typeface="Cambria" panose="02040503050406030204" pitchFamily="18" charset="0"/>
                <a:cs typeface="Times New Roman" panose="02020603050405020304" pitchFamily="18" charset="0"/>
              </a:rPr>
              <a:t>ô tả mối liên hệ về thức ăn giữa: </a:t>
            </a:r>
            <a:endParaRPr lang="vi-VN" sz="4000" b="1" dirty="0">
              <a:latin typeface="Times New Roman" panose="02020603050405020304" pitchFamily="18" charset="0"/>
              <a:ea typeface="Cambria" panose="02040503050406030204" pitchFamily="18" charset="0"/>
              <a:cs typeface="Times New Roman" panose="02020603050405020304" pitchFamily="18" charset="0"/>
            </a:endParaRPr>
          </a:p>
          <a:p>
            <a:pPr algn="ctr"/>
            <a:r>
              <a:rPr lang="pt-BR" sz="4000" b="1" dirty="0">
                <a:latin typeface="Times New Roman" panose="02020603050405020304" pitchFamily="18" charset="0"/>
                <a:ea typeface="Cambria" panose="02040503050406030204" pitchFamily="18" charset="0"/>
                <a:cs typeface="Times New Roman" panose="02020603050405020304" pitchFamily="18" charset="0"/>
              </a:rPr>
              <a:t>cây bắp cải và con sâu; con sâu và con chim</a:t>
            </a:r>
            <a:r>
              <a:rPr lang="vi-VN" sz="4000" b="1" dirty="0">
                <a:latin typeface="Times New Roman" panose="02020603050405020304" pitchFamily="18" charset="0"/>
                <a:ea typeface="Cambria" panose="02040503050406030204" pitchFamily="18" charset="0"/>
                <a:cs typeface="Times New Roman" panose="02020603050405020304" pitchFamily="18" charset="0"/>
              </a:rPr>
              <a:t>.</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E06E5E9-6318-2EAD-DDF1-4BB209D9440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37455" y="1884685"/>
            <a:ext cx="9117902" cy="2915247"/>
          </a:xfrm>
          <a:prstGeom prst="rect">
            <a:avLst/>
          </a:prstGeom>
        </p:spPr>
      </p:pic>
      <p:grpSp>
        <p:nvGrpSpPr>
          <p:cNvPr id="7" name="Group 6">
            <a:extLst>
              <a:ext uri="{FF2B5EF4-FFF2-40B4-BE49-F238E27FC236}">
                <a16:creationId xmlns:a16="http://schemas.microsoft.com/office/drawing/2014/main" id="{6E3923BD-4995-7298-865B-BF9551BD9C19}"/>
              </a:ext>
            </a:extLst>
          </p:cNvPr>
          <p:cNvGrpSpPr/>
          <p:nvPr/>
        </p:nvGrpSpPr>
        <p:grpSpPr>
          <a:xfrm>
            <a:off x="838199" y="5078352"/>
            <a:ext cx="10804171" cy="1496822"/>
            <a:chOff x="6096000" y="2435087"/>
            <a:chExt cx="5830957" cy="2792896"/>
          </a:xfrm>
          <a:solidFill>
            <a:srgbClr val="0070C0"/>
          </a:solidFill>
        </p:grpSpPr>
        <p:sp>
          <p:nvSpPr>
            <p:cNvPr id="8" name="Rectangle: Rounded Corners 7">
              <a:extLst>
                <a:ext uri="{FF2B5EF4-FFF2-40B4-BE49-F238E27FC236}">
                  <a16:creationId xmlns:a16="http://schemas.microsoft.com/office/drawing/2014/main" id="{3B05A24D-1D5F-55A1-6BFD-F7820F6857DF}"/>
                </a:ext>
              </a:extLst>
            </p:cNvPr>
            <p:cNvSpPr/>
            <p:nvPr/>
          </p:nvSpPr>
          <p:spPr>
            <a:xfrm>
              <a:off x="6096000" y="2435087"/>
              <a:ext cx="5830957" cy="2792896"/>
            </a:xfrm>
            <a:prstGeom prst="roundRect">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7C9AF8B-D9FF-3AF5-71F1-B509416BF18E}"/>
                </a:ext>
              </a:extLst>
            </p:cNvPr>
            <p:cNvSpPr txBox="1"/>
            <p:nvPr/>
          </p:nvSpPr>
          <p:spPr>
            <a:xfrm>
              <a:off x="6298096" y="2596842"/>
              <a:ext cx="5426765" cy="2469383"/>
            </a:xfrm>
            <a:prstGeom prst="rect">
              <a:avLst/>
            </a:prstGeom>
            <a:grpFill/>
            <a:ln>
              <a:solidFill>
                <a:schemeClr val="accent1"/>
              </a:solidFill>
            </a:ln>
          </p:spPr>
          <p:txBody>
            <a:bodyPr wrap="square" rtlCol="0">
              <a:spAutoFit/>
            </a:bodyPr>
            <a:lstStyle/>
            <a:p>
              <a:pPr marL="285750" indent="-285750" algn="just">
                <a:buFontTx/>
                <a:buChar char="-"/>
              </a:pPr>
              <a:r>
                <a:rPr lang="vi-VN"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Cây bắp cải là thức ăn của con sâu.</a:t>
              </a:r>
            </a:p>
            <a:p>
              <a:pPr marL="285750" indent="-285750" algn="just">
                <a:buFontTx/>
                <a:buChar char="-"/>
              </a:pPr>
              <a:r>
                <a:rPr lang="vi-VN"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Con sâu là thức ăn của con chim</a:t>
              </a:r>
              <a:endPar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703288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208150" y="4470637"/>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318052" y="400033"/>
            <a:ext cx="11439939" cy="1987331"/>
            <a:chOff x="813903" y="400033"/>
            <a:chExt cx="10944088" cy="1987331"/>
          </a:xfrm>
        </p:grpSpPr>
        <p:sp>
          <p:nvSpPr>
            <p:cNvPr id="7" name="文本框 6"/>
            <p:cNvSpPr txBox="1"/>
            <p:nvPr/>
          </p:nvSpPr>
          <p:spPr>
            <a:xfrm>
              <a:off x="813903" y="400033"/>
              <a:ext cx="10944088" cy="1987331"/>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10764078" cy="1754326"/>
            </a:xfrm>
            <a:prstGeom prst="rect">
              <a:avLst/>
            </a:prstGeom>
            <a:noFill/>
          </p:spPr>
          <p:txBody>
            <a:bodyPr wrap="square" rtlCol="0">
              <a:spAutoFit/>
            </a:bodyPr>
            <a:lstStyle/>
            <a:p>
              <a:pPr algn="ctr"/>
              <a:r>
                <a:rPr lang="vi-VN"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2. Hãy sử dụng mũi tên (→), các cụm từ: </a:t>
              </a:r>
              <a:r>
                <a:rPr lang="vi-VN" sz="3600" b="1" i="1" dirty="0">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cây bắp cải</a:t>
              </a:r>
              <a:r>
                <a:rPr lang="vi-VN" sz="3600" b="1" i="1"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3600" b="1" i="1" dirty="0">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con sâu</a:t>
              </a:r>
              <a:r>
                <a:rPr lang="vi-VN" sz="3600" b="1" i="1"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3600" b="1" i="1" dirty="0">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con chim</a:t>
              </a:r>
              <a:r>
                <a:rPr lang="vi-VN" sz="3600" b="1" i="0" dirty="0">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để vẽ sơ đồ mô tả mối liên hệ về thức ăn giữa ba sinh vật đó.</a:t>
              </a:r>
              <a:endParaRPr lang="en-US" sz="36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A376FF1E-3907-95BF-541B-902CAD4A2ED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508685" y="2477023"/>
            <a:ext cx="8818071" cy="2819383"/>
          </a:xfrm>
          <a:prstGeom prst="rect">
            <a:avLst/>
          </a:prstGeom>
        </p:spPr>
      </p:pic>
      <p:sp>
        <p:nvSpPr>
          <p:cNvPr id="6" name="Rectangle: Rounded Corners 5">
            <a:extLst>
              <a:ext uri="{FF2B5EF4-FFF2-40B4-BE49-F238E27FC236}">
                <a16:creationId xmlns:a16="http://schemas.microsoft.com/office/drawing/2014/main" id="{F601CFC7-2669-F230-AB7B-36025217342D}"/>
              </a:ext>
            </a:extLst>
          </p:cNvPr>
          <p:cNvSpPr/>
          <p:nvPr/>
        </p:nvSpPr>
        <p:spPr>
          <a:xfrm>
            <a:off x="805070" y="5615608"/>
            <a:ext cx="3091069"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Cây bắp cải</a:t>
            </a:r>
            <a:endPar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rrow: Right 8">
            <a:extLst>
              <a:ext uri="{FF2B5EF4-FFF2-40B4-BE49-F238E27FC236}">
                <a16:creationId xmlns:a16="http://schemas.microsoft.com/office/drawing/2014/main" id="{BE7A4BFD-A3E9-41EC-E811-76948E975A75}"/>
              </a:ext>
            </a:extLst>
          </p:cNvPr>
          <p:cNvSpPr/>
          <p:nvPr/>
        </p:nvSpPr>
        <p:spPr>
          <a:xfrm>
            <a:off x="3896139" y="5903843"/>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254545A-7103-AF4B-F02A-8618952994A0}"/>
              </a:ext>
            </a:extLst>
          </p:cNvPr>
          <p:cNvSpPr/>
          <p:nvPr/>
        </p:nvSpPr>
        <p:spPr>
          <a:xfrm>
            <a:off x="4572001" y="5615608"/>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Con sâu</a:t>
            </a:r>
            <a:endPar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Arrow: Right 10">
            <a:extLst>
              <a:ext uri="{FF2B5EF4-FFF2-40B4-BE49-F238E27FC236}">
                <a16:creationId xmlns:a16="http://schemas.microsoft.com/office/drawing/2014/main" id="{D5374309-0FB9-4823-C165-AB589A0B30E5}"/>
              </a:ext>
            </a:extLst>
          </p:cNvPr>
          <p:cNvSpPr/>
          <p:nvPr/>
        </p:nvSpPr>
        <p:spPr>
          <a:xfrm>
            <a:off x="7075960" y="5897535"/>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1602841-C129-0FA9-9F20-65B6D6270900}"/>
              </a:ext>
            </a:extLst>
          </p:cNvPr>
          <p:cNvSpPr/>
          <p:nvPr/>
        </p:nvSpPr>
        <p:spPr>
          <a:xfrm>
            <a:off x="7822798" y="5615607"/>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Con chim</a:t>
            </a:r>
            <a:endPar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45266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376030" y="2276016"/>
            <a:ext cx="11439939" cy="3326755"/>
            <a:chOff x="813903" y="439863"/>
            <a:chExt cx="10944088" cy="1987331"/>
          </a:xfrm>
        </p:grpSpPr>
        <p:sp>
          <p:nvSpPr>
            <p:cNvPr id="7" name="文本框 6"/>
            <p:cNvSpPr txBox="1"/>
            <p:nvPr/>
          </p:nvSpPr>
          <p:spPr>
            <a:xfrm>
              <a:off x="813903" y="439863"/>
              <a:ext cx="10944088" cy="1987331"/>
            </a:xfrm>
            <a:prstGeom prst="roundRect">
              <a:avLst/>
            </a:prstGeom>
            <a:solidFill>
              <a:srgbClr val="FFFF00"/>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Times New Roman" panose="02020603050405020304" pitchFamily="18" charset="0"/>
                <a:ea typeface="字魂112号-阿开童漫体" panose="00000500000000000000" pitchFamily="2" charset="-122"/>
                <a:cs typeface="Times New Roman" panose="02020603050405020304" pitchFamily="18" charset="0"/>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3907" y="596969"/>
              <a:ext cx="10764078" cy="1673117"/>
            </a:xfrm>
            <a:prstGeom prst="rect">
              <a:avLst/>
            </a:prstGeom>
            <a:noFill/>
          </p:spPr>
          <p:txBody>
            <a:bodyPr wrap="square" rtlCol="0">
              <a:spAutoFit/>
            </a:bodyPr>
            <a:lstStyle/>
            <a:p>
              <a:pPr algn="just"/>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Các sinh vật trong tự nhiên có mỗi liên hệ với nhau về thức ăn, sinh vật này là thức ăn của sinh vật khác, mối liên hệ đó nối tiếp nhau tạo thành </a:t>
              </a:r>
              <a:r>
                <a:rPr lang="nl-NL" sz="4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chuỗi thức ăn</a:t>
              </a: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72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6879AA99-D22E-89C5-C937-E0D9A5046A5E}"/>
              </a:ext>
            </a:extLst>
          </p:cNvPr>
          <p:cNvGrpSpPr/>
          <p:nvPr/>
        </p:nvGrpSpPr>
        <p:grpSpPr>
          <a:xfrm>
            <a:off x="1247360" y="664620"/>
            <a:ext cx="9521686" cy="752700"/>
            <a:chOff x="805070" y="5615607"/>
            <a:chExt cx="9521686" cy="752700"/>
          </a:xfrm>
        </p:grpSpPr>
        <p:sp>
          <p:nvSpPr>
            <p:cNvPr id="6" name="Rectangle: Rounded Corners 5">
              <a:extLst>
                <a:ext uri="{FF2B5EF4-FFF2-40B4-BE49-F238E27FC236}">
                  <a16:creationId xmlns:a16="http://schemas.microsoft.com/office/drawing/2014/main" id="{F601CFC7-2669-F230-AB7B-36025217342D}"/>
                </a:ext>
              </a:extLst>
            </p:cNvPr>
            <p:cNvSpPr/>
            <p:nvPr/>
          </p:nvSpPr>
          <p:spPr>
            <a:xfrm>
              <a:off x="805070" y="5615608"/>
              <a:ext cx="3091069"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Cây bắp cải</a:t>
              </a:r>
              <a:endPar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rrow: Right 8">
              <a:extLst>
                <a:ext uri="{FF2B5EF4-FFF2-40B4-BE49-F238E27FC236}">
                  <a16:creationId xmlns:a16="http://schemas.microsoft.com/office/drawing/2014/main" id="{BE7A4BFD-A3E9-41EC-E811-76948E975A75}"/>
                </a:ext>
              </a:extLst>
            </p:cNvPr>
            <p:cNvSpPr/>
            <p:nvPr/>
          </p:nvSpPr>
          <p:spPr>
            <a:xfrm>
              <a:off x="3896139" y="5903843"/>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E254545A-7103-AF4B-F02A-8618952994A0}"/>
                </a:ext>
              </a:extLst>
            </p:cNvPr>
            <p:cNvSpPr/>
            <p:nvPr/>
          </p:nvSpPr>
          <p:spPr>
            <a:xfrm>
              <a:off x="4572001" y="5615608"/>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Con sâu</a:t>
              </a:r>
              <a:endPar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Arrow: Right 10">
              <a:extLst>
                <a:ext uri="{FF2B5EF4-FFF2-40B4-BE49-F238E27FC236}">
                  <a16:creationId xmlns:a16="http://schemas.microsoft.com/office/drawing/2014/main" id="{D5374309-0FB9-4823-C165-AB589A0B30E5}"/>
                </a:ext>
              </a:extLst>
            </p:cNvPr>
            <p:cNvSpPr/>
            <p:nvPr/>
          </p:nvSpPr>
          <p:spPr>
            <a:xfrm>
              <a:off x="7075960" y="5897535"/>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C1602841-C129-0FA9-9F20-65B6D6270900}"/>
                </a:ext>
              </a:extLst>
            </p:cNvPr>
            <p:cNvSpPr/>
            <p:nvPr/>
          </p:nvSpPr>
          <p:spPr>
            <a:xfrm>
              <a:off x="7822798" y="5615607"/>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Con chim</a:t>
              </a:r>
              <a:endPar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20161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714512" y="193138"/>
            <a:ext cx="10168836" cy="1339314"/>
            <a:chOff x="813903" y="400034"/>
            <a:chExt cx="10168836" cy="1339314"/>
          </a:xfrm>
        </p:grpSpPr>
        <p:sp>
          <p:nvSpPr>
            <p:cNvPr id="7" name="文本框 6"/>
            <p:cNvSpPr txBox="1"/>
            <p:nvPr/>
          </p:nvSpPr>
          <p:spPr>
            <a:xfrm>
              <a:off x="813903" y="400034"/>
              <a:ext cx="10168836" cy="1339314"/>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9839740" cy="1200329"/>
            </a:xfrm>
            <a:prstGeom prst="rect">
              <a:avLst/>
            </a:prstGeom>
            <a:noFill/>
          </p:spPr>
          <p:txBody>
            <a:bodyPr wrap="square" rtlCol="0">
              <a:spAutoFit/>
            </a:bodyPr>
            <a:lstStyle/>
            <a:p>
              <a:pPr algn="ctr"/>
              <a:r>
                <a:rPr lang="vi-VN" sz="3600" b="1" i="0"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3. Hình 5 thể hiện các loài sinh vật trong một hồ nước có liên hệ với nhau về thức ăn.</a:t>
              </a:r>
              <a:endParaRPr lang="en-US" sz="36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a:blip r:embed="rId4"/>
          <a:stretch>
            <a:fillRect/>
          </a:stretch>
        </p:blipFill>
        <p:spPr>
          <a:xfrm>
            <a:off x="2516103" y="1622110"/>
            <a:ext cx="7159795" cy="5214744"/>
          </a:xfrm>
          <a:prstGeom prst="rect">
            <a:avLst/>
          </a:prstGeom>
        </p:spPr>
      </p:pic>
    </p:spTree>
    <p:extLst>
      <p:ext uri="{BB962C8B-B14F-4D97-AF65-F5344CB8AC3E}">
        <p14:creationId xmlns:p14="http://schemas.microsoft.com/office/powerpoint/2010/main" val="226586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451</Words>
  <Application>Microsoft Office PowerPoint</Application>
  <PresentationFormat>Widescreen</PresentationFormat>
  <Paragraphs>36</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Cambria</vt:lpstr>
      <vt:lpstr>Times New Roman</vt:lpstr>
      <vt:lpstr>UVF Salome</vt:lpstr>
      <vt:lpstr>字魂112号-阿开童漫体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Windows</dc:creator>
  <cp:lastModifiedBy>Windows</cp:lastModifiedBy>
  <cp:revision>10</cp:revision>
  <dcterms:created xsi:type="dcterms:W3CDTF">2025-04-14T13:38:25Z</dcterms:created>
  <dcterms:modified xsi:type="dcterms:W3CDTF">2025-04-14T13:49:19Z</dcterms:modified>
</cp:coreProperties>
</file>