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sldIdLst>
    <p:sldId id="7221" r:id="rId3"/>
    <p:sldId id="266" r:id="rId4"/>
    <p:sldId id="7222" r:id="rId5"/>
    <p:sldId id="7223" r:id="rId6"/>
    <p:sldId id="257" r:id="rId7"/>
    <p:sldId id="7219" r:id="rId8"/>
    <p:sldId id="267" r:id="rId9"/>
    <p:sldId id="7224" r:id="rId10"/>
    <p:sldId id="7225" r:id="rId11"/>
    <p:sldId id="7226" r:id="rId12"/>
    <p:sldId id="7227" r:id="rId13"/>
    <p:sldId id="7228" r:id="rId14"/>
    <p:sldId id="7229" r:id="rId15"/>
    <p:sldId id="7218" r:id="rId16"/>
    <p:sldId id="7230" r:id="rId17"/>
    <p:sldId id="7231"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6E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4" d="100"/>
          <a:sy n="54" d="100"/>
        </p:scale>
        <p:origin x="67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round pink circle with white text and a black background&#10;&#10;Description automatically generated">
            <a:extLst>
              <a:ext uri="{FF2B5EF4-FFF2-40B4-BE49-F238E27FC236}">
                <a16:creationId xmlns:a16="http://schemas.microsoft.com/office/drawing/2014/main" id="{BF0D73BB-1BCD-0C8F-CD57-1D47A1665CE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round pink circle with white text and a black background&#10;&#10;Description automatically generated">
            <a:extLst>
              <a:ext uri="{FF2B5EF4-FFF2-40B4-BE49-F238E27FC236}">
                <a16:creationId xmlns:a16="http://schemas.microsoft.com/office/drawing/2014/main" id="{F68C016C-7790-7397-6B3D-A01FF0EB29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TextBox 8"/>
          <p:cNvSpPr txBox="1"/>
          <p:nvPr/>
        </p:nvSpPr>
        <p:spPr>
          <a:xfrm>
            <a:off x="6304280" y="1438275"/>
            <a:ext cx="5328920" cy="36309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err="1">
                <a:ln>
                  <a:noFill/>
                </a:ln>
                <a:solidFill>
                  <a:srgbClr val="5B9BD5">
                    <a:lumMod val="50000"/>
                  </a:srgbClr>
                </a:solidFill>
                <a:effectLst/>
                <a:uLnTx/>
                <a:uFillTx/>
                <a:latin typeface="UTM Showcard" panose="02040603050506020204" pitchFamily="18"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a:ln>
                  <a:noFill/>
                </a:ln>
                <a:solidFill>
                  <a:srgbClr val="5B9BD5">
                    <a:lumMod val="50000"/>
                  </a:srgbClr>
                </a:solidFill>
                <a:effectLst/>
                <a:uLnTx/>
                <a:uFillTx/>
                <a:latin typeface="UTM Showcard" panose="02040603050506020204" pitchFamily="18" charset="0"/>
                <a:ea typeface="+mn-ea"/>
                <a:cs typeface="+mn-cs"/>
              </a:rPr>
              <a:t>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815882"/>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Cho dãy số liệu về thành tích đạt được của một nhóm học viên lớp nhảy xa:</a:t>
            </a:r>
          </a:p>
          <a:p>
            <a:pPr lvl="0" algn="just"/>
            <a:r>
              <a:rPr lang="vi-VN" sz="2800" dirty="0">
                <a:solidFill>
                  <a:prstClr val="black"/>
                </a:solidFill>
                <a:latin typeface="Cambria" panose="02040503050406030204" pitchFamily="18" charset="0"/>
                <a:ea typeface="Cambria" panose="02040503050406030204" pitchFamily="18" charset="0"/>
              </a:rPr>
              <a:t>2,45 m; 3m; 3,05 m; 2,3 m; 2,75 m; 2,5 m; 2,05 m; 2,2 m; 3 m; 2,8 m.</a:t>
            </a:r>
          </a:p>
          <a:p>
            <a:pPr lvl="0" algn="just"/>
            <a:r>
              <a:rPr lang="vi-VN" sz="2800" dirty="0">
                <a:solidFill>
                  <a:prstClr val="black"/>
                </a:solidFill>
                <a:latin typeface="Cambria" panose="02040503050406030204" pitchFamily="18" charset="0"/>
                <a:ea typeface="Cambria" panose="02040503050406030204" pitchFamily="18" charset="0"/>
              </a:rPr>
              <a:t>a) Dựa vào dãy số liệu, hãy hoàn thành bảng dưới đây.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2872310120"/>
              </p:ext>
            </p:extLst>
          </p:nvPr>
        </p:nvGraphicFramePr>
        <p:xfrm>
          <a:off x="427382" y="2452776"/>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3130826"/>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31010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3064093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515600"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b) Biết những học viên có thành tích dưới 2 m 40 cm sẽ phải nhảy thêm một lần nữa. Hỏi có bao nhiêu học viên phải nhảy lần thứ hai?</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1527332738"/>
              </p:ext>
            </p:extLst>
          </p:nvPr>
        </p:nvGraphicFramePr>
        <p:xfrm>
          <a:off x="427382" y="1965759"/>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26438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2613992"/>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10" name="TextBox 9">
            <a:extLst>
              <a:ext uri="{FF2B5EF4-FFF2-40B4-BE49-F238E27FC236}">
                <a16:creationId xmlns:a16="http://schemas.microsoft.com/office/drawing/2014/main" id="{1FDCFB06-2D61-F0E7-563B-0002F9CE9629}"/>
              </a:ext>
            </a:extLst>
          </p:cNvPr>
          <p:cNvSpPr txBox="1"/>
          <p:nvPr/>
        </p:nvSpPr>
        <p:spPr>
          <a:xfrm>
            <a:off x="2017643" y="3518452"/>
            <a:ext cx="8686800" cy="1077218"/>
          </a:xfrm>
          <a:prstGeom prst="rect">
            <a:avLst/>
          </a:prstGeom>
          <a:noFill/>
        </p:spPr>
        <p:txBody>
          <a:bodyPr wrap="square" rtlCol="0">
            <a:spAutoFit/>
          </a:bodyPr>
          <a:lstStyle/>
          <a:p>
            <a:pPr algn="ctr"/>
            <a:r>
              <a:rPr lang="en-US" sz="3200" b="0" i="0" dirty="0" err="1">
                <a:solidFill>
                  <a:srgbClr val="FF0000"/>
                </a:solidFill>
                <a:effectLst/>
                <a:latin typeface="Cambria" panose="02040503050406030204" pitchFamily="18" charset="0"/>
                <a:ea typeface="Cambria" panose="02040503050406030204" pitchFamily="18" charset="0"/>
              </a:rPr>
              <a:t>Đổi</a:t>
            </a:r>
            <a:r>
              <a:rPr lang="en-US" sz="3200" b="0" i="0" dirty="0">
                <a:solidFill>
                  <a:srgbClr val="FF0000"/>
                </a:solidFill>
                <a:effectLst/>
                <a:latin typeface="Cambria" panose="02040503050406030204" pitchFamily="18" charset="0"/>
                <a:ea typeface="Cambria" panose="02040503050406030204" pitchFamily="18" charset="0"/>
              </a:rPr>
              <a:t>: 2 m 40 cm = 2,4 m</a:t>
            </a:r>
          </a:p>
          <a:p>
            <a:pPr algn="ct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3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viên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phải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nhảy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thứ</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hai</a:t>
            </a:r>
            <a:r>
              <a:rPr lang="en-US"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86934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3108543"/>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Mai thực hiện cuộc khảo sát về mức độ hài lòng của các bạn nữ trong lớp với chuyến đi cắm trại vào cuối tuần trước và ghi lại kết quả thành một dãy số liệu (đơn vị: điểm) như sau:</a:t>
            </a:r>
          </a:p>
          <a:p>
            <a:pPr lvl="0" algn="ctr"/>
            <a:r>
              <a:rPr lang="vi-VN" sz="2800" b="1" dirty="0">
                <a:solidFill>
                  <a:prstClr val="black"/>
                </a:solidFill>
                <a:latin typeface="Cambria" panose="02040503050406030204" pitchFamily="18" charset="0"/>
                <a:ea typeface="Cambria" panose="02040503050406030204" pitchFamily="18" charset="0"/>
              </a:rPr>
              <a:t>3; 5; 5; 4; 4; 3; 5; 4; 3; 5; 5; 4; 3; 3; 4; 4; 4.</a:t>
            </a:r>
            <a:endParaRPr lang="en-US" sz="2800" b="1" dirty="0">
              <a:solidFill>
                <a:prstClr val="black"/>
              </a:solidFill>
              <a:latin typeface="Cambria" panose="02040503050406030204" pitchFamily="18" charset="0"/>
              <a:ea typeface="Cambria" panose="02040503050406030204" pitchFamily="18" charset="0"/>
            </a:endParaRPr>
          </a:p>
          <a:p>
            <a:pPr lvl="0" algn="just"/>
            <a:r>
              <a:rPr lang="vi-VN" sz="2800" dirty="0">
                <a:solidFill>
                  <a:prstClr val="black"/>
                </a:solidFill>
                <a:latin typeface="Cambria" panose="02040503050406030204" pitchFamily="18" charset="0"/>
                <a:ea typeface="Cambria" panose="02040503050406030204" pitchFamily="18" charset="0"/>
              </a:rPr>
              <a:t>Biết mức độ hài lòng được đánh giá như sau: Rất hài lòng: 5 điểm, hài lòng: 4 điểm, bình thường: 3 điểm, không hài lòng một số mặt: 2 điểm và hoàn toàn không hài lòng: 1 điểm.</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12" name="Picture 11">
            <a:extLst>
              <a:ext uri="{FF2B5EF4-FFF2-40B4-BE49-F238E27FC236}">
                <a16:creationId xmlns:a16="http://schemas.microsoft.com/office/drawing/2014/main" id="{471C1630-AC02-1E72-6332-81DF5FBA51C2}"/>
              </a:ext>
            </a:extLst>
          </p:cNvPr>
          <p:cNvPicPr>
            <a:picLocks noChangeAspect="1"/>
          </p:cNvPicPr>
          <p:nvPr/>
        </p:nvPicPr>
        <p:blipFill>
          <a:blip r:embed="rId3"/>
          <a:stretch>
            <a:fillRect/>
          </a:stretch>
        </p:blipFill>
        <p:spPr>
          <a:xfrm>
            <a:off x="3786807" y="3474060"/>
            <a:ext cx="5235437" cy="3134219"/>
          </a:xfrm>
          <a:prstGeom prst="rect">
            <a:avLst/>
          </a:prstGeom>
        </p:spPr>
      </p:pic>
    </p:spTree>
    <p:extLst>
      <p:ext uri="{BB962C8B-B14F-4D97-AF65-F5344CB8AC3E}">
        <p14:creationId xmlns:p14="http://schemas.microsoft.com/office/powerpoint/2010/main" val="1293209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a) Số?</a:t>
            </a:r>
          </a:p>
          <a:p>
            <a:pPr lvl="0" algn="just"/>
            <a:r>
              <a:rPr lang="vi-VN" sz="2800" dirty="0">
                <a:solidFill>
                  <a:prstClr val="black"/>
                </a:solidFill>
                <a:latin typeface="Cambria" panose="02040503050406030204" pitchFamily="18" charset="0"/>
                <a:ea typeface="Cambria" panose="02040503050406030204" pitchFamily="18" charset="0"/>
              </a:rPr>
              <a:t>Dựa vào kết quả Mai thu thập được, hãy hoàn thành bảng số liệu dưới đây.</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4" name="Picture 3">
            <a:extLst>
              <a:ext uri="{FF2B5EF4-FFF2-40B4-BE49-F238E27FC236}">
                <a16:creationId xmlns:a16="http://schemas.microsoft.com/office/drawing/2014/main" id="{21BDB56E-6F95-2FBF-DD6B-509FF68E216F}"/>
              </a:ext>
            </a:extLst>
          </p:cNvPr>
          <p:cNvPicPr>
            <a:picLocks noChangeAspect="1"/>
          </p:cNvPicPr>
          <p:nvPr/>
        </p:nvPicPr>
        <p:blipFill>
          <a:blip r:embed="rId3"/>
          <a:stretch>
            <a:fillRect/>
          </a:stretch>
        </p:blipFill>
        <p:spPr>
          <a:xfrm>
            <a:off x="526773" y="1989206"/>
            <a:ext cx="11198087" cy="1284024"/>
          </a:xfrm>
          <a:prstGeom prst="rect">
            <a:avLst/>
          </a:prstGeom>
        </p:spPr>
      </p:pic>
      <p:sp>
        <p:nvSpPr>
          <p:cNvPr id="7" name="Rectangle: Rounded Corners 6">
            <a:extLst>
              <a:ext uri="{FF2B5EF4-FFF2-40B4-BE49-F238E27FC236}">
                <a16:creationId xmlns:a16="http://schemas.microsoft.com/office/drawing/2014/main" id="{721C9B11-C96A-E311-FB05-3F623E94BCDF}"/>
              </a:ext>
            </a:extLst>
          </p:cNvPr>
          <p:cNvSpPr/>
          <p:nvPr/>
        </p:nvSpPr>
        <p:spPr>
          <a:xfrm>
            <a:off x="5377070" y="271338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0</a:t>
            </a:r>
          </a:p>
        </p:txBody>
      </p:sp>
      <p:sp>
        <p:nvSpPr>
          <p:cNvPr id="8" name="Rectangle: Rounded Corners 7">
            <a:extLst>
              <a:ext uri="{FF2B5EF4-FFF2-40B4-BE49-F238E27FC236}">
                <a16:creationId xmlns:a16="http://schemas.microsoft.com/office/drawing/2014/main" id="{FC344593-B873-E102-ED7C-2EBBE5BECF57}"/>
              </a:ext>
            </a:extLst>
          </p:cNvPr>
          <p:cNvSpPr/>
          <p:nvPr/>
        </p:nvSpPr>
        <p:spPr>
          <a:xfrm>
            <a:off x="7185992" y="2723322"/>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9" name="Rectangle: Rounded Corners 8">
            <a:extLst>
              <a:ext uri="{FF2B5EF4-FFF2-40B4-BE49-F238E27FC236}">
                <a16:creationId xmlns:a16="http://schemas.microsoft.com/office/drawing/2014/main" id="{5C66FB79-B72C-CE3A-0AF3-C718959E3FFB}"/>
              </a:ext>
            </a:extLst>
          </p:cNvPr>
          <p:cNvSpPr/>
          <p:nvPr/>
        </p:nvSpPr>
        <p:spPr>
          <a:xfrm>
            <a:off x="8885584" y="270344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7</a:t>
            </a:r>
          </a:p>
        </p:txBody>
      </p:sp>
      <p:sp>
        <p:nvSpPr>
          <p:cNvPr id="10" name="Rectangle: Rounded Corners 9">
            <a:extLst>
              <a:ext uri="{FF2B5EF4-FFF2-40B4-BE49-F238E27FC236}">
                <a16:creationId xmlns:a16="http://schemas.microsoft.com/office/drawing/2014/main" id="{AA07A77A-2B82-FBB8-981E-7EC86496D34A}"/>
              </a:ext>
            </a:extLst>
          </p:cNvPr>
          <p:cNvSpPr/>
          <p:nvPr/>
        </p:nvSpPr>
        <p:spPr>
          <a:xfrm>
            <a:off x="10515601" y="2733260"/>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11" name="TextBox 10">
            <a:extLst>
              <a:ext uri="{FF2B5EF4-FFF2-40B4-BE49-F238E27FC236}">
                <a16:creationId xmlns:a16="http://schemas.microsoft.com/office/drawing/2014/main" id="{C00F20F4-623A-22F5-C416-889680EBB5C9}"/>
              </a:ext>
            </a:extLst>
          </p:cNvPr>
          <p:cNvSpPr txBox="1"/>
          <p:nvPr/>
        </p:nvSpPr>
        <p:spPr>
          <a:xfrm>
            <a:off x="457200" y="3299792"/>
            <a:ext cx="11330608" cy="2677656"/>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Quan </a:t>
            </a:r>
            <a:r>
              <a:rPr lang="en-US" sz="2800" b="1" i="0" dirty="0" err="1">
                <a:solidFill>
                  <a:srgbClr val="000000"/>
                </a:solidFill>
                <a:effectLst/>
                <a:latin typeface="Cambria" panose="02040503050406030204" pitchFamily="18" charset="0"/>
                <a:ea typeface="Cambria" panose="02040503050406030204" pitchFamily="18" charset="0"/>
              </a:rPr>
              <a:t>sát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bảng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số</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xuất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nhất</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5BD1E215-20A2-0403-DAEB-6C6D9DC27ABC}"/>
              </a:ext>
            </a:extLst>
          </p:cNvPr>
          <p:cNvSpPr txBox="1"/>
          <p:nvPr/>
        </p:nvSpPr>
        <p:spPr>
          <a:xfrm>
            <a:off x="1391479" y="4234069"/>
            <a:ext cx="7225747"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Có</a:t>
            </a:r>
            <a:r>
              <a:rPr lang="en-US" sz="2400" dirty="0">
                <a:solidFill>
                  <a:srgbClr val="FF0000"/>
                </a:solidFill>
                <a:latin typeface="Cambria" panose="02040503050406030204" pitchFamily="18" charset="0"/>
                <a:ea typeface="Cambria" panose="02040503050406030204" pitchFamily="18" charset="0"/>
              </a:rPr>
              <a:t> 5 </a:t>
            </a:r>
            <a:r>
              <a:rPr lang="en-US" sz="2400" dirty="0" err="1">
                <a:solidFill>
                  <a:srgbClr val="FF0000"/>
                </a:solidFill>
                <a:latin typeface="Cambria" panose="02040503050406030204" pitchFamily="18" charset="0"/>
                <a:ea typeface="Cambria" panose="02040503050406030204" pitchFamily="18" charset="0"/>
              </a:rPr>
              <a:t>bạn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rất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lòng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với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chuyến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đó</a:t>
            </a:r>
            <a:r>
              <a:rPr lang="en-US" sz="2400"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43E1E7-C63F-F858-B139-18E6FAAEEEB1}"/>
              </a:ext>
            </a:extLst>
          </p:cNvPr>
          <p:cNvSpPr txBox="1"/>
          <p:nvPr/>
        </p:nvSpPr>
        <p:spPr>
          <a:xfrm>
            <a:off x="1411357" y="5049077"/>
            <a:ext cx="7225747"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Số điểm xuất hiện nhiều nhất là 4 điểm.</a:t>
            </a:r>
            <a:endParaRPr lang="en-US" sz="2400"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EF4FCBDF-A75C-285D-0F96-0CC836ECD1BA}"/>
              </a:ext>
            </a:extLst>
          </p:cNvPr>
          <p:cNvSpPr txBox="1"/>
          <p:nvPr/>
        </p:nvSpPr>
        <p:spPr>
          <a:xfrm>
            <a:off x="1421296" y="5963477"/>
            <a:ext cx="9650895"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Không có bạn nào cảm thấy hoàn toàn không hài lòng với chuyến đi đó.</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6011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D995B2BA-B284-F327-F7D3-D60F4510EBCD}"/>
              </a:ext>
            </a:extLst>
          </p:cNvPr>
          <p:cNvPicPr>
            <a:picLocks noChangeAspect="1"/>
          </p:cNvPicPr>
          <p:nvPr/>
        </p:nvPicPr>
        <p:blipFill>
          <a:blip r:embed="rId4"/>
          <a:stretch>
            <a:fillRect/>
          </a:stretch>
        </p:blipFill>
        <p:spPr>
          <a:xfrm>
            <a:off x="6294286" y="1583063"/>
            <a:ext cx="5328366" cy="402980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636104" y="377225"/>
            <a:ext cx="10982739" cy="2677656"/>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Các bạn học sinh tổ 1 sẽ biểu diễn tiết mục múa ba lê trong buổi sinh hoạt lớp. Việt đã giúp các bạn tổ 1 ghi lại độ dài bàn chân của từng thành viên để thuê giày múa phù hợp:</a:t>
            </a:r>
          </a:p>
          <a:p>
            <a:pPr lvl="0" algn="ctr"/>
            <a:r>
              <a:rPr lang="vi-VN" sz="2800" b="1" dirty="0">
                <a:solidFill>
                  <a:prstClr val="black"/>
                </a:solidFill>
                <a:latin typeface="Cambria" panose="02040503050406030204" pitchFamily="18" charset="0"/>
                <a:ea typeface="Cambria" panose="02040503050406030204" pitchFamily="18" charset="0"/>
              </a:rPr>
              <a:t>21 cm; 20 cm; 21 cm; 22 cm; 21 cm; 21,5 cm; 20 cm; 21,5 cm.</a:t>
            </a:r>
          </a:p>
          <a:p>
            <a:pPr lvl="0" algn="just"/>
            <a:r>
              <a:rPr lang="vi-VN" sz="2800" dirty="0">
                <a:solidFill>
                  <a:prstClr val="black"/>
                </a:solidFill>
                <a:latin typeface="Cambria" panose="02040503050406030204" pitchFamily="18" charset="0"/>
                <a:ea typeface="Cambria" panose="02040503050406030204" pitchFamily="18" charset="0"/>
              </a:rPr>
              <a:t>Xem bảng quy đổi cỡ giày múa đế mềm dưới đây và lập bảng số liệu phân loại cỡ giày, số lượng giày cần thuê theo từng cỡ.</a:t>
            </a:r>
            <a:endPar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3169147E-B126-6952-1E5C-A5611879C0E5}"/>
              </a:ext>
            </a:extLst>
          </p:cNvPr>
          <p:cNvGraphicFramePr>
            <a:graphicFrameLocks noGrp="1"/>
          </p:cNvGraphicFramePr>
          <p:nvPr>
            <p:extLst>
              <p:ext uri="{D42A27DB-BD31-4B8C-83A1-F6EECF244321}">
                <p14:modId xmlns:p14="http://schemas.microsoft.com/office/powerpoint/2010/main" val="1393532450"/>
              </p:ext>
            </p:extLst>
          </p:nvPr>
        </p:nvGraphicFramePr>
        <p:xfrm>
          <a:off x="808382" y="3180321"/>
          <a:ext cx="10515600" cy="1280160"/>
        </p:xfrm>
        <a:graphic>
          <a:graphicData uri="http://schemas.openxmlformats.org/drawingml/2006/table">
            <a:tbl>
              <a:tblPr/>
              <a:tblGrid>
                <a:gridCol w="1752600">
                  <a:extLst>
                    <a:ext uri="{9D8B030D-6E8A-4147-A177-3AD203B41FA5}">
                      <a16:colId xmlns:a16="http://schemas.microsoft.com/office/drawing/2014/main" val="3848969053"/>
                    </a:ext>
                  </a:extLst>
                </a:gridCol>
                <a:gridCol w="1752600">
                  <a:extLst>
                    <a:ext uri="{9D8B030D-6E8A-4147-A177-3AD203B41FA5}">
                      <a16:colId xmlns:a16="http://schemas.microsoft.com/office/drawing/2014/main" val="4292246267"/>
                    </a:ext>
                  </a:extLst>
                </a:gridCol>
                <a:gridCol w="1752600">
                  <a:extLst>
                    <a:ext uri="{9D8B030D-6E8A-4147-A177-3AD203B41FA5}">
                      <a16:colId xmlns:a16="http://schemas.microsoft.com/office/drawing/2014/main" val="107777184"/>
                    </a:ext>
                  </a:extLst>
                </a:gridCol>
                <a:gridCol w="1752600">
                  <a:extLst>
                    <a:ext uri="{9D8B030D-6E8A-4147-A177-3AD203B41FA5}">
                      <a16:colId xmlns:a16="http://schemas.microsoft.com/office/drawing/2014/main" val="3498952502"/>
                    </a:ext>
                  </a:extLst>
                </a:gridCol>
                <a:gridCol w="1752600">
                  <a:extLst>
                    <a:ext uri="{9D8B030D-6E8A-4147-A177-3AD203B41FA5}">
                      <a16:colId xmlns:a16="http://schemas.microsoft.com/office/drawing/2014/main" val="2508480696"/>
                    </a:ext>
                  </a:extLst>
                </a:gridCol>
                <a:gridCol w="1752600">
                  <a:extLst>
                    <a:ext uri="{9D8B030D-6E8A-4147-A177-3AD203B41FA5}">
                      <a16:colId xmlns:a16="http://schemas.microsoft.com/office/drawing/2014/main" val="1362519228"/>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Độ dài bàn chân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22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469218"/>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73165"/>
                  </a:ext>
                </a:extLst>
              </a:tr>
            </a:tbl>
          </a:graphicData>
        </a:graphic>
      </p:graphicFrame>
      <p:pic>
        <p:nvPicPr>
          <p:cNvPr id="7" name="Picture 6">
            <a:extLst>
              <a:ext uri="{FF2B5EF4-FFF2-40B4-BE49-F238E27FC236}">
                <a16:creationId xmlns:a16="http://schemas.microsoft.com/office/drawing/2014/main" id="{45F19C9E-D2B8-7D5E-FE3B-01BCB1787110}"/>
              </a:ext>
            </a:extLst>
          </p:cNvPr>
          <p:cNvPicPr>
            <a:picLocks noChangeAspect="1"/>
          </p:cNvPicPr>
          <p:nvPr/>
        </p:nvPicPr>
        <p:blipFill>
          <a:blip r:embed="rId3"/>
          <a:stretch>
            <a:fillRect/>
          </a:stretch>
        </p:blipFill>
        <p:spPr>
          <a:xfrm>
            <a:off x="4830417" y="4605799"/>
            <a:ext cx="3254858" cy="1997923"/>
          </a:xfrm>
          <a:prstGeom prst="rect">
            <a:avLst/>
          </a:prstGeom>
        </p:spPr>
      </p:pic>
    </p:spTree>
    <p:extLst>
      <p:ext uri="{BB962C8B-B14F-4D97-AF65-F5344CB8AC3E}">
        <p14:creationId xmlns:p14="http://schemas.microsoft.com/office/powerpoint/2010/main" val="2987516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1E7A228-6B20-0FF1-0EA4-06778A052B1C}"/>
              </a:ext>
            </a:extLst>
          </p:cNvPr>
          <p:cNvGraphicFramePr>
            <a:graphicFrameLocks noGrp="1"/>
          </p:cNvGraphicFramePr>
          <p:nvPr>
            <p:extLst>
              <p:ext uri="{D42A27DB-BD31-4B8C-83A1-F6EECF244321}">
                <p14:modId xmlns:p14="http://schemas.microsoft.com/office/powerpoint/2010/main" val="3284279701"/>
              </p:ext>
            </p:extLst>
          </p:nvPr>
        </p:nvGraphicFramePr>
        <p:xfrm>
          <a:off x="298174" y="1818861"/>
          <a:ext cx="11400180" cy="2559889"/>
        </p:xfrm>
        <a:graphic>
          <a:graphicData uri="http://schemas.openxmlformats.org/drawingml/2006/table">
            <a:tbl>
              <a:tblPr/>
              <a:tblGrid>
                <a:gridCol w="2335695">
                  <a:extLst>
                    <a:ext uri="{9D8B030D-6E8A-4147-A177-3AD203B41FA5}">
                      <a16:colId xmlns:a16="http://schemas.microsoft.com/office/drawing/2014/main" val="3212786538"/>
                    </a:ext>
                  </a:extLst>
                </a:gridCol>
                <a:gridCol w="1779105">
                  <a:extLst>
                    <a:ext uri="{9D8B030D-6E8A-4147-A177-3AD203B41FA5}">
                      <a16:colId xmlns:a16="http://schemas.microsoft.com/office/drawing/2014/main" val="2797442698"/>
                    </a:ext>
                  </a:extLst>
                </a:gridCol>
                <a:gridCol w="1948069">
                  <a:extLst>
                    <a:ext uri="{9D8B030D-6E8A-4147-A177-3AD203B41FA5}">
                      <a16:colId xmlns:a16="http://schemas.microsoft.com/office/drawing/2014/main" val="3975949998"/>
                    </a:ext>
                  </a:extLst>
                </a:gridCol>
                <a:gridCol w="1878496">
                  <a:extLst>
                    <a:ext uri="{9D8B030D-6E8A-4147-A177-3AD203B41FA5}">
                      <a16:colId xmlns:a16="http://schemas.microsoft.com/office/drawing/2014/main" val="1621003870"/>
                    </a:ext>
                  </a:extLst>
                </a:gridCol>
                <a:gridCol w="1967948">
                  <a:extLst>
                    <a:ext uri="{9D8B030D-6E8A-4147-A177-3AD203B41FA5}">
                      <a16:colId xmlns:a16="http://schemas.microsoft.com/office/drawing/2014/main" val="2527306054"/>
                    </a:ext>
                  </a:extLst>
                </a:gridCol>
                <a:gridCol w="1490867">
                  <a:extLst>
                    <a:ext uri="{9D8B030D-6E8A-4147-A177-3AD203B41FA5}">
                      <a16:colId xmlns:a16="http://schemas.microsoft.com/office/drawing/2014/main" val="201253269"/>
                    </a:ext>
                  </a:extLst>
                </a:gridCol>
              </a:tblGrid>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5173059"/>
                  </a:ext>
                </a:extLst>
              </a:tr>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Số giày cần thuê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215804"/>
                  </a:ext>
                </a:extLst>
              </a:tr>
            </a:tbl>
          </a:graphicData>
        </a:graphic>
      </p:graphicFrame>
    </p:spTree>
    <p:extLst>
      <p:ext uri="{BB962C8B-B14F-4D97-AF65-F5344CB8AC3E}">
        <p14:creationId xmlns:p14="http://schemas.microsoft.com/office/powerpoint/2010/main" val="3795849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2"/>
          <p:cNvPicPr>
            <a:picLocks noChangeAspect="1"/>
          </p:cNvPicPr>
          <p:nvPr/>
        </p:nvPicPr>
        <p:blipFill rotWithShape="1">
          <a:blip r:embed="rId2" cstate="print">
            <a:extLst>
              <a:ext uri="{28A0092B-C50C-407E-A947-70E740481C1C}">
                <a14:useLocalDpi xmlns:a14="http://schemas.microsoft.com/office/drawing/2010/main" val="0"/>
              </a:ext>
            </a:extLst>
          </a:blip>
          <a:srcRect t="10000"/>
          <a:stretch>
            <a:fillRect/>
          </a:stretch>
        </p:blipFill>
        <p:spPr>
          <a:xfrm>
            <a:off x="20" y="0"/>
            <a:ext cx="12191980" cy="6857990"/>
          </a:xfrm>
          <a:prstGeom prst="rect">
            <a:avLst/>
          </a:prstGeom>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127" y="945473"/>
            <a:ext cx="5608320" cy="5608320"/>
          </a:xfrm>
          <a:prstGeom prst="rect">
            <a:avLst/>
          </a:prstGeom>
        </p:spPr>
      </p:pic>
      <p:pic>
        <p:nvPicPr>
          <p:cNvPr id="1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923" y="332535"/>
            <a:ext cx="4843965" cy="4843965"/>
          </a:xfrm>
          <a:prstGeom prst="rect">
            <a:avLst/>
          </a:prstGeom>
        </p:spPr>
      </p:pic>
      <p:sp>
        <p:nvSpPr>
          <p:cNvPr id="21" name="TextBox 20"/>
          <p:cNvSpPr txBox="1"/>
          <p:nvPr/>
        </p:nvSpPr>
        <p:spPr>
          <a:xfrm>
            <a:off x="2581214" y="157740"/>
            <a:ext cx="458758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Dặn</a:t>
            </a:r>
            <a:r>
              <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rPr>
              <a:t> </a:t>
            </a: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dò</a:t>
            </a:r>
            <a:endPar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endParaRPr>
          </a:p>
        </p:txBody>
      </p:sp>
      <p:sp>
        <p:nvSpPr>
          <p:cNvPr id="22" name="TextBox 21"/>
          <p:cNvSpPr txBox="1"/>
          <p:nvPr/>
        </p:nvSpPr>
        <p:spPr>
          <a:xfrm>
            <a:off x="1339141" y="3550852"/>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Hoàn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thành</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các</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tập</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còn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lại</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
        <p:nvSpPr>
          <p:cNvPr id="23" name="TextBox 22"/>
          <p:cNvSpPr txBox="1"/>
          <p:nvPr/>
        </p:nvSpPr>
        <p:spPr>
          <a:xfrm>
            <a:off x="7168794" y="2570936"/>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Chuẩn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bị</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sau</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BED6C7B0-C278-91F7-87E6-735960DD3CC7}"/>
              </a:ext>
            </a:extLst>
          </p:cNvPr>
          <p:cNvPicPr>
            <a:picLocks noChangeAspect="1"/>
          </p:cNvPicPr>
          <p:nvPr/>
        </p:nvPicPr>
        <p:blipFill>
          <a:blip r:embed="rId4"/>
          <a:stretch>
            <a:fillRect/>
          </a:stretch>
        </p:blipFill>
        <p:spPr>
          <a:xfrm>
            <a:off x="6122253" y="1828919"/>
            <a:ext cx="5791702" cy="33591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FF0000"/>
                  </a:solidFill>
                  <a:effectLst/>
                  <a:latin typeface="Cambria" panose="02040503050406030204" pitchFamily="18" charset="0"/>
                  <a:ea typeface="Cambria" panose="02040503050406030204" pitchFamily="18" charset="0"/>
                </a:rPr>
                <a:t>SỐ LẦN ĐẠT ĐIỂM TỐT THÁNG 11/2024</a:t>
              </a:r>
              <a:endParaRPr lang="en-US" sz="3600" dirty="0">
                <a:solidFill>
                  <a:srgbClr val="FF0000"/>
                </a:solidFill>
                <a:effectLst/>
                <a:latin typeface="Cambria" panose="02040503050406030204" pitchFamily="18" charset="0"/>
                <a:ea typeface="Cambria" panose="02040503050406030204" pitchFamily="18" charset="0"/>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Tháng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1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bao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nhiêu</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đạt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điểm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tốt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là</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những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r>
              <a:rPr lang="de-DE" sz="4000" dirty="0">
                <a:latin typeface="Cambria" panose="02040503050406030204" pitchFamily="18" charset="0"/>
                <a:ea typeface="Cambria" panose="02040503050406030204" pitchFamily="18" charset="0"/>
              </a:rPr>
              <a:t>Có 4 bạn (An, Mai, Nam, Việt)</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a:solidFill>
                  <a:prstClr val="white"/>
                </a:solidFill>
                <a:latin typeface="Cambria" panose="02040503050406030204" pitchFamily="18" charset="0"/>
                <a:ea typeface="Cambria" panose="02040503050406030204" pitchFamily="18" charset="0"/>
              </a:rPr>
              <a:t>- Bạn nào có số lần đạt điểm tốt nhiều nhất?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de-DE"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Việt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634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Bạn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có</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số</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lần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đạt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điểm</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tốt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ít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nhất</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Nam</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263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tationary, envelope&#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63" t="8746" r="-540"/>
          <a:stretch>
            <a:fillRect/>
          </a:stretch>
        </p:blipFill>
        <p:spPr>
          <a:xfrm>
            <a:off x="-1289879" y="-62300"/>
            <a:ext cx="13554765" cy="6920300"/>
          </a:xfrm>
          <a:prstGeom prst="rect">
            <a:avLst/>
          </a:prstGeom>
        </p:spPr>
      </p:pic>
      <p:pic>
        <p:nvPicPr>
          <p:cNvPr id="11" name="Content Placeholder 4" descr="A picture containing text, stationary, envelope&#10;&#10;Description automatically generated"/>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7857" y="0"/>
            <a:ext cx="12192001" cy="6920300"/>
          </a:xfrm>
        </p:spPr>
      </p:pic>
      <p:pic>
        <p:nvPicPr>
          <p:cNvPr id="17" name="Picture 16" descr="Chart, bubble char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832" b="96322" l="9903" r="46807">
                        <a14:foregroundMark x1="14915" y1="85408" x2="9943" y2="90542"/>
                        <a14:foregroundMark x1="9943" y1="90542" x2="11601" y2="93048"/>
                        <a14:foregroundMark x1="43816" y1="85085" x2="46807" y2="92603"/>
                        <a14:foregroundMark x1="46807" y1="92603" x2="43048" y2="93048"/>
                      </a14:backgroundRemoval>
                    </a14:imgEffect>
                  </a14:imgLayer>
                </a14:imgProps>
              </a:ext>
              <a:ext uri="{28A0092B-C50C-407E-A947-70E740481C1C}">
                <a14:useLocalDpi xmlns:a14="http://schemas.microsoft.com/office/drawing/2010/main" val="0"/>
              </a:ext>
            </a:extLst>
          </a:blip>
          <a:srcRect l="7854" t="82286" r="51397" b="2097"/>
          <a:stretch>
            <a:fillRect/>
          </a:stretch>
        </p:blipFill>
        <p:spPr>
          <a:xfrm>
            <a:off x="6096000" y="-107346"/>
            <a:ext cx="3890476" cy="1587357"/>
          </a:xfrm>
          <a:prstGeom prst="rect">
            <a:avLst/>
          </a:prstGeom>
        </p:spPr>
      </p:pic>
      <p:sp>
        <p:nvSpPr>
          <p:cNvPr id="18" name="TextBox 17"/>
          <p:cNvSpPr txBox="1"/>
          <p:nvPr/>
        </p:nvSpPr>
        <p:spPr>
          <a:xfrm>
            <a:off x="6771238" y="165138"/>
            <a:ext cx="34212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526DDF"/>
                </a:solidFill>
                <a:effectLst>
                  <a:glow rad="228600">
                    <a:srgbClr val="5B9BD5">
                      <a:satMod val="175000"/>
                      <a:alpha val="40000"/>
                    </a:srgbClr>
                  </a:glow>
                  <a:outerShdw blurRad="50800" dist="38100" algn="l" rotWithShape="0">
                    <a:prstClr val="black">
                      <a:alpha val="40000"/>
                    </a:prstClr>
                  </a:outerShdw>
                </a:effectLst>
                <a:uLnTx/>
                <a:uFillTx/>
                <a:latin typeface="UTM Netmuc KT" panose="02040603050506020204" pitchFamily="18" charset="0"/>
                <a:ea typeface="+mn-ea"/>
                <a:cs typeface="+mn-cs"/>
              </a:rPr>
              <a:t>TOÁN </a:t>
            </a:r>
          </a:p>
        </p:txBody>
      </p:sp>
      <p:pic>
        <p:nvPicPr>
          <p:cNvPr id="5" name="Picture 4">
            <a:extLst>
              <a:ext uri="{FF2B5EF4-FFF2-40B4-BE49-F238E27FC236}">
                <a16:creationId xmlns:a16="http://schemas.microsoft.com/office/drawing/2014/main" id="{2925CA2C-78FD-FECB-D4A1-8A90BA7DBA92}"/>
              </a:ext>
            </a:extLst>
          </p:cNvPr>
          <p:cNvPicPr>
            <a:picLocks noChangeAspect="1"/>
          </p:cNvPicPr>
          <p:nvPr/>
        </p:nvPicPr>
        <p:blipFill>
          <a:blip r:embed="rId6"/>
          <a:stretch>
            <a:fillRect/>
          </a:stretch>
        </p:blipFill>
        <p:spPr>
          <a:xfrm>
            <a:off x="1141664" y="2358404"/>
            <a:ext cx="9547163" cy="2523963"/>
          </a:xfrm>
          <a:prstGeom prst="rect">
            <a:avLst/>
          </a:prstGeom>
        </p:spPr>
      </p:pic>
      <p:pic>
        <p:nvPicPr>
          <p:cNvPr id="6" name="Picture 5">
            <a:extLst>
              <a:ext uri="{FF2B5EF4-FFF2-40B4-BE49-F238E27FC236}">
                <a16:creationId xmlns:a16="http://schemas.microsoft.com/office/drawing/2014/main" id="{6E682DAA-56DE-50B4-F4CE-057F73A64B15}"/>
              </a:ext>
            </a:extLst>
          </p:cNvPr>
          <p:cNvPicPr>
            <a:picLocks noChangeAspect="1"/>
          </p:cNvPicPr>
          <p:nvPr/>
        </p:nvPicPr>
        <p:blipFill>
          <a:blip r:embed="rId7"/>
          <a:stretch>
            <a:fillRect/>
          </a:stretch>
        </p:blipFill>
        <p:spPr>
          <a:xfrm>
            <a:off x="4481940" y="1403584"/>
            <a:ext cx="4121253" cy="128636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2A07C130-EDE2-3681-345D-194C54118014}"/>
              </a:ext>
            </a:extLst>
          </p:cNvPr>
          <p:cNvPicPr>
            <a:picLocks noChangeAspect="1"/>
          </p:cNvPicPr>
          <p:nvPr/>
        </p:nvPicPr>
        <p:blipFill>
          <a:blip r:embed="rId4"/>
          <a:stretch>
            <a:fillRect/>
          </a:stretch>
        </p:blipFill>
        <p:spPr>
          <a:xfrm>
            <a:off x="6237179" y="2499425"/>
            <a:ext cx="5395428" cy="17740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384995"/>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Trong </a:t>
            </a: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xuất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khẩu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bốt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nặng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300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380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381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460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461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600 g.</a:t>
            </a:r>
          </a:p>
        </p:txBody>
      </p:sp>
      <p:pic>
        <p:nvPicPr>
          <p:cNvPr id="10" name="Picture 9">
            <a:extLst>
              <a:ext uri="{FF2B5EF4-FFF2-40B4-BE49-F238E27FC236}">
                <a16:creationId xmlns:a16="http://schemas.microsoft.com/office/drawing/2014/main" id="{2DEABDB1-064B-21D2-2BBF-4958BC82CE8D}"/>
              </a:ext>
            </a:extLst>
          </p:cNvPr>
          <p:cNvPicPr>
            <a:picLocks noChangeAspect="1"/>
          </p:cNvPicPr>
          <p:nvPr/>
        </p:nvPicPr>
        <p:blipFill>
          <a:blip r:embed="rId3"/>
          <a:stretch>
            <a:fillRect/>
          </a:stretch>
        </p:blipFill>
        <p:spPr>
          <a:xfrm>
            <a:off x="1319102" y="2009221"/>
            <a:ext cx="9417410" cy="37004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2115880" y="446567"/>
            <a:ext cx="105156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Rô-bốt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lập</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liệu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EC8B565-C4BD-1A36-A99F-410C8DCFB028}"/>
              </a:ext>
            </a:extLst>
          </p:cNvPr>
          <p:cNvPicPr>
            <a:picLocks noChangeAspect="1"/>
          </p:cNvPicPr>
          <p:nvPr/>
        </p:nvPicPr>
        <p:blipFill>
          <a:blip r:embed="rId3"/>
          <a:stretch>
            <a:fillRect/>
          </a:stretch>
        </p:blipFill>
        <p:spPr>
          <a:xfrm>
            <a:off x="467832" y="1352693"/>
            <a:ext cx="11011786" cy="1650058"/>
          </a:xfrm>
          <a:prstGeom prst="rect">
            <a:avLst/>
          </a:prstGeom>
        </p:spPr>
      </p:pic>
      <p:sp>
        <p:nvSpPr>
          <p:cNvPr id="4" name="TextBox 3">
            <a:extLst>
              <a:ext uri="{FF2B5EF4-FFF2-40B4-BE49-F238E27FC236}">
                <a16:creationId xmlns:a16="http://schemas.microsoft.com/office/drawing/2014/main" id="{677FEC71-D3FB-ACC6-35F8-07F0C658732F}"/>
              </a:ext>
            </a:extLst>
          </p:cNvPr>
          <p:cNvSpPr txBox="1"/>
          <p:nvPr/>
        </p:nvSpPr>
        <p:spPr>
          <a:xfrm>
            <a:off x="850605" y="3540642"/>
            <a:ext cx="10122195" cy="317522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mbria" panose="02040503050406030204" pitchFamily="18" charset="0"/>
                <a:ea typeface="Cambria" panose="02040503050406030204" pitchFamily="18" charset="0"/>
              </a:rPr>
              <a:t>Nhìn vào bảng ta biết:</a:t>
            </a:r>
            <a:endParaRPr lang="vi-VN" sz="3200" b="1"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Dựa vào cân nặng, các quả thanh long được chia thành 3 loại: S, M và L.</a:t>
            </a:r>
            <a:endParaRPr lang="vi-VN" sz="3200" b="0"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Có 27 quả thanh long cỡ S, 43 quả thanh long cỡ M và 36 quả thanh long cỡ L.</a:t>
            </a:r>
            <a:r>
              <a:rPr lang="vi-VN" sz="3200" dirty="0">
                <a:solidFill>
                  <a:srgbClr val="002060"/>
                </a:solidFill>
                <a:latin typeface="Cambria" panose="02040503050406030204" pitchFamily="18" charset="0"/>
                <a:ea typeface="Cambria" panose="02040503050406030204" pitchFamily="18" charset="0"/>
              </a:rPr>
              <a:t/>
            </a:r>
            <a:br>
              <a:rPr lang="vi-VN" sz="3200" dirty="0">
                <a:solidFill>
                  <a:srgbClr val="002060"/>
                </a:solidFill>
                <a:latin typeface="Cambria" panose="02040503050406030204" pitchFamily="18" charset="0"/>
                <a:ea typeface="Cambria" panose="02040503050406030204" pitchFamily="18" charset="0"/>
              </a:rPr>
            </a:b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9387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8371CE4A-ED2A-A871-4E6C-C1ED7DEC5971}"/>
              </a:ext>
            </a:extLst>
          </p:cNvPr>
          <p:cNvPicPr>
            <a:picLocks noChangeAspect="1"/>
          </p:cNvPicPr>
          <p:nvPr/>
        </p:nvPicPr>
        <p:blipFill>
          <a:blip r:embed="rId4"/>
          <a:stretch>
            <a:fillRect/>
          </a:stretch>
        </p:blipFill>
        <p:spPr>
          <a:xfrm>
            <a:off x="6323873" y="1613649"/>
            <a:ext cx="5328366" cy="3694496"/>
          </a:xfrm>
          <a:prstGeom prst="rect">
            <a:avLst/>
          </a:prstGeom>
        </p:spPr>
      </p:pic>
    </p:spTree>
    <p:extLst>
      <p:ext uri="{BB962C8B-B14F-4D97-AF65-F5344CB8AC3E}">
        <p14:creationId xmlns:p14="http://schemas.microsoft.com/office/powerpoint/2010/main" val="1700338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771</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#9Slide03 Arima Madurai Black</vt:lpstr>
      <vt:lpstr>Arial</vt:lpstr>
      <vt:lpstr>Calibri</vt:lpstr>
      <vt:lpstr>Calibri Light</vt:lpstr>
      <vt:lpstr>Cambria</vt:lpstr>
      <vt:lpstr>Oi</vt:lpstr>
      <vt:lpstr>UTM Netmuc KT</vt:lpstr>
      <vt:lpstr>UTM Showcard</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Admin</cp:lastModifiedBy>
  <cp:revision>33</cp:revision>
  <dcterms:created xsi:type="dcterms:W3CDTF">2023-05-06T03:00:00Z</dcterms:created>
  <dcterms:modified xsi:type="dcterms:W3CDTF">2025-04-16T09:38:49Z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B3D5ACB9E742428381D2470DF094662D_12</vt:lpwstr>
  </property>
  <property fmtid="{D5CDD505-2E9C-101B-9397-08002B2CF9AE}" pid="3" name="KSOProductBuildVer">
    <vt:lpwstr>1033-12.2.0.16731</vt:lpwstr>
  </property>
</Properties>
</file>