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4"/>
  </p:notesMasterIdLst>
  <p:sldIdLst>
    <p:sldId id="285" r:id="rId6"/>
    <p:sldId id="260" r:id="rId7"/>
    <p:sldId id="262" r:id="rId8"/>
    <p:sldId id="263" r:id="rId9"/>
    <p:sldId id="264" r:id="rId10"/>
    <p:sldId id="268" r:id="rId11"/>
    <p:sldId id="280" r:id="rId12"/>
    <p:sldId id="270" r:id="rId13"/>
    <p:sldId id="282" r:id="rId14"/>
    <p:sldId id="447" r:id="rId15"/>
    <p:sldId id="448" r:id="rId16"/>
    <p:sldId id="446" r:id="rId17"/>
    <p:sldId id="449" r:id="rId18"/>
    <p:sldId id="450" r:id="rId19"/>
    <p:sldId id="266" r:id="rId20"/>
    <p:sldId id="269" r:id="rId21"/>
    <p:sldId id="451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32B9B-67D7-4688-9EC7-61808D0498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B3F6E-690C-43DF-8297-6A804B76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4F28B-701E-4072-A80D-D40E67654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7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 ĐÁP ÁN </a:t>
            </a:r>
            <a:r>
              <a:rPr lang="en-US" dirty="0">
                <a:sym typeface="Wingdings" panose="05000000000000000000" pitchFamily="2" charset="2"/>
              </a:rPr>
              <a:t> KẾT QUẢ ĐÚNG/SAI</a:t>
            </a:r>
          </a:p>
          <a:p>
            <a:r>
              <a:rPr lang="en-US" dirty="0">
                <a:sym typeface="Wingdings" panose="05000000000000000000" pitchFamily="2" charset="2"/>
              </a:rPr>
              <a:t>CLICK VÀO MŨI TÊN GÓC PHẢI  SLIDE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52998-562F-4100-AC3B-3F66AF854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2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E408-4DF9-4A3E-8605-A4E5C6455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BC45-696A-4DCF-AD10-194737439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B1F5-15A9-42D6-9B87-C399C5B5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201E-1BAC-4EEE-B5EF-3AF2ED65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1E72D-5879-4E6B-8B74-600C42C7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816B-657D-4D26-B66E-D758FE36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2D172-6AAE-48C8-91DF-9484D7BCF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6FF98-E8C0-40A2-A7A8-9CFBA0A4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D81-AA25-4B78-A169-2D2E3CB1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A885-9348-4DAF-B3F4-616AFE6D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3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2FC42-9046-46CD-93B5-C288338DF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6CE1-9565-49CB-A7F7-E91E596BC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6E65-ECAB-40B6-AFDF-CC39504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3E9DF-FAE7-4575-A5AB-377A6C49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1EC7-044B-4C24-B266-FD4837C8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C366CA-B051-FE08-E806-9D8DD99BF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336D5E8-FFD8-CA96-DD58-4A0B92F6D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ED416E-3E7B-E580-D144-E076402C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CCBD23-B547-BAF3-FAF3-EE9368D7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268FB9-3AC4-39F0-A27D-4D5BD20D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15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2C986C-7330-8150-DB5A-C797D0ED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3851DD-6242-4D47-3F5B-7A8F22025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85D927-BCFC-CF5C-C44C-F57280EE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C6DBBE-9908-F4D1-2BEB-E5245F02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7F2D1B-16A2-57D5-229A-A25C000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39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29759F-D2B5-B0C3-89AF-82853A9D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BCA40C-25E1-9EF4-BB33-13975A80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C71C7B-D823-D317-6BC5-27D7D6648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A0F5A5-6E18-0AE3-3D18-50CBC6CC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A7856-CEDF-46BF-6A6B-DA696BF9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83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795B90-5894-5A12-6119-8152B1BD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47D26AE-C969-05C4-AC96-6DFFB8378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0F1825-793C-B39F-BA03-85E4B344C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C72FF5-BCE2-BC70-DF96-D6399BEC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17BCA36-CBA0-919E-97BF-82FC121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6384D3-9444-82AA-83D0-06A02C09B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63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75FB1-85E2-B9DB-B2B1-7F5C690D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1F1FAD-20A0-5FA5-739B-CCA95FA9D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3E93D1-3E44-0254-EEB5-D3544E838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3426DCD-B8D8-A070-AD88-C178BD770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2E90A24-E252-F76D-B5D6-1B35554079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DA509F-4075-1AB0-5891-363C078D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BFC6E6B-0F13-3328-7A94-2CC0D7E2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3537723-4C4F-D760-254D-1EE1189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06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04C537-A475-DF47-0533-F3586D2A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6A864E5-9FB4-6591-0623-8566D6B6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AE144F8-7AD2-DF37-DBA7-89651824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0E5A006-462A-31E4-A8F4-DEE6C3CF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06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2FD79D-5FC9-AC77-BA75-45FD9362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15787F-D888-C39D-6332-01535182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BEEC9FF-D40B-4334-9D51-3379E778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44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4D0277-A023-E12A-401A-61293209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7E11A7-9FF4-D0D9-53AF-35FCD8B79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15F9C8-E988-B67E-971A-8C3B0D875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4C589C9-95C9-0E86-2A02-542F821E9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684C35F-8BF8-FEA6-93FE-9E5BAF61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CF398E-BB96-75D2-35FA-BDA4C3BD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C3D4-4971-4A83-8323-E3A2EFF7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A839-0D55-4FEF-B614-924224C58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1AEBA-9882-4DC6-8C30-AF1EC03C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531B-A0E3-492C-A4EF-0E78AC28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1FEF-16AB-40C4-AB4A-BC0741AA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65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56EAD6-3975-238C-0849-D069979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2639B40-5ABC-D947-93C5-C7D38F28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611EECB-D453-9056-A44E-F2EC76D6E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A1D708F-3324-DE9A-CB3C-028B2B84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AE38F4-836C-EA97-F2DF-89EB3E0E8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3BB9AF-FA48-62E8-2DAD-261622A5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6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503C08-901C-F953-58AB-0A61768C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680BDC-0EC4-B261-09EE-A2315E718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2C7AF9-EF5F-B063-9483-AC26A6C50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3D43B7-53B9-8839-7CAD-B52A0DD1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C7B1CC-2F87-4E9C-9D6E-C977C004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17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A087760-39BF-6469-629A-C4D6502D2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ED9D0-132C-99E5-554C-219D985D4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523E50-A1AB-B4B1-26D5-A49B0477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5ADE6C-C8FA-7D6F-5CC6-E50B92BD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7D210B-5BE1-8CFC-0C26-F7FD373D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5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6879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56993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84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57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89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8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1661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B4FD-5D6B-4A0E-8213-70DF816B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71592-9153-4872-B805-04A7DC150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A664-DF43-4730-BA44-B8E27D71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0F56-E0D1-4EB3-B31B-D7D5FA56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19BD-B75C-4BEA-AD36-4775F07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9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6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67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59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92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97881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37904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27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89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21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6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9546-E034-49EE-93CC-D1407E6C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E61C-0A93-425E-A20E-B82AEB11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92557-3991-4E32-A88A-498BC9018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3CE58-511B-4B01-8F82-844A9028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BA8E1-A374-4B36-BC5B-4C40741B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2D9E1-AB84-48F0-BE78-469BC13C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42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90456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27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86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78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225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70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51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15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3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B3A2-F6C8-4C2D-BEDE-B8BD4F38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B75AB-1793-4D00-ADAC-D64F23671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AED8-FEDD-4691-A927-68E917BAB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47020-5732-426E-AB5F-B5BC4DAAF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6E21F-A96C-41AB-A52F-C2CF2C42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70FDA-89E3-451A-854E-04B2F4FF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EF262-E633-4BCD-8E2A-5A5E480E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450B6-5A47-4C8D-A832-FCD7920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8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229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69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12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37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213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8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4F2F-CEE2-4ADA-B771-27B6ABFF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DDC07-4716-4F71-98F3-A951B353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DAFB2-9182-4104-920E-B45E0950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D9955-D37C-4305-AF54-BF322C0C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26A9D-29A5-4800-B025-0E6EA48E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D65A8-E9B8-4670-AD0E-3D4E85EF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F4436-60FE-40B1-B024-4923A24F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3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A3A7-B71D-4CD8-AE7B-C75CD04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E05A4-18B6-4B17-82CA-1F6B3E9D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2C0CA-5A52-42E5-845C-5C014B34F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FE92C-57C6-4674-BB4D-B8CD6916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BEFFD-2B3A-429D-B5A0-ECF107A8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3384F-696C-4309-BFA7-5869158A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0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CD54-0C9C-41BD-B4DF-E13663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31E60-F328-43D8-99A2-A7E246210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B7091-B816-4DEC-960A-4FE688BCE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3A4E9-4B4B-4C8B-9CD7-18B738B3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BC05A-A1FE-4B30-8B94-0C6A9A83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98F33-EAFB-4544-92AF-A33BE106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6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93A1E2B-B390-FA37-7C7B-4617F3FE1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213B440-7B95-DE3F-55FD-B9B77A2E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8B978A-CE30-3C97-64A9-9AB46EFC6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001987-8593-19BB-3DAA-08C9F4D3A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99EF5-DC63-4F6C-881D-8A47E373558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9AE8255-740C-19F4-7DC5-E55AB0E75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B95AB4-6CC2-99C3-3B38-650A1E886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0AA1537-D88E-7FC9-3A80-E97656C8A6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43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45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8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4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7.jp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slide" Target="slide4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slide" Target="slide4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ê Thị Yến Nhi">
            <a:extLst>
              <a:ext uri="{FF2B5EF4-FFF2-40B4-BE49-F238E27FC236}">
                <a16:creationId xmlns:a16="http://schemas.microsoft.com/office/drawing/2014/main" id="{BA0279A3-334B-3377-FA4C-2E98ECD1CDA6}"/>
              </a:ext>
            </a:extLst>
          </p:cNvPr>
          <p:cNvSpPr/>
          <p:nvPr/>
        </p:nvSpPr>
        <p:spPr>
          <a:xfrm>
            <a:off x="1822344" y="397565"/>
            <a:ext cx="8547309" cy="4698909"/>
          </a:xfrm>
          <a:custGeom>
            <a:avLst/>
            <a:gdLst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7309" h="4698909" fill="none" extrusionOk="0">
                <a:moveTo>
                  <a:pt x="0" y="470359"/>
                </a:moveTo>
                <a:cubicBezTo>
                  <a:pt x="4549" y="260090"/>
                  <a:pt x="215112" y="-44637"/>
                  <a:pt x="366245" y="0"/>
                </a:cubicBezTo>
                <a:cubicBezTo>
                  <a:pt x="3162906" y="199758"/>
                  <a:pt x="6388544" y="-308817"/>
                  <a:pt x="8181062" y="0"/>
                </a:cubicBezTo>
                <a:cubicBezTo>
                  <a:pt x="8314943" y="-12410"/>
                  <a:pt x="8619959" y="146424"/>
                  <a:pt x="8547309" y="470359"/>
                </a:cubicBezTo>
                <a:cubicBezTo>
                  <a:pt x="8648119" y="2029573"/>
                  <a:pt x="8748953" y="2742667"/>
                  <a:pt x="8547309" y="4228548"/>
                </a:cubicBezTo>
                <a:cubicBezTo>
                  <a:pt x="8497850" y="4546659"/>
                  <a:pt x="8440916" y="4696636"/>
                  <a:pt x="8181062" y="4698909"/>
                </a:cubicBezTo>
                <a:cubicBezTo>
                  <a:pt x="6508446" y="4580188"/>
                  <a:pt x="3705612" y="4607216"/>
                  <a:pt x="366245" y="4698909"/>
                </a:cubicBezTo>
                <a:cubicBezTo>
                  <a:pt x="154101" y="4625457"/>
                  <a:pt x="1309" y="4555702"/>
                  <a:pt x="0" y="4228548"/>
                </a:cubicBezTo>
                <a:cubicBezTo>
                  <a:pt x="-226146" y="2659623"/>
                  <a:pt x="85336" y="1687835"/>
                  <a:pt x="0" y="470359"/>
                </a:cubicBezTo>
                <a:close/>
              </a:path>
              <a:path w="8547309" h="4698909" stroke="0" extrusionOk="0">
                <a:moveTo>
                  <a:pt x="0" y="470359"/>
                </a:moveTo>
                <a:cubicBezTo>
                  <a:pt x="-44794" y="212634"/>
                  <a:pt x="202730" y="-35968"/>
                  <a:pt x="366245" y="0"/>
                </a:cubicBezTo>
                <a:cubicBezTo>
                  <a:pt x="2896258" y="-615473"/>
                  <a:pt x="4229029" y="408043"/>
                  <a:pt x="8181062" y="0"/>
                </a:cubicBezTo>
                <a:cubicBezTo>
                  <a:pt x="8314308" y="-7039"/>
                  <a:pt x="8550325" y="282453"/>
                  <a:pt x="8547309" y="470359"/>
                </a:cubicBezTo>
                <a:cubicBezTo>
                  <a:pt x="8684692" y="1536713"/>
                  <a:pt x="8797574" y="2853353"/>
                  <a:pt x="8547309" y="4228548"/>
                </a:cubicBezTo>
                <a:cubicBezTo>
                  <a:pt x="8550376" y="4524055"/>
                  <a:pt x="8355224" y="4690586"/>
                  <a:pt x="8181062" y="4698909"/>
                </a:cubicBezTo>
                <a:cubicBezTo>
                  <a:pt x="5022296" y="4629636"/>
                  <a:pt x="1222759" y="4697251"/>
                  <a:pt x="366245" y="4698909"/>
                </a:cubicBezTo>
                <a:cubicBezTo>
                  <a:pt x="171884" y="4615656"/>
                  <a:pt x="-20660" y="4424418"/>
                  <a:pt x="0" y="4228548"/>
                </a:cubicBezTo>
                <a:cubicBezTo>
                  <a:pt x="-262777" y="2908228"/>
                  <a:pt x="-265189" y="1977643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-14834" y="186082"/>
                  <a:pt x="193777" y="-11008"/>
                  <a:pt x="366245" y="0"/>
                </a:cubicBezTo>
                <a:cubicBezTo>
                  <a:pt x="2838673" y="386584"/>
                  <a:pt x="6422366" y="-68420"/>
                  <a:pt x="8181062" y="0"/>
                </a:cubicBezTo>
                <a:cubicBezTo>
                  <a:pt x="8387244" y="20491"/>
                  <a:pt x="8580137" y="215451"/>
                  <a:pt x="8547309" y="470359"/>
                </a:cubicBezTo>
                <a:cubicBezTo>
                  <a:pt x="8526884" y="2245159"/>
                  <a:pt x="8693002" y="2660390"/>
                  <a:pt x="8547309" y="4228548"/>
                </a:cubicBezTo>
                <a:cubicBezTo>
                  <a:pt x="8538220" y="4559777"/>
                  <a:pt x="8387643" y="4676406"/>
                  <a:pt x="8181062" y="4698909"/>
                </a:cubicBezTo>
                <a:cubicBezTo>
                  <a:pt x="5823836" y="4370020"/>
                  <a:pt x="4252449" y="4663613"/>
                  <a:pt x="366245" y="4698909"/>
                </a:cubicBezTo>
                <a:cubicBezTo>
                  <a:pt x="152218" y="4639341"/>
                  <a:pt x="33199" y="4510636"/>
                  <a:pt x="0" y="4228548"/>
                </a:cubicBezTo>
                <a:cubicBezTo>
                  <a:pt x="-141022" y="2837552"/>
                  <a:pt x="-47331" y="1770337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300" y="215970"/>
                  <a:pt x="210870" y="-34822"/>
                  <a:pt x="366245" y="0"/>
                </a:cubicBezTo>
                <a:cubicBezTo>
                  <a:pt x="2890702" y="410161"/>
                  <a:pt x="6606298" y="-393399"/>
                  <a:pt x="8181062" y="0"/>
                </a:cubicBezTo>
                <a:cubicBezTo>
                  <a:pt x="8326222" y="-4621"/>
                  <a:pt x="8605087" y="204487"/>
                  <a:pt x="8547309" y="470359"/>
                </a:cubicBezTo>
                <a:cubicBezTo>
                  <a:pt x="8549985" y="2165040"/>
                  <a:pt x="8740996" y="2697189"/>
                  <a:pt x="8547309" y="4228548"/>
                </a:cubicBezTo>
                <a:cubicBezTo>
                  <a:pt x="8508968" y="4543419"/>
                  <a:pt x="8393047" y="4668552"/>
                  <a:pt x="8181062" y="4698909"/>
                </a:cubicBezTo>
                <a:cubicBezTo>
                  <a:pt x="6143293" y="4186728"/>
                  <a:pt x="4130691" y="4491980"/>
                  <a:pt x="366245" y="4698909"/>
                </a:cubicBezTo>
                <a:cubicBezTo>
                  <a:pt x="150269" y="4631507"/>
                  <a:pt x="24901" y="4525735"/>
                  <a:pt x="0" y="4228548"/>
                </a:cubicBezTo>
                <a:cubicBezTo>
                  <a:pt x="-361385" y="2872270"/>
                  <a:pt x="235539" y="1706258"/>
                  <a:pt x="0" y="47035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Hình ảnh 10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701374CC-5693-9D53-8BD5-8984C94C5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575" y1="45481" x2="69575" y2="45481"/>
                        <a14:foregroundMark x1="68893" y1="43190" x2="68893" y2="46748"/>
                        <a14:foregroundMark x1="71416" y1="45685" x2="73506" y2="51493"/>
                        <a14:foregroundMark x1="68075" y1="42372" x2="70279" y2="45890"/>
                        <a14:foregroundMark x1="72347" y1="47566" x2="72347" y2="50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38"/>
          <a:stretch/>
        </p:blipFill>
        <p:spPr>
          <a:xfrm>
            <a:off x="9197924" y="3356621"/>
            <a:ext cx="3441897" cy="3752253"/>
          </a:xfrm>
          <a:prstGeom prst="rect">
            <a:avLst/>
          </a:prstGeom>
        </p:spPr>
      </p:pic>
      <p:pic>
        <p:nvPicPr>
          <p:cNvPr id="13" name="Hình ảnh 12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4D1AA19D-6CB9-8793-E473-1DBDF65ADF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89980" l="4908" r="46194">
                        <a14:foregroundMark x1="40604" y1="43599" x2="40604" y2="43599"/>
                        <a14:foregroundMark x1="46489" y1="50470" x2="44876" y2="42045"/>
                        <a14:foregroundMark x1="44876" y1="42045" x2="40877" y2="42209"/>
                        <a14:foregroundMark x1="40877" y1="42209" x2="38650" y2="48016"/>
                        <a14:foregroundMark x1="38650" y1="48016" x2="38650" y2="53579"/>
                        <a14:foregroundMark x1="46149" y1="53783" x2="46194" y2="43845"/>
                        <a14:foregroundMark x1="46194" y1="43845" x2="41104" y2="40573"/>
                        <a14:foregroundMark x1="41104" y1="40573" x2="37264" y2="46421"/>
                        <a14:foregroundMark x1="37264" y1="46421" x2="37810" y2="56196"/>
                        <a14:foregroundMark x1="37810" y1="56196" x2="37969" y2="56687"/>
                        <a14:backgroundMark x1="18996" y1="84540" x2="18996" y2="84540"/>
                        <a14:backgroundMark x1="19973" y1="78896" x2="19768" y2="83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6"/>
          <a:stretch/>
        </p:blipFill>
        <p:spPr>
          <a:xfrm>
            <a:off x="-112544" y="3477122"/>
            <a:ext cx="3321063" cy="3753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44DE9-DBC3-7C7E-2336-8176254C7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729" y="2718320"/>
            <a:ext cx="8303472" cy="2651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BBE7D3-8321-D205-BF27-4706F8A21DE8}"/>
              </a:ext>
            </a:extLst>
          </p:cNvPr>
          <p:cNvSpPr txBox="1"/>
          <p:nvPr/>
        </p:nvSpPr>
        <p:spPr>
          <a:xfrm>
            <a:off x="4443730" y="2231390"/>
            <a:ext cx="297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28: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169C4-AAC6-F6AD-FF35-F098A8A91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412" y="1072090"/>
            <a:ext cx="54868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44457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F9654-0B3D-E385-0234-5BC02ED2EF46}"/>
              </a:ext>
            </a:extLst>
          </p:cNvPr>
          <p:cNvSpPr txBox="1"/>
          <p:nvPr/>
        </p:nvSpPr>
        <p:spPr>
          <a:xfrm>
            <a:off x="2781300" y="0"/>
            <a:ext cx="7191375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Bệnh liên quan đến dinh dưỡng.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0741D-F90D-0CF7-AAAC-BF956DB4C72F}"/>
              </a:ext>
            </a:extLst>
          </p:cNvPr>
          <p:cNvCxnSpPr/>
          <p:nvPr/>
        </p:nvCxnSpPr>
        <p:spPr>
          <a:xfrm flipH="1">
            <a:off x="1704975" y="819150"/>
            <a:ext cx="4457700" cy="4000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84D1F-70E1-F932-2EE0-508A684E0816}"/>
              </a:ext>
            </a:extLst>
          </p:cNvPr>
          <p:cNvSpPr/>
          <p:nvPr/>
        </p:nvSpPr>
        <p:spPr>
          <a:xfrm>
            <a:off x="323851" y="1219200"/>
            <a:ext cx="3619500" cy="50577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nguyên nhân dẫn đến bệnh liên quan đến dinh dưỡng như</a:t>
            </a: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ệnh thừa cân béo phì do ăn thừa chất bột đường, chất béo, chất đạm và cơ thể ít vận động;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ệnh suy dinh dưỡng thấp còi do ăn thiếu các chất dinh dưỡng; bệnh thiếu máu thiếu sắt do ăn thiếu thức ăn chứa chất sắt.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29EE65-DBCB-732D-2A88-FDF56E54D027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715000" y="783193"/>
            <a:ext cx="661988" cy="41695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65534F-8C0C-D5B4-066F-5511D435DF3A}"/>
              </a:ext>
            </a:extLst>
          </p:cNvPr>
          <p:cNvSpPr/>
          <p:nvPr/>
        </p:nvSpPr>
        <p:spPr>
          <a:xfrm>
            <a:off x="4191000" y="1200150"/>
            <a:ext cx="4171950" cy="507682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200" b="1" dirty="0">
                <a:solidFill>
                  <a:prstClr val="black"/>
                </a:solidFill>
              </a:rPr>
              <a:t>Để phòng tránh bệnh liên quan đến dinh dưỡng cần:</a:t>
            </a:r>
            <a:endParaRPr lang="en-US" sz="2200" b="1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Ăn đủ bữa và đủ các nhóm chất dinh dưỡng.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Vận động cơ thể ít nhất 60 phút mỗi ngày.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Theo dõi chiều cao và cân nặng cơ thể thường xuyên.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Gặp bác sĩ để kiểm tra sức khoẻ nếu cơ thể có dấu hiệu tăng cân hoặc giảm cân quá mức, mệt mỏi,...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4697CB-8380-FBCF-D300-9AF844DEA798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376988" y="783193"/>
            <a:ext cx="3443287" cy="3598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D5D0B9-129F-6103-D86D-88D2BD61FBAB}"/>
              </a:ext>
            </a:extLst>
          </p:cNvPr>
          <p:cNvSpPr/>
          <p:nvPr/>
        </p:nvSpPr>
        <p:spPr>
          <a:xfrm>
            <a:off x="8562974" y="1143000"/>
            <a:ext cx="3162301" cy="49434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phẩm an toàn có một số dấu hiệu như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àu sắc tươi; nguồn gốc, xuất xứ sản phẩm rõ ràng;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òn trong thời hạn sử dụng;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 biến, bảo quản hợp vệ sinh.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11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44457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F9654-0B3D-E385-0234-5BC02ED2EF46}"/>
              </a:ext>
            </a:extLst>
          </p:cNvPr>
          <p:cNvSpPr txBox="1"/>
          <p:nvPr/>
        </p:nvSpPr>
        <p:spPr>
          <a:xfrm>
            <a:off x="3209925" y="0"/>
            <a:ext cx="5981700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ctr">
              <a:defRPr/>
            </a:pPr>
            <a:r>
              <a:rPr lang="vi-VN" sz="4000">
                <a:solidFill>
                  <a:prstClr val="black"/>
                </a:solidFill>
                <a:latin typeface="Calibri"/>
                <a:cs typeface="Times New Roman" pitchFamily="18" charset="0"/>
              </a:rPr>
              <a:t>Phòng tránh đuối nước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0741D-F90D-0CF7-AAAC-BF956DB4C72F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309937" y="819150"/>
            <a:ext cx="2852738" cy="52387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84D1F-70E1-F932-2EE0-508A684E0816}"/>
              </a:ext>
            </a:extLst>
          </p:cNvPr>
          <p:cNvSpPr/>
          <p:nvPr/>
        </p:nvSpPr>
        <p:spPr>
          <a:xfrm>
            <a:off x="1028699" y="1343025"/>
            <a:ext cx="4562476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phòng tránh đuối nước: Nên làm:</a:t>
            </a:r>
            <a:endParaRPr lang="en-US" sz="2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bơi và bơi ở những nơi an toàn, có phương tiện cứu hộ và người lớn giám sát;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hực hiện đúng các quy định về an toàn khi tham gia giao thông đường thuỷ;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chắn bể chứa nước, rào kín ao, khu vực ngập nước.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29EE65-DBCB-732D-2A88-FDF56E54D027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>
            <a:off x="6200775" y="783193"/>
            <a:ext cx="2462213" cy="4741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65534F-8C0C-D5B4-066F-5511D435DF3A}"/>
              </a:ext>
            </a:extLst>
          </p:cNvPr>
          <p:cNvSpPr/>
          <p:nvPr/>
        </p:nvSpPr>
        <p:spPr>
          <a:xfrm>
            <a:off x="6467475" y="1257300"/>
            <a:ext cx="4391025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làm: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hơi đùa gần, đi bơi ở hồ ao, sông, suối, biển;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qua, lại gần nơi có dòng nước lớn, các nơi ngập nước.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1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DA607A-C842-041E-8277-5FC2256434BA}"/>
              </a:ext>
            </a:extLst>
          </p:cNvPr>
          <p:cNvGrpSpPr/>
          <p:nvPr/>
        </p:nvGrpSpPr>
        <p:grpSpPr>
          <a:xfrm>
            <a:off x="695950" y="156074"/>
            <a:ext cx="10610225" cy="996452"/>
            <a:chOff x="2935434" y="585335"/>
            <a:chExt cx="7446363" cy="1043734"/>
          </a:xfrm>
        </p:grpSpPr>
        <p:sp>
          <p:nvSpPr>
            <p:cNvPr id="5" name="ïSļïḑé">
              <a:extLst>
                <a:ext uri="{FF2B5EF4-FFF2-40B4-BE49-F238E27FC236}">
                  <a16:creationId xmlns:a16="http://schemas.microsoft.com/office/drawing/2014/main" id="{CD06AEC2-C3BC-621B-00F7-AA235BA17BB2}"/>
                </a:ext>
              </a:extLst>
            </p:cNvPr>
            <p:cNvSpPr/>
            <p:nvPr/>
          </p:nvSpPr>
          <p:spPr bwMode="gray">
            <a:xfrm>
              <a:off x="2935434" y="663440"/>
              <a:ext cx="7446363" cy="965629"/>
            </a:xfrm>
            <a:prstGeom prst="roundRect">
              <a:avLst>
                <a:gd name="adj" fmla="val 21193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rPr>
                <a:t>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" name="文本框 38">
              <a:extLst>
                <a:ext uri="{FF2B5EF4-FFF2-40B4-BE49-F238E27FC236}">
                  <a16:creationId xmlns:a16="http://schemas.microsoft.com/office/drawing/2014/main" id="{37522C64-BC1A-B42D-2792-E4B3816F3799}"/>
                </a:ext>
              </a:extLst>
            </p:cNvPr>
            <p:cNvSpPr txBox="1"/>
            <p:nvPr/>
          </p:nvSpPr>
          <p:spPr>
            <a:xfrm>
              <a:off x="3053464" y="585335"/>
              <a:ext cx="6948394" cy="999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kết quả vận động những người trong gia đình thực hiện một số việc làm để phòng tránh các bệnh: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</a:endParaRPr>
            </a:p>
          </p:txBody>
        </p:sp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93DD0422-D61D-6109-4ED0-98040579A2ED}"/>
              </a:ext>
            </a:extLst>
          </p:cNvPr>
          <p:cNvSpPr/>
          <p:nvPr/>
        </p:nvSpPr>
        <p:spPr>
          <a:xfrm rot="692155">
            <a:off x="10426796" y="-161240"/>
            <a:ext cx="1536541" cy="1379729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8E4D62-B67E-10FC-D8D7-DD91FB716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25" y="2171699"/>
            <a:ext cx="9430082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3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3C18803-1D75-3C91-57D3-E29CAB7E8304}"/>
              </a:ext>
            </a:extLst>
          </p:cNvPr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06ED6BE-C4B1-B532-6C4C-0126EACE12ED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ound Same Side Corner Rectangle 12">
            <a:extLst>
              <a:ext uri="{FF2B5EF4-FFF2-40B4-BE49-F238E27FC236}">
                <a16:creationId xmlns:a16="http://schemas.microsoft.com/office/drawing/2014/main" id="{8BB8B745-BCDB-3CCF-67EB-63899C6A8140}"/>
              </a:ext>
            </a:extLst>
          </p:cNvPr>
          <p:cNvSpPr/>
          <p:nvPr/>
        </p:nvSpPr>
        <p:spPr>
          <a:xfrm>
            <a:off x="274064" y="833534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595164-D5AE-8E98-CE96-48E50FCBE345}"/>
              </a:ext>
            </a:extLst>
          </p:cNvPr>
          <p:cNvGrpSpPr/>
          <p:nvPr/>
        </p:nvGrpSpPr>
        <p:grpSpPr>
          <a:xfrm>
            <a:off x="1019174" y="168293"/>
            <a:ext cx="10239376" cy="1260457"/>
            <a:chOff x="6570295" y="311025"/>
            <a:chExt cx="9500874" cy="2558945"/>
          </a:xfrm>
        </p:grpSpPr>
        <p:sp>
          <p:nvSpPr>
            <p:cNvPr id="20" name="Round Diagonal Corner Rectangle 11">
              <a:extLst>
                <a:ext uri="{FF2B5EF4-FFF2-40B4-BE49-F238E27FC236}">
                  <a16:creationId xmlns:a16="http://schemas.microsoft.com/office/drawing/2014/main" id="{91062E6B-919C-33AF-B3F7-8D8A23A3E090}"/>
                </a:ext>
              </a:extLst>
            </p:cNvPr>
            <p:cNvSpPr/>
            <p:nvPr/>
          </p:nvSpPr>
          <p:spPr>
            <a:xfrm>
              <a:off x="6570295" y="311025"/>
              <a:ext cx="9500874" cy="2558945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400225F-8569-0B67-A5A1-D7794D1B5992}"/>
                </a:ext>
              </a:extLst>
            </p:cNvPr>
            <p:cNvSpPr/>
            <p:nvPr/>
          </p:nvSpPr>
          <p:spPr>
            <a:xfrm>
              <a:off x="7427584" y="397803"/>
              <a:ext cx="8228199" cy="2436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vi-VN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đã:</a:t>
              </a:r>
              <a:endParaRPr lang="en-GB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6DC8380-A0F8-3C89-461D-52F660223971}"/>
              </a:ext>
            </a:extLst>
          </p:cNvPr>
          <p:cNvSpPr/>
          <p:nvPr/>
        </p:nvSpPr>
        <p:spPr>
          <a:xfrm>
            <a:off x="4480736" y="1630413"/>
            <a:ext cx="719452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  <a:endParaRPr lang="vi-VN" sz="3300" dirty="0">
              <a:solidFill>
                <a:srgbClr val="2B1A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C26E6A-3B84-5815-8C7F-379F59E393C3}"/>
              </a:ext>
            </a:extLst>
          </p:cNvPr>
          <p:cNvGrpSpPr/>
          <p:nvPr/>
        </p:nvGrpSpPr>
        <p:grpSpPr>
          <a:xfrm>
            <a:off x="-83201" y="1818377"/>
            <a:ext cx="4356111" cy="5077476"/>
            <a:chOff x="-808064" y="1088841"/>
            <a:chExt cx="7463154" cy="9531999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41488B-E25E-F355-741E-7435C434C3A0}"/>
                </a:ext>
              </a:extLst>
            </p:cNvPr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88F4C3B3-EB5B-DEED-9554-F79B9EBA4CC3}"/>
                </a:ext>
              </a:extLst>
            </p:cNvPr>
            <p:cNvGrpSpPr/>
            <p:nvPr/>
          </p:nvGrpSpPr>
          <p:grpSpPr>
            <a:xfrm>
              <a:off x="-808062" y="6575147"/>
              <a:ext cx="6907969" cy="3194596"/>
              <a:chOff x="-212823" y="-28575"/>
              <a:chExt cx="1819383" cy="841375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F5D2BEE7-A2BF-763E-F220-821D54F7865E}"/>
                  </a:ext>
                </a:extLst>
              </p:cNvPr>
              <p:cNvSpPr/>
              <p:nvPr/>
            </p:nvSpPr>
            <p:spPr>
              <a:xfrm>
                <a:off x="-212823" y="0"/>
                <a:ext cx="1819383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TextBox 11">
                <a:extLst>
                  <a:ext uri="{FF2B5EF4-FFF2-40B4-BE49-F238E27FC236}">
                    <a16:creationId xmlns:a16="http://schemas.microsoft.com/office/drawing/2014/main" id="{0ABD0260-E793-0B65-008C-EABCDB10758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16">
              <a:extLst>
                <a:ext uri="{FF2B5EF4-FFF2-40B4-BE49-F238E27FC236}">
                  <a16:creationId xmlns:a16="http://schemas.microsoft.com/office/drawing/2014/main" id="{D76FA355-6ABE-A86D-27B4-7FEA646792F4}"/>
                </a:ext>
              </a:extLst>
            </p:cNvPr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1D424EE5-61DA-166A-A1BE-CCD13FF851B0}"/>
                  </a:ext>
                </a:extLst>
              </p:cNvPr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18">
                <a:extLst>
                  <a:ext uri="{FF2B5EF4-FFF2-40B4-BE49-F238E27FC236}">
                    <a16:creationId xmlns:a16="http://schemas.microsoft.com/office/drawing/2014/main" id="{7EA53C45-5A1E-BCAA-CC84-2531B4232A1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9" name="Picture 3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B47D710-9018-B474-3E4E-6B61EBA773F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6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0F2C4-9767-1338-57DB-FA7DE176E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133" y="2925636"/>
            <a:ext cx="775478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D1DD3-6A24-1936-08CD-457E61CFC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193" y="3720754"/>
            <a:ext cx="8669263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1866000" y="678294"/>
            <a:ext cx="8460000" cy="5501411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2400300" y="1843553"/>
            <a:ext cx="723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</a:rPr>
              <a:t>GV chuẩn bị 4 bảng nhóm.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</a:rPr>
              <a:t>Chia lớp thành 4  nhóm. Và cùng thi một lượt tổng thời gian 2 phút.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</a:rPr>
              <a:t>Các nhóm thi nhau đưa ra các tên thức ăn thuộc 4 nhóm thức ăn: nhóm chất bột đường, nhóm chất béo, nhóm chất đạm, nhóm vitamin và chất khoáng. Sau 2 phút, nhóm nào nhiều đáp án đúng nhất nhóm đó thắng cuộc.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807904"/>
            <a:ext cx="2688820" cy="2853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699" y="3814020"/>
            <a:ext cx="2250863" cy="2847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9276EF-0B14-393A-3829-D53122DFA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899" y="771092"/>
            <a:ext cx="342015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71AF41-242D-5E54-3CED-A404E3DB2706}"/>
              </a:ext>
            </a:extLst>
          </p:cNvPr>
          <p:cNvSpPr txBox="1"/>
          <p:nvPr/>
        </p:nvSpPr>
        <p:spPr>
          <a:xfrm>
            <a:off x="5886742" y="1973017"/>
            <a:ext cx="5533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1F2B947-83C8-4F31-36A8-9BE239E4F980}"/>
              </a:ext>
            </a:extLst>
          </p:cNvPr>
          <p:cNvSpPr txBox="1"/>
          <p:nvPr/>
        </p:nvSpPr>
        <p:spPr>
          <a:xfrm>
            <a:off x="4833378" y="823188"/>
            <a:ext cx="7640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Dặn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dò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Hình ảnh 3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84D05A6-DB8E-6E2D-1513-E891A9AFE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90465" l="9769" r="89717">
                        <a14:foregroundMark x1="43188" y1="87775" x2="46530" y2="90220"/>
                        <a14:foregroundMark x1="55013" y1="87286" x2="58869" y2="9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6" y="2027583"/>
            <a:ext cx="4755462" cy="49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20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758BB78-25A1-469E-7D38-64461B64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1" b="96742" l="4217" r="96386">
                        <a14:foregroundMark x1="23092" y1="12281" x2="20884" y2="76190"/>
                        <a14:foregroundMark x1="20884" y1="76190" x2="20884" y2="76190"/>
                        <a14:foregroundMark x1="10843" y1="17794" x2="87952" y2="20050"/>
                        <a14:foregroundMark x1="88153" y1="13534" x2="32129" y2="20050"/>
                        <a14:foregroundMark x1="16064" y1="9023" x2="55622" y2="72932"/>
                        <a14:foregroundMark x1="55622" y1="72932" x2="27108" y2="72682"/>
                        <a14:foregroundMark x1="27108" y1="72682" x2="21486" y2="83459"/>
                        <a14:foregroundMark x1="21486" y1="83459" x2="63052" y2="86717"/>
                        <a14:foregroundMark x1="63052" y1="86717" x2="84940" y2="76190"/>
                        <a14:foregroundMark x1="84940" y1="76190" x2="63454" y2="39098"/>
                        <a14:foregroundMark x1="63454" y1="39098" x2="49398" y2="53133"/>
                        <a14:foregroundMark x1="49398" y1="53133" x2="35743" y2="48371"/>
                        <a14:foregroundMark x1="35743" y1="48371" x2="51406" y2="42356"/>
                        <a14:foregroundMark x1="51406" y1="42356" x2="40161" y2="23308"/>
                        <a14:foregroundMark x1="40161" y1="23308" x2="19277" y2="52381"/>
                        <a14:foregroundMark x1="19277" y1="52381" x2="28112" y2="30326"/>
                        <a14:foregroundMark x1="28112" y1="30326" x2="12048" y2="35088"/>
                        <a14:foregroundMark x1="12048" y1="35088" x2="8233" y2="78446"/>
                        <a14:foregroundMark x1="8233" y1="78446" x2="34739" y2="89223"/>
                        <a14:foregroundMark x1="34739" y1="89223" x2="77711" y2="88221"/>
                        <a14:foregroundMark x1="77711" y1="88221" x2="82329" y2="89223"/>
                        <a14:foregroundMark x1="47590" y1="27820" x2="51807" y2="52882"/>
                        <a14:foregroundMark x1="51807" y1="52882" x2="41165" y2="49123"/>
                        <a14:foregroundMark x1="41165" y1="49123" x2="58434" y2="60401"/>
                        <a14:foregroundMark x1="58434" y1="60401" x2="61245" y2="78697"/>
                        <a14:foregroundMark x1="61245" y1="78697" x2="49197" y2="79699"/>
                        <a14:foregroundMark x1="49197" y1="79699" x2="59438" y2="84211"/>
                        <a14:foregroundMark x1="59438" y1="84211" x2="26305" y2="83709"/>
                        <a14:foregroundMark x1="26305" y1="83709" x2="32932" y2="93233"/>
                        <a14:foregroundMark x1="32932" y1="93233" x2="12249" y2="86216"/>
                        <a14:foregroundMark x1="12249" y1="86216" x2="80522" y2="95238"/>
                        <a14:foregroundMark x1="80522" y1="95238" x2="86747" y2="94486"/>
                        <a14:foregroundMark x1="83936" y1="26065" x2="47189" y2="36591"/>
                        <a14:foregroundMark x1="47189" y1="36591" x2="70080" y2="27318"/>
                        <a14:foregroundMark x1="70080" y1="27318" x2="71285" y2="51378"/>
                        <a14:foregroundMark x1="71285" y1="51378" x2="51004" y2="49123"/>
                        <a14:foregroundMark x1="51004" y1="49123" x2="42369" y2="40100"/>
                        <a14:foregroundMark x1="42369" y1="40100" x2="46586" y2="31328"/>
                        <a14:foregroundMark x1="41968" y1="33083" x2="37751" y2="53634"/>
                        <a14:foregroundMark x1="37751" y1="53634" x2="28112" y2="63910"/>
                        <a14:foregroundMark x1="28112" y1="63910" x2="37149" y2="72932"/>
                        <a14:foregroundMark x1="37149" y1="72932" x2="57028" y2="75439"/>
                        <a14:foregroundMark x1="57028" y1="75439" x2="44980" y2="80702"/>
                        <a14:foregroundMark x1="44980" y1="80702" x2="59036" y2="76441"/>
                        <a14:foregroundMark x1="73092" y1="20551" x2="35542" y2="20802"/>
                        <a14:foregroundMark x1="35542" y1="20802" x2="47189" y2="9273"/>
                        <a14:foregroundMark x1="47189" y1="9273" x2="68876" y2="13534"/>
                        <a14:foregroundMark x1="68876" y1="13534" x2="54418" y2="4261"/>
                        <a14:foregroundMark x1="83936" y1="11278" x2="84137" y2="38596"/>
                        <a14:foregroundMark x1="84137" y1="38596" x2="62048" y2="51629"/>
                        <a14:foregroundMark x1="62048" y1="51629" x2="55823" y2="51629"/>
                        <a14:foregroundMark x1="32329" y1="30576" x2="32329" y2="84211"/>
                        <a14:foregroundMark x1="32329" y1="84211" x2="55823" y2="85213"/>
                        <a14:foregroundMark x1="55823" y1="85213" x2="67269" y2="78195"/>
                        <a14:foregroundMark x1="67269" y1="78195" x2="89357" y2="90977"/>
                        <a14:foregroundMark x1="89357" y1="90977" x2="12048" y2="91980"/>
                        <a14:foregroundMark x1="12048" y1="91980" x2="16667" y2="96992"/>
                        <a14:foregroundMark x1="21084" y1="6516" x2="43373" y2="9023"/>
                        <a14:foregroundMark x1="43373" y1="9023" x2="88554" y2="6516"/>
                        <a14:foregroundMark x1="19679" y1="13033" x2="31325" y2="12030"/>
                        <a14:foregroundMark x1="31325" y1="12030" x2="38353" y2="16291"/>
                        <a14:foregroundMark x1="90161" y1="19799" x2="96386" y2="31830"/>
                        <a14:foregroundMark x1="58233" y1="30827" x2="57831" y2="46617"/>
                        <a14:foregroundMark x1="57831" y1="46617" x2="55020" y2="46115"/>
                        <a14:foregroundMark x1="6827" y1="27068" x2="4217" y2="28321"/>
                        <a14:foregroundMark x1="57831" y1="22807" x2="50803" y2="81955"/>
                        <a14:foregroundMark x1="50803" y1="81955" x2="50803" y2="81955"/>
                        <a14:foregroundMark x1="69679" y1="24060" x2="12851" y2="27068"/>
                        <a14:foregroundMark x1="12851" y1="27068" x2="55221" y2="10777"/>
                        <a14:foregroundMark x1="55221" y1="10777" x2="36747" y2="4261"/>
                        <a14:foregroundMark x1="36747" y1="4261" x2="50402" y2="6516"/>
                        <a14:foregroundMark x1="70683" y1="40100" x2="50602" y2="52130"/>
                        <a14:foregroundMark x1="50602" y1="52130" x2="42972" y2="66416"/>
                        <a14:foregroundMark x1="42972" y1="66416" x2="39759" y2="80451"/>
                        <a14:foregroundMark x1="39759" y1="80451" x2="57631" y2="70175"/>
                        <a14:foregroundMark x1="57631" y1="70175" x2="58233" y2="69424"/>
                        <a14:foregroundMark x1="31727" y1="72682" x2="30120" y2="84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60" y="612201"/>
            <a:ext cx="7476454" cy="5990171"/>
          </a:xfrm>
          <a:prstGeom prst="rect">
            <a:avLst/>
          </a:prstGeom>
        </p:spPr>
      </p:pic>
      <p:pic>
        <p:nvPicPr>
          <p:cNvPr id="10" name="Graphic 11">
            <a:extLst>
              <a:ext uri="{FF2B5EF4-FFF2-40B4-BE49-F238E27FC236}">
                <a16:creationId xmlns:a16="http://schemas.microsoft.com/office/drawing/2014/main" id="{6E40DC06-D442-9430-927F-9241160E0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578" y="239877"/>
            <a:ext cx="5158925" cy="1132536"/>
          </a:xfrm>
          <a:prstGeom prst="rect">
            <a:avLst/>
          </a:prstGeom>
        </p:spPr>
      </p:pic>
      <p:sp>
        <p:nvSpPr>
          <p:cNvPr id="13" name="Lưu đồ: Điểm Kết Thúc 12">
            <a:extLst>
              <a:ext uri="{FF2B5EF4-FFF2-40B4-BE49-F238E27FC236}">
                <a16:creationId xmlns:a16="http://schemas.microsoft.com/office/drawing/2014/main" id="{E97E4915-400B-90FE-C04F-E2F947956704}"/>
              </a:ext>
            </a:extLst>
          </p:cNvPr>
          <p:cNvSpPr/>
          <p:nvPr/>
        </p:nvSpPr>
        <p:spPr>
          <a:xfrm>
            <a:off x="90578" y="3933271"/>
            <a:ext cx="5015994" cy="2560288"/>
          </a:xfrm>
          <a:prstGeom prst="flowChartTerminator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7727443-AA88-247A-3E34-8AA0EB72D5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3431698" y="2744826"/>
            <a:ext cx="4572051" cy="459735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592453F-9C21-BC89-24AC-0907498203CC}"/>
              </a:ext>
            </a:extLst>
          </p:cNvPr>
          <p:cNvSpPr txBox="1"/>
          <p:nvPr/>
        </p:nvSpPr>
        <p:spPr>
          <a:xfrm>
            <a:off x="241130" y="3832383"/>
            <a:ext cx="36961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Mi.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Mời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ủng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30FAF-7E45-F160-325D-3F68AF9D6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699" y="142442"/>
            <a:ext cx="49138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18;p39">
            <a:extLst>
              <a:ext uri="{FF2B5EF4-FFF2-40B4-BE49-F238E27FC236}">
                <a16:creationId xmlns:a16="http://schemas.microsoft.com/office/drawing/2014/main" id="{EC4AECBE-9269-F1B6-6019-C8089D5B5303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A85B356A-4A63-4270-331F-3B4AA96893B9}"/>
              </a:ext>
            </a:extLst>
          </p:cNvPr>
          <p:cNvSpPr/>
          <p:nvPr/>
        </p:nvSpPr>
        <p:spPr>
          <a:xfrm>
            <a:off x="647700" y="1455029"/>
            <a:ext cx="5467350" cy="1869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Xuống bể bơi một mình khi không có người giám sát.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Nô đùa trong khi bơi.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Nhảy cắm đầu. ....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79E8157-E536-F4D7-8160-D23D1DB643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E6A7F2A-CF32-6AD6-73DB-3EC16EB9F227}"/>
              </a:ext>
            </a:extLst>
          </p:cNvPr>
          <p:cNvSpPr txBox="1"/>
          <p:nvPr/>
        </p:nvSpPr>
        <p:spPr>
          <a:xfrm>
            <a:off x="8442543" y="433811"/>
            <a:ext cx="3176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Không nên làm việc gì trong khi bơi?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út Hành động: Tiến hoặc Tiếp theo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63D1182E-6578-BE16-564D-95D8BFE741E0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6625D14-1C17-0833-2FAC-F51860F9A6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5111284" y="3115395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7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8;p39">
            <a:extLst>
              <a:ext uri="{FF2B5EF4-FFF2-40B4-BE49-F238E27FC236}">
                <a16:creationId xmlns:a16="http://schemas.microsoft.com/office/drawing/2014/main" id="{80D906A3-8C75-992A-3571-D584F6679795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FAC7184-07E9-7BA5-ECA5-AF60AB8F1DEE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Hình ảnh 2">
            <a:extLst>
              <a:ext uri="{FF2B5EF4-FFF2-40B4-BE49-F238E27FC236}">
                <a16:creationId xmlns:a16="http://schemas.microsoft.com/office/drawing/2014/main" id="{496783A8-66E0-745F-5F99-4D69DC3F2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B790DA3D-51B2-6419-5318-5D425F025679}"/>
              </a:ext>
            </a:extLst>
          </p:cNvPr>
          <p:cNvSpPr/>
          <p:nvPr/>
        </p:nvSpPr>
        <p:spPr>
          <a:xfrm>
            <a:off x="647699" y="1455029"/>
            <a:ext cx="6838951" cy="1869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Không chơi đùa gần ao, sông, suối.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2060"/>
                </a:solidFill>
              </a:rPr>
              <a:t>Đ</a:t>
            </a:r>
            <a:r>
              <a:rPr lang="vi-VN" sz="3600" dirty="0">
                <a:solidFill>
                  <a:srgbClr val="002060"/>
                </a:solidFill>
              </a:rPr>
              <a:t>i qua, lại gần nơi có dòng nước lớn, các nơi ngập nước.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0" name="Hình ảnh 5">
            <a:extLst>
              <a:ext uri="{FF2B5EF4-FFF2-40B4-BE49-F238E27FC236}">
                <a16:creationId xmlns:a16="http://schemas.microsoft.com/office/drawing/2014/main" id="{1FAC4243-2884-7E79-892D-6F849826EA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11" name="Hộp Văn bản 34">
            <a:extLst>
              <a:ext uri="{FF2B5EF4-FFF2-40B4-BE49-F238E27FC236}">
                <a16:creationId xmlns:a16="http://schemas.microsoft.com/office/drawing/2014/main" id="{DCE71BC2-B607-E3A0-48EF-2622FD6305BE}"/>
              </a:ext>
            </a:extLst>
          </p:cNvPr>
          <p:cNvSpPr txBox="1"/>
          <p:nvPr/>
        </p:nvSpPr>
        <p:spPr>
          <a:xfrm>
            <a:off x="8442543" y="433811"/>
            <a:ext cx="3558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</a:rPr>
              <a:t>Nên làm gì để phòng chống tai nạn đuối nước?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Nút Hành động: Tiến hoặc Tiếp theo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5C3FEA3-6B66-19F7-360C-FECEE9204648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Hình ảnh 12">
            <a:extLst>
              <a:ext uri="{FF2B5EF4-FFF2-40B4-BE49-F238E27FC236}">
                <a16:creationId xmlns:a16="http://schemas.microsoft.com/office/drawing/2014/main" id="{FC914F8D-DC23-0738-3FC9-59DB33D77C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2606209" y="3182070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8;p39">
            <a:extLst>
              <a:ext uri="{FF2B5EF4-FFF2-40B4-BE49-F238E27FC236}">
                <a16:creationId xmlns:a16="http://schemas.microsoft.com/office/drawing/2014/main" id="{B87D51F3-B9BA-1A5C-51E7-E8D4B8F1E7EE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A04DF194-6915-E104-D944-075B77DB0853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Hình ảnh 2">
            <a:extLst>
              <a:ext uri="{FF2B5EF4-FFF2-40B4-BE49-F238E27FC236}">
                <a16:creationId xmlns:a16="http://schemas.microsoft.com/office/drawing/2014/main" id="{6B4FA2E0-589F-E01E-50EB-7CBD96D6DE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0B6FDE79-BF50-B7F8-5F61-A961CF20D1F2}"/>
              </a:ext>
            </a:extLst>
          </p:cNvPr>
          <p:cNvSpPr/>
          <p:nvPr/>
        </p:nvSpPr>
        <p:spPr>
          <a:xfrm>
            <a:off x="647700" y="1455029"/>
            <a:ext cx="5467350" cy="1869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Tắm tráng trước khi xuống nước.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Khởi động trước khi xuống nước.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Hình ảnh 5">
            <a:extLst>
              <a:ext uri="{FF2B5EF4-FFF2-40B4-BE49-F238E27FC236}">
                <a16:creationId xmlns:a16="http://schemas.microsoft.com/office/drawing/2014/main" id="{36B37DAC-1DCB-F3A4-49E4-B1661C23F9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11" name="Hộp Văn bản 34">
            <a:extLst>
              <a:ext uri="{FF2B5EF4-FFF2-40B4-BE49-F238E27FC236}">
                <a16:creationId xmlns:a16="http://schemas.microsoft.com/office/drawing/2014/main" id="{32501D47-8600-ABDD-8D9F-8769F64FEA07}"/>
              </a:ext>
            </a:extLst>
          </p:cNvPr>
          <p:cNvSpPr txBox="1"/>
          <p:nvPr/>
        </p:nvSpPr>
        <p:spPr>
          <a:xfrm>
            <a:off x="8442543" y="433811"/>
            <a:ext cx="3176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Cần làm việc gì trước khi xuống nước?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Nút Hành động: Tiến hoặc Tiếp theo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BAA2D2B-DBDF-E9F9-FA1F-A9237089A51D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Hình ảnh 12">
            <a:extLst>
              <a:ext uri="{FF2B5EF4-FFF2-40B4-BE49-F238E27FC236}">
                <a16:creationId xmlns:a16="http://schemas.microsoft.com/office/drawing/2014/main" id="{E269F1BD-B7AC-5D04-5B33-3803E43CF0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4149259" y="2934420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7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9D46D3-37A0-81A9-81B6-DBB257AA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783" y="3058986"/>
            <a:ext cx="775478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1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90B02-0623-4018-B391-B402A4F698D4}"/>
              </a:ext>
            </a:extLst>
          </p:cNvPr>
          <p:cNvSpPr txBox="1"/>
          <p:nvPr/>
        </p:nvSpPr>
        <p:spPr>
          <a:xfrm>
            <a:off x="600075" y="171450"/>
            <a:ext cx="10848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bạn một số nội dung theo gợi ý ở sơ đồ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E61A20-B141-329B-8ABA-5AB88F6AE4DD}"/>
              </a:ext>
            </a:extLst>
          </p:cNvPr>
          <p:cNvSpPr/>
          <p:nvPr/>
        </p:nvSpPr>
        <p:spPr>
          <a:xfrm>
            <a:off x="828675" y="2943224"/>
            <a:ext cx="1781175" cy="148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VÀ SỨC KHOẺ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C10EF0-E0CB-6370-06D4-A547B684768F}"/>
              </a:ext>
            </a:extLst>
          </p:cNvPr>
          <p:cNvGrpSpPr/>
          <p:nvPr/>
        </p:nvGrpSpPr>
        <p:grpSpPr>
          <a:xfrm>
            <a:off x="1819275" y="2000249"/>
            <a:ext cx="1381125" cy="971550"/>
            <a:chOff x="1733550" y="1609725"/>
            <a:chExt cx="1381125" cy="120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A108567-3CDE-E4AA-730A-F2DF9E029B82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CF8E6CE-7B4A-960E-9D71-2C37AF48C1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63EFF-280E-E36F-48DB-6D6666708224}"/>
              </a:ext>
            </a:extLst>
          </p:cNvPr>
          <p:cNvGrpSpPr/>
          <p:nvPr/>
        </p:nvGrpSpPr>
        <p:grpSpPr>
          <a:xfrm rot="10800000" flipH="1">
            <a:off x="1798534" y="4457995"/>
            <a:ext cx="1272230" cy="1409404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5C018F-B849-749D-463C-6BE5BE6DE5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B6018F-31AC-D3FD-2C78-406EAC338DC6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FDB512-A18D-F24D-26F1-96AFEB9C9EE9}"/>
              </a:ext>
            </a:extLst>
          </p:cNvPr>
          <p:cNvSpPr/>
          <p:nvPr/>
        </p:nvSpPr>
        <p:spPr>
          <a:xfrm>
            <a:off x="3162300" y="1390649"/>
            <a:ext cx="1419225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Dinh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2FE73A-9EFC-E49B-4421-0F1006771703}"/>
              </a:ext>
            </a:extLst>
          </p:cNvPr>
          <p:cNvSpPr/>
          <p:nvPr/>
        </p:nvSpPr>
        <p:spPr>
          <a:xfrm>
            <a:off x="3028950" y="5105399"/>
            <a:ext cx="1638300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C94681-6236-B764-DEFE-B917329CF0A3}"/>
              </a:ext>
            </a:extLst>
          </p:cNvPr>
          <p:cNvGrpSpPr/>
          <p:nvPr/>
        </p:nvGrpSpPr>
        <p:grpSpPr>
          <a:xfrm>
            <a:off x="4572000" y="1257299"/>
            <a:ext cx="1162050" cy="1333500"/>
            <a:chOff x="4486275" y="1095375"/>
            <a:chExt cx="1162050" cy="174307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7CBD759-0F6F-7738-3663-433F2E95D82E}"/>
                </a:ext>
              </a:extLst>
            </p:cNvPr>
            <p:cNvCxnSpPr/>
            <p:nvPr/>
          </p:nvCxnSpPr>
          <p:spPr>
            <a:xfrm>
              <a:off x="4486275" y="2096861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C2F05C-ECC3-F081-59D3-251864EBE16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E8DAC8E-541F-FCF9-32CA-0364216AFDF2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C41432F-94DE-8D47-B12B-1FB3F1709ED4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BD457F-E064-3E5E-9918-A1F95EA3839D}"/>
              </a:ext>
            </a:extLst>
          </p:cNvPr>
          <p:cNvGrpSpPr/>
          <p:nvPr/>
        </p:nvGrpSpPr>
        <p:grpSpPr>
          <a:xfrm>
            <a:off x="4676775" y="5086349"/>
            <a:ext cx="1162050" cy="1581150"/>
            <a:chOff x="4495800" y="1095375"/>
            <a:chExt cx="1162050" cy="174307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3C24168-A512-E4C0-141C-F87E507FE2D2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AD3619A-2635-FD6C-DA33-C85DCC024397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46A589F-F09C-05D4-85DA-E71C7BE727FB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ACDE5B5-F621-E24F-06F0-889569E8064F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DB8FB8-D09F-171C-2442-BD27216C2E14}"/>
              </a:ext>
            </a:extLst>
          </p:cNvPr>
          <p:cNvCxnSpPr>
            <a:cxnSpLocks/>
          </p:cNvCxnSpPr>
          <p:nvPr/>
        </p:nvCxnSpPr>
        <p:spPr>
          <a:xfrm>
            <a:off x="2609850" y="3736141"/>
            <a:ext cx="56197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268998-7EDD-67CD-3273-A68354638AA1}"/>
              </a:ext>
            </a:extLst>
          </p:cNvPr>
          <p:cNvSpPr/>
          <p:nvPr/>
        </p:nvSpPr>
        <p:spPr>
          <a:xfrm>
            <a:off x="3171824" y="3028948"/>
            <a:ext cx="1590676" cy="13811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945B956-4C44-066A-C79B-6824AC2298C0}"/>
              </a:ext>
            </a:extLst>
          </p:cNvPr>
          <p:cNvSpPr/>
          <p:nvPr/>
        </p:nvSpPr>
        <p:spPr>
          <a:xfrm>
            <a:off x="5686425" y="895349"/>
            <a:ext cx="3657599" cy="581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F1A0954-D675-F191-4AA0-C42FC3FB5B78}"/>
              </a:ext>
            </a:extLst>
          </p:cNvPr>
          <p:cNvSpPr/>
          <p:nvPr/>
        </p:nvSpPr>
        <p:spPr>
          <a:xfrm>
            <a:off x="5715000" y="1571624"/>
            <a:ext cx="3657599" cy="6572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2C277B4-1562-4D1F-42EA-D7117F4461F9}"/>
              </a:ext>
            </a:extLst>
          </p:cNvPr>
          <p:cNvSpPr/>
          <p:nvPr/>
        </p:nvSpPr>
        <p:spPr>
          <a:xfrm>
            <a:off x="5695950" y="2352675"/>
            <a:ext cx="3657599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11292D-A5D0-C3FC-99AF-050CFF93D3AC}"/>
              </a:ext>
            </a:extLst>
          </p:cNvPr>
          <p:cNvGrpSpPr/>
          <p:nvPr/>
        </p:nvGrpSpPr>
        <p:grpSpPr>
          <a:xfrm>
            <a:off x="4733925" y="3143248"/>
            <a:ext cx="1162050" cy="1190625"/>
            <a:chOff x="4486275" y="1095375"/>
            <a:chExt cx="1162050" cy="1743075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EF55640-7095-84A4-68C0-23BDD793018B}"/>
                </a:ext>
              </a:extLst>
            </p:cNvPr>
            <p:cNvCxnSpPr/>
            <p:nvPr/>
          </p:nvCxnSpPr>
          <p:spPr>
            <a:xfrm>
              <a:off x="4486275" y="2096861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5EA3233-A610-4865-8AED-B3B6951B0B6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F9B131B-EAB8-FCA6-68E1-0756BB8F5854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59FEEC5-52B0-EF1A-6585-03952BF7AFBF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A2BAC8-D180-E744-79FD-FCE7B3E22A80}"/>
              </a:ext>
            </a:extLst>
          </p:cNvPr>
          <p:cNvSpPr/>
          <p:nvPr/>
        </p:nvSpPr>
        <p:spPr>
          <a:xfrm>
            <a:off x="5848350" y="2962274"/>
            <a:ext cx="3657599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phì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275EB88-6E5F-FACF-F925-8244A8C86313}"/>
              </a:ext>
            </a:extLst>
          </p:cNvPr>
          <p:cNvSpPr/>
          <p:nvPr/>
        </p:nvSpPr>
        <p:spPr>
          <a:xfrm>
            <a:off x="5867400" y="3562349"/>
            <a:ext cx="3657599" cy="466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49724AF-93AC-A544-0EBA-81F3CD85910D}"/>
              </a:ext>
            </a:extLst>
          </p:cNvPr>
          <p:cNvSpPr/>
          <p:nvPr/>
        </p:nvSpPr>
        <p:spPr>
          <a:xfrm>
            <a:off x="5857875" y="4133850"/>
            <a:ext cx="3657599" cy="419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2CFA5BF-B5CF-B9EB-BFA7-4B052B3F72FD}"/>
              </a:ext>
            </a:extLst>
          </p:cNvPr>
          <p:cNvSpPr/>
          <p:nvPr/>
        </p:nvSpPr>
        <p:spPr>
          <a:xfrm>
            <a:off x="5810250" y="4838700"/>
            <a:ext cx="3657599" cy="5715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1FBC0D0-2E7F-B648-AB06-674E2910F2C0}"/>
              </a:ext>
            </a:extLst>
          </p:cNvPr>
          <p:cNvSpPr/>
          <p:nvPr/>
        </p:nvSpPr>
        <p:spPr>
          <a:xfrm>
            <a:off x="5857875" y="5495924"/>
            <a:ext cx="3657599" cy="704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5723FB5-B1FE-182B-15B9-902873268972}"/>
              </a:ext>
            </a:extLst>
          </p:cNvPr>
          <p:cNvSpPr/>
          <p:nvPr/>
        </p:nvSpPr>
        <p:spPr>
          <a:xfrm>
            <a:off x="5838825" y="6315074"/>
            <a:ext cx="3657599" cy="5429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2" name="Picture 6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7D2130-7CE3-3558-887E-5C9A10D19D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3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11" grpId="0" animBg="1"/>
      <p:bldP spid="12" grpId="0" animBg="1"/>
      <p:bldP spid="46" grpId="0" animBg="1"/>
      <p:bldP spid="48" grpId="0" animBg="1"/>
      <p:bldP spid="49" grpId="0" animBg="1"/>
      <p:bldP spid="5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600075" y="2358719"/>
            <a:ext cx="10963275" cy="294670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BC980F4A-949C-31D2-F36C-E63CF03966D8}"/>
              </a:ext>
            </a:extLst>
          </p:cNvPr>
          <p:cNvSpPr txBox="1"/>
          <p:nvPr/>
        </p:nvSpPr>
        <p:spPr>
          <a:xfrm>
            <a:off x="952499" y="2844427"/>
            <a:ext cx="10715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Nhóm 1: Dinh dưỡng ở con người.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Nhóm 2: Bệnh liên quan đến dinh dưỡng.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Nhóm 3: Phòng tránh đuối nước. </a:t>
            </a:r>
          </a:p>
        </p:txBody>
      </p:sp>
      <p:pic>
        <p:nvPicPr>
          <p:cNvPr id="59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30087DD8-D5D5-5756-0432-356A0C581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78" y="-116690"/>
            <a:ext cx="4575827" cy="27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4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44457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F9654-0B3D-E385-0234-5BC02ED2EF46}"/>
              </a:ext>
            </a:extLst>
          </p:cNvPr>
          <p:cNvSpPr txBox="1"/>
          <p:nvPr/>
        </p:nvSpPr>
        <p:spPr>
          <a:xfrm>
            <a:off x="3209925" y="0"/>
            <a:ext cx="5981700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ctr">
              <a:defRPr/>
            </a:pPr>
            <a:r>
              <a:rPr lang="vi-VN" sz="4000">
                <a:solidFill>
                  <a:prstClr val="black"/>
                </a:solidFill>
                <a:latin typeface="Calibri"/>
                <a:cs typeface="Times New Roman" pitchFamily="18" charset="0"/>
              </a:rPr>
              <a:t>Dinh dưỡng ở con người.</a:t>
            </a:r>
            <a:endParaRPr lang="vi-VN" sz="4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0741D-F90D-0CF7-AAAC-BF956DB4C72F}"/>
              </a:ext>
            </a:extLst>
          </p:cNvPr>
          <p:cNvCxnSpPr/>
          <p:nvPr/>
        </p:nvCxnSpPr>
        <p:spPr>
          <a:xfrm flipH="1">
            <a:off x="1704975" y="819150"/>
            <a:ext cx="4457700" cy="4000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84D1F-70E1-F932-2EE0-508A684E0816}"/>
              </a:ext>
            </a:extLst>
          </p:cNvPr>
          <p:cNvSpPr/>
          <p:nvPr/>
        </p:nvSpPr>
        <p:spPr>
          <a:xfrm>
            <a:off x="523874" y="1219200"/>
            <a:ext cx="2466975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dirty="0"/>
              <a:t>Các thực phẩm, thức ăn thường được phân chia theo bốn nhóm chất dinh dưỡng: chất bột đường, chất đạm, chất béo, vi-ta-min và chất khoáng.</a:t>
            </a:r>
            <a:endParaRPr lang="en-US" sz="2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29EE65-DBCB-732D-2A88-FDF56E54D027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715000" y="783193"/>
            <a:ext cx="485775" cy="41695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65534F-8C0C-D5B4-066F-5511D435DF3A}"/>
              </a:ext>
            </a:extLst>
          </p:cNvPr>
          <p:cNvSpPr/>
          <p:nvPr/>
        </p:nvSpPr>
        <p:spPr>
          <a:xfrm>
            <a:off x="3686175" y="1200150"/>
            <a:ext cx="3448051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dirty="0"/>
              <a:t>Các chất dinh dưỡng giữ vai trò quan trọng đối với mọi hoạt động của cơ thể: cung cấp năng lượng cho các hoạt động sống, giúp cơ thể phát triển và lớn lên, giữ cho cơ thể khoẻ mạnh, chống lại bệnh tật.</a:t>
            </a:r>
            <a:endParaRPr lang="en-US" sz="2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4697CB-8380-FBCF-D300-9AF844DEA798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200775" y="783193"/>
            <a:ext cx="3619500" cy="3598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D5D0B9-129F-6103-D86D-88D2BD61FBAB}"/>
              </a:ext>
            </a:extLst>
          </p:cNvPr>
          <p:cNvSpPr/>
          <p:nvPr/>
        </p:nvSpPr>
        <p:spPr>
          <a:xfrm>
            <a:off x="7372349" y="1143000"/>
            <a:ext cx="4486275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Để đảm bảo chế độ ăn uống cân bằng, lành mạnh cần ăn đủ bữa và nên: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Phối hợp nhiều loại thức ăn.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Ăn rau xanh, quả chín và uống đủ nước.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Sử dụng hợp lí thức ăn có nguồn gốc từ động vật và thực vật.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Sử dụng ít muối và đường.</a:t>
            </a:r>
          </a:p>
        </p:txBody>
      </p:sp>
    </p:spTree>
    <p:extLst>
      <p:ext uri="{BB962C8B-B14F-4D97-AF65-F5344CB8AC3E}">
        <p14:creationId xmlns:p14="http://schemas.microsoft.com/office/powerpoint/2010/main" val="241180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895</Words>
  <Application>Microsoft Office PowerPoint</Application>
  <PresentationFormat>Widescreen</PresentationFormat>
  <Paragraphs>80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等线</vt:lpstr>
      <vt:lpstr>iCiel Altus</vt:lpstr>
      <vt:lpstr>Times New Roman</vt:lpstr>
      <vt:lpstr>Wingdings</vt:lpstr>
      <vt:lpstr>仓耳青禾体-谷力 W04</vt:lpstr>
      <vt:lpstr>思源黑体 CN Medium</vt:lpstr>
      <vt:lpstr>Custom Design</vt:lpstr>
      <vt:lpstr>1_Chủ đề 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16</cp:revision>
  <dcterms:created xsi:type="dcterms:W3CDTF">2024-01-31T02:08:08Z</dcterms:created>
  <dcterms:modified xsi:type="dcterms:W3CDTF">2025-04-18T13:43:29Z</dcterms:modified>
</cp:coreProperties>
</file>