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89" r:id="rId3"/>
    <p:sldId id="257" r:id="rId4"/>
    <p:sldId id="290" r:id="rId5"/>
    <p:sldId id="295" r:id="rId6"/>
    <p:sldId id="263" r:id="rId7"/>
    <p:sldId id="260" r:id="rId8"/>
    <p:sldId id="294" r:id="rId9"/>
    <p:sldId id="297" r:id="rId10"/>
    <p:sldId id="266" r:id="rId11"/>
    <p:sldId id="298" r:id="rId12"/>
    <p:sldId id="300" r:id="rId13"/>
    <p:sldId id="307" r:id="rId14"/>
    <p:sldId id="308" r:id="rId15"/>
    <p:sldId id="299" r:id="rId16"/>
    <p:sldId id="301" r:id="rId17"/>
    <p:sldId id="302" r:id="rId18"/>
    <p:sldId id="303" r:id="rId19"/>
    <p:sldId id="304" r:id="rId20"/>
    <p:sldId id="275" r:id="rId21"/>
    <p:sldId id="276" r:id="rId22"/>
    <p:sldId id="277" r:id="rId23"/>
    <p:sldId id="309" r:id="rId24"/>
    <p:sldId id="310" r:id="rId25"/>
    <p:sldId id="280" r:id="rId26"/>
    <p:sldId id="281" r:id="rId27"/>
    <p:sldId id="311" r:id="rId28"/>
    <p:sldId id="312" r:id="rId29"/>
  </p:sldIdLst>
  <p:sldSz cx="18288000" cy="10287000"/>
  <p:notesSz cx="6858000" cy="9144000"/>
  <p:embeddedFontLst>
    <p:embeddedFont>
      <p:font typeface="#9Slide05 IcielButterScotch" pitchFamily="2" charset="0"/>
      <p:regular r:id="rId31"/>
    </p:embeddedFont>
    <p:embeddedFont>
      <p:font typeface="Funtastic" panose="020B0604020202020204" charset="0"/>
      <p:regular r:id="rId32"/>
    </p:embeddedFont>
    <p:embeddedFont>
      <p:font typeface="Tahoma Bold" panose="020B0804030504040204" pitchFamily="34" charset="0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VN-Newton" panose="02040603050506020204" pitchFamily="18" charset="0"/>
      <p:regular r:id="rId41"/>
    </p:embeddedFont>
    <p:embeddedFont>
      <p:font typeface="SVN-Yahoo" panose="02040603050506020204" pitchFamily="18" charset="0"/>
      <p:regular r:id="rId42"/>
    </p:embeddedFont>
    <p:embeddedFont>
      <p:font typeface="Times New Roman Bold" panose="02020803070505020304" pitchFamily="18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74C"/>
    <a:srgbClr val="FFF2EB"/>
    <a:srgbClr val="0595BC"/>
    <a:srgbClr val="4FA853"/>
    <a:srgbClr val="F08238"/>
    <a:srgbClr val="3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19" autoAdjust="0"/>
    <p:restoredTop sz="94622" autoAdjust="0"/>
  </p:normalViewPr>
  <p:slideViewPr>
    <p:cSldViewPr>
      <p:cViewPr>
        <p:scale>
          <a:sx n="33" d="100"/>
          <a:sy n="33" d="100"/>
        </p:scale>
        <p:origin x="1738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B7-4477-91AD-230AD8634F9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B7-4477-91AD-230AD8634F9E}"/>
              </c:ext>
            </c:extLst>
          </c:dPt>
          <c:dPt>
            <c:idx val="2"/>
            <c:bubble3D val="0"/>
            <c:spPr>
              <a:solidFill>
                <a:srgbClr val="DE229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B7-4477-91AD-230AD8634F9E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B7-4477-91AD-230AD8634F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Kính lúp</c:v>
                </c:pt>
                <c:pt idx="1">
                  <c:v>Đèn pin</c:v>
                </c:pt>
                <c:pt idx="2">
                  <c:v>Thuốc xịt côn trùng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0.65</c:v>
                </c:pt>
                <c:pt idx="1">
                  <c:v>0.1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B7-4477-91AD-230AD8634F9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24-468A-9E1C-6C5B090B1E9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24-468A-9E1C-6C5B090B1E90}"/>
              </c:ext>
            </c:extLst>
          </c:dPt>
          <c:dPt>
            <c:idx val="2"/>
            <c:bubble3D val="0"/>
            <c:spPr>
              <a:solidFill>
                <a:srgbClr val="DE229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24-468A-9E1C-6C5B090B1E9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24-468A-9E1C-6C5B090B1E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Kính lúp</c:v>
                </c:pt>
                <c:pt idx="1">
                  <c:v>Đèn pin</c:v>
                </c:pt>
                <c:pt idx="2">
                  <c:v>Thuốc xịt côn trùng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0.65</c:v>
                </c:pt>
                <c:pt idx="1">
                  <c:v>0.1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24-468A-9E1C-6C5B090B1E9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595B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A16-4C84-8A35-57B967B6F8D1}"/>
              </c:ext>
            </c:extLst>
          </c:dPt>
          <c:dPt>
            <c:idx val="1"/>
            <c:bubble3D val="0"/>
            <c:spPr>
              <a:solidFill>
                <a:srgbClr val="CBD82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A16-4C84-8A35-57B967B6F8D1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A16-4C84-8A35-57B967B6F8D1}"/>
              </c:ext>
            </c:extLst>
          </c:dPt>
          <c:dPt>
            <c:idx val="3"/>
            <c:bubble3D val="0"/>
            <c:spPr>
              <a:solidFill>
                <a:srgbClr val="F0823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A16-4C84-8A35-57B967B6F8D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rgbClr val="0595B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A16-4C84-8A35-57B967B6F8D1}"/>
                </c:ext>
              </c:extLst>
            </c:dLbl>
            <c:dLbl>
              <c:idx val="1"/>
              <c:layout>
                <c:manualLayout>
                  <c:x val="-3.601519764896341E-2"/>
                  <c:y val="-1.0513907696782758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rgbClr val="4FA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6-4C84-8A35-57B967B6F8D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A16-4C84-8A35-57B967B6F8D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rgbClr val="F0823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A16-4C84-8A35-57B967B6F8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Tìm hiểu về côn trùng</c:v>
                </c:pt>
                <c:pt idx="1">
                  <c:v>Trồng cây</c:v>
                </c:pt>
                <c:pt idx="2">
                  <c:v>Đạp xe</c:v>
                </c:pt>
                <c:pt idx="3">
                  <c:v>Đi bộ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0.05</c:v>
                </c:pt>
                <c:pt idx="2">
                  <c:v>0.2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16-4C84-8A35-57B967B6F8D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595B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36-4124-8BB3-DC22425CD64C}"/>
              </c:ext>
            </c:extLst>
          </c:dPt>
          <c:dPt>
            <c:idx val="1"/>
            <c:bubble3D val="0"/>
            <c:spPr>
              <a:solidFill>
                <a:srgbClr val="CBD82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36-4124-8BB3-DC22425CD64C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36-4124-8BB3-DC22425CD64C}"/>
              </c:ext>
            </c:extLst>
          </c:dPt>
          <c:dPt>
            <c:idx val="3"/>
            <c:bubble3D val="0"/>
            <c:spPr>
              <a:solidFill>
                <a:srgbClr val="F0823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36-4124-8BB3-DC22425CD64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spc="0" baseline="0">
                      <a:solidFill>
                        <a:srgbClr val="0595B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536-4124-8BB3-DC22425CD64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spc="0" baseline="0">
                      <a:solidFill>
                        <a:srgbClr val="4FA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536-4124-8BB3-DC22425CD64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536-4124-8BB3-DC22425CD64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536-4124-8BB3-DC22425CD64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Tìm hiểu về côn trùng</c:v>
                </c:pt>
                <c:pt idx="1">
                  <c:v>Trồng cây</c:v>
                </c:pt>
                <c:pt idx="2">
                  <c:v>Đạp xe</c:v>
                </c:pt>
                <c:pt idx="3">
                  <c:v>Đi bộ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0.05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36-4124-8BB3-DC22425CD64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595B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BB-44FE-99A3-DBE839321B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BB-44FE-99A3-DBE839321B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BB-44FE-99A3-DBE839321B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BB-44FE-99A3-DBE839321BC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Không khí</c:v>
                </c:pt>
                <c:pt idx="1">
                  <c:v>Nước</c:v>
                </c:pt>
                <c:pt idx="2">
                  <c:v>Chất khoáng</c:v>
                </c:pt>
                <c:pt idx="3">
                  <c:v>Chất mùn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</c:v>
                </c:pt>
                <c:pt idx="1">
                  <c:v>0.3</c:v>
                </c:pt>
                <c:pt idx="2">
                  <c:v>0.35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BB-44FE-99A3-DBE839321BC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79835137795267"/>
          <c:y val="0.24470021870692552"/>
          <c:w val="0.26401414862204725"/>
          <c:h val="0.4084248026313482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BB-44FE-99A3-DBE839321BC8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BB-44FE-99A3-DBE839321B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BB-44FE-99A3-DBE839321B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BB-44FE-99A3-DBE839321BC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Khí oxy</c:v>
                </c:pt>
                <c:pt idx="1">
                  <c:v>Khí nitơ</c:v>
                </c:pt>
                <c:pt idx="2">
                  <c:v>Hơi nước, khí cacbonic và các khí khác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0.21</c:v>
                </c:pt>
                <c:pt idx="1">
                  <c:v>0.78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BB-44FE-99A3-DBE839321BC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7010076279527564"/>
          <c:y val="0.14958771225469289"/>
          <c:w val="0.3173992372047244"/>
          <c:h val="0.6539493938269319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BB-44FE-99A3-DBE839321B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BB-44FE-99A3-DBE839321B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BB-44FE-99A3-DBE839321B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BB-44FE-99A3-DBE839321B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1F4A-44A4-872C-881DFB540951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BBB-44FE-99A3-DBE839321BC8}"/>
                </c:ext>
              </c:extLst>
            </c:dLbl>
            <c:dLbl>
              <c:idx val="1"/>
              <c:spPr>
                <a:solidFill>
                  <a:schemeClr val="lt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BBB-44FE-99A3-DBE839321BC8}"/>
                </c:ext>
              </c:extLst>
            </c:dLbl>
            <c:dLbl>
              <c:idx val="2"/>
              <c:spPr>
                <a:solidFill>
                  <a:schemeClr val="lt1"/>
                </a:solidFill>
                <a:ln>
                  <a:solidFill>
                    <a:schemeClr val="accent3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1BBB-44FE-99A3-DBE839321BC8}"/>
                </c:ext>
              </c:extLst>
            </c:dLbl>
            <c:dLbl>
              <c:idx val="3"/>
              <c:spPr>
                <a:solidFill>
                  <a:schemeClr val="lt1"/>
                </a:solidFill>
                <a:ln>
                  <a:solidFill>
                    <a:schemeClr val="accent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1BBB-44FE-99A3-DBE839321BC8}"/>
                </c:ext>
              </c:extLst>
            </c:dLbl>
            <c:dLbl>
              <c:idx val="4"/>
              <c:spPr>
                <a:solidFill>
                  <a:schemeClr val="lt1"/>
                </a:solidFill>
                <a:ln>
                  <a:solidFill>
                    <a:schemeClr val="accent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1F4A-44A4-872C-881DFB540951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4F81BD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Cầu lông</c:v>
                </c:pt>
                <c:pt idx="1">
                  <c:v>Đá cầu</c:v>
                </c:pt>
                <c:pt idx="2">
                  <c:v>Bóng đá</c:v>
                </c:pt>
                <c:pt idx="3">
                  <c:v>Bóng bàn</c:v>
                </c:pt>
                <c:pt idx="4">
                  <c:v>Bơi lội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</c:v>
                </c:pt>
                <c:pt idx="1">
                  <c:v>0.25</c:v>
                </c:pt>
                <c:pt idx="2">
                  <c:v>0.3</c:v>
                </c:pt>
                <c:pt idx="3">
                  <c:v>0.1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BB-44FE-99A3-DBE839321BC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7D8-4284-B9E4-84C10B4743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7D8-4284-B9E4-84C10B4743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7D8-4284-B9E4-84C10B4743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7D8-4284-B9E4-84C10B4743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7D8-4284-B9E4-84C10B4743F7}"/>
              </c:ext>
            </c:extLst>
          </c:dPt>
          <c:dLbls>
            <c:dLbl>
              <c:idx val="3"/>
              <c:layout/>
              <c:spPr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8.6700418307086607E-2"/>
                      <c:h val="0.143533824831826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7D8-4284-B9E4-84C10B4743F7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4"/>
                <c:pt idx="0">
                  <c:v>Cam</c:v>
                </c:pt>
                <c:pt idx="1">
                  <c:v>Xoài</c:v>
                </c:pt>
                <c:pt idx="2">
                  <c:v>Bưởi</c:v>
                </c:pt>
                <c:pt idx="3">
                  <c:v>Mít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</c:v>
                </c:pt>
                <c:pt idx="1">
                  <c:v>0.25</c:v>
                </c:pt>
                <c:pt idx="2">
                  <c:v>0.2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D8-4284-B9E4-84C10B4743F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77865772637795272"/>
          <c:y val="0.2840002901082499"/>
          <c:w val="0.15259227362204725"/>
          <c:h val="0.3851242381198180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0E6A7-51A0-4887-A39B-43CCF9590F8F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F2E26-716A-42F0-A86B-7901B95A2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92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9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7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4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3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0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14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0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0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4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8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4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7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2E26-716A-42F0-A86B-7901B95A2E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2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2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70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9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9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34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3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318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8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67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63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11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10DB7BD8-800B-5609-454E-086F8B125620}"/>
              </a:ext>
            </a:extLst>
          </p:cNvPr>
          <p:cNvSpPr txBox="1"/>
          <p:nvPr userDrawn="1"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kumimoji="0" lang="en-US" sz="3000" b="0" i="0" u="sng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  <a:hlinkClick r:id="rId13" tooltip="https://www.facebook.com/groups/629898828017053"/>
              </a:rPr>
              <a:t>MĂNG NON- TÀI LIỆU TIỂU HỌC | Facebook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FF5E08E-8644-E96D-A7EC-EEE718559C34}"/>
              </a:ext>
            </a:extLst>
          </p:cNvPr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F073E47-A9D0-AD45-27FA-A4FD83D16111}"/>
              </a:ext>
            </a:extLst>
          </p:cNvPr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029CA6F-8B77-55D5-AA49-DF29D1349D1C}"/>
              </a:ext>
            </a:extLst>
          </p:cNvPr>
          <p:cNvSpPr txBox="1"/>
          <p:nvPr userDrawn="1"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403416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.svg"/><Relationship Id="rId8" Type="http://schemas.openxmlformats.org/officeDocument/2006/relationships/image" Target="../media/image7.svg"/><Relationship Id="rId26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12.png"/><Relationship Id="rId17" Type="http://schemas.openxmlformats.org/officeDocument/2006/relationships/image" Target="../media/image10.png"/><Relationship Id="rId12" Type="http://schemas.openxmlformats.org/officeDocument/2006/relationships/image" Target="../media/image11.sv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9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13.png"/><Relationship Id="rId27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3" Type="http://schemas.openxmlformats.org/officeDocument/2006/relationships/image" Target="../media/image6.png"/><Relationship Id="rId17" Type="http://schemas.openxmlformats.org/officeDocument/2006/relationships/image" Target="../media/image29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3.svg"/><Relationship Id="rId28" Type="http://schemas.openxmlformats.org/officeDocument/2006/relationships/image" Target="../media/image36.pn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png"/><Relationship Id="rId3" Type="http://schemas.openxmlformats.org/officeDocument/2006/relationships/image" Target="../media/image6.png"/><Relationship Id="rId17" Type="http://schemas.openxmlformats.org/officeDocument/2006/relationships/image" Target="../media/image29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3" Type="http://schemas.openxmlformats.org/officeDocument/2006/relationships/image" Target="../media/image6.png"/><Relationship Id="rId17" Type="http://schemas.openxmlformats.org/officeDocument/2006/relationships/image" Target="../media/image29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3" Type="http://schemas.openxmlformats.org/officeDocument/2006/relationships/image" Target="../media/image6.png"/><Relationship Id="rId17" Type="http://schemas.openxmlformats.org/officeDocument/2006/relationships/image" Target="../media/image29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19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41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19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.svg"/><Relationship Id="rId20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19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.sv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0" Type="http://schemas.openxmlformats.org/officeDocument/2006/relationships/image" Target="../media/image23.svg"/><Relationship Id="rId19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chart" Target="../charts/chart3.xml"/><Relationship Id="rId3" Type="http://schemas.openxmlformats.org/officeDocument/2006/relationships/image" Target="../media/image6.png"/><Relationship Id="rId21" Type="http://schemas.openxmlformats.org/officeDocument/2006/relationships/image" Target="../media/image44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9" Type="http://schemas.openxmlformats.org/officeDocument/2006/relationships/chart" Target="../charts/chart4.xml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45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15.svg"/><Relationship Id="rId4" Type="http://schemas.openxmlformats.org/officeDocument/2006/relationships/image" Target="../media/image48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8" Type="http://schemas.openxmlformats.org/officeDocument/2006/relationships/image" Target="../media/image71.svg"/><Relationship Id="rId26" Type="http://schemas.openxmlformats.org/officeDocument/2006/relationships/chart" Target="../charts/chart5.xml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5" Type="http://schemas.openxmlformats.org/officeDocument/2006/relationships/image" Target="../media/image57.png"/><Relationship Id="rId2" Type="http://schemas.openxmlformats.org/officeDocument/2006/relationships/audio" Target="../media/audio1.wav"/><Relationship Id="rId20" Type="http://schemas.openxmlformats.org/officeDocument/2006/relationships/image" Target="../media/image73.sv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24" Type="http://schemas.openxmlformats.org/officeDocument/2006/relationships/image" Target="../media/image56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23" Type="http://schemas.openxmlformats.org/officeDocument/2006/relationships/image" Target="../media/image55.png"/><Relationship Id="rId28" Type="http://schemas.openxmlformats.org/officeDocument/2006/relationships/image" Target="../media/image59.png"/><Relationship Id="rId10" Type="http://schemas.openxmlformats.org/officeDocument/2006/relationships/image" Target="../media/image15.svg"/><Relationship Id="rId4" Type="http://schemas.openxmlformats.org/officeDocument/2006/relationships/image" Target="../media/image47.png"/><Relationship Id="rId9" Type="http://schemas.openxmlformats.org/officeDocument/2006/relationships/image" Target="../media/image9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image" Target="../media/image71.svg"/><Relationship Id="rId26" Type="http://schemas.openxmlformats.org/officeDocument/2006/relationships/chart" Target="../charts/chart6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5" Type="http://schemas.openxmlformats.org/officeDocument/2006/relationships/image" Target="../media/image57.png"/><Relationship Id="rId2" Type="http://schemas.openxmlformats.org/officeDocument/2006/relationships/image" Target="../media/image46.jpeg"/><Relationship Id="rId20" Type="http://schemas.openxmlformats.org/officeDocument/2006/relationships/image" Target="../media/image73.sv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24" Type="http://schemas.openxmlformats.org/officeDocument/2006/relationships/image" Target="../media/image56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15.sv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svg"/><Relationship Id="rId26" Type="http://schemas.openxmlformats.org/officeDocument/2006/relationships/image" Target="../media/image83.svg"/><Relationship Id="rId3" Type="http://schemas.openxmlformats.org/officeDocument/2006/relationships/image" Target="../media/image47.png"/><Relationship Id="rId21" Type="http://schemas.openxmlformats.org/officeDocument/2006/relationships/image" Target="../media/image75.sv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71.svg"/><Relationship Id="rId25" Type="http://schemas.openxmlformats.org/officeDocument/2006/relationships/image" Target="../media/image6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24" Type="http://schemas.openxmlformats.org/officeDocument/2006/relationships/image" Target="../media/image57.png"/><Relationship Id="rId5" Type="http://schemas.openxmlformats.org/officeDocument/2006/relationships/image" Target="../media/image49.png"/><Relationship Id="rId23" Type="http://schemas.openxmlformats.org/officeDocument/2006/relationships/image" Target="../media/image56.png"/><Relationship Id="rId15" Type="http://schemas.openxmlformats.org/officeDocument/2006/relationships/image" Target="../media/image69.svg"/><Relationship Id="rId10" Type="http://schemas.openxmlformats.org/officeDocument/2006/relationships/chart" Target="../charts/chart7.xml"/><Relationship Id="rId19" Type="http://schemas.openxmlformats.org/officeDocument/2006/relationships/image" Target="../media/image73.svg"/><Relationship Id="rId4" Type="http://schemas.openxmlformats.org/officeDocument/2006/relationships/image" Target="../media/image48.png"/><Relationship Id="rId9" Type="http://schemas.openxmlformats.org/officeDocument/2006/relationships/image" Target="../media/image15.svg"/><Relationship Id="rId14" Type="http://schemas.openxmlformats.org/officeDocument/2006/relationships/image" Target="../media/image54.png"/><Relationship Id="rId2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svg"/><Relationship Id="rId26" Type="http://schemas.openxmlformats.org/officeDocument/2006/relationships/chart" Target="../charts/chart8.xml"/><Relationship Id="rId3" Type="http://schemas.openxmlformats.org/officeDocument/2006/relationships/image" Target="../media/image47.png"/><Relationship Id="rId21" Type="http://schemas.openxmlformats.org/officeDocument/2006/relationships/image" Target="../media/image75.svg"/><Relationship Id="rId7" Type="http://schemas.openxmlformats.org/officeDocument/2006/relationships/image" Target="../media/image51.png"/><Relationship Id="rId17" Type="http://schemas.openxmlformats.org/officeDocument/2006/relationships/image" Target="../media/image71.svg"/><Relationship Id="rId25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24" Type="http://schemas.openxmlformats.org/officeDocument/2006/relationships/image" Target="../media/image57.png"/><Relationship Id="rId5" Type="http://schemas.openxmlformats.org/officeDocument/2006/relationships/image" Target="../media/image49.png"/><Relationship Id="rId23" Type="http://schemas.openxmlformats.org/officeDocument/2006/relationships/image" Target="../media/image56.png"/><Relationship Id="rId15" Type="http://schemas.openxmlformats.org/officeDocument/2006/relationships/image" Target="../media/image69.svg"/><Relationship Id="rId10" Type="http://schemas.openxmlformats.org/officeDocument/2006/relationships/image" Target="../media/image53.png"/><Relationship Id="rId19" Type="http://schemas.openxmlformats.org/officeDocument/2006/relationships/image" Target="../media/image73.svg"/><Relationship Id="rId4" Type="http://schemas.openxmlformats.org/officeDocument/2006/relationships/image" Target="../media/image48.png"/><Relationship Id="rId9" Type="http://schemas.openxmlformats.org/officeDocument/2006/relationships/image" Target="../media/image15.svg"/><Relationship Id="rId14" Type="http://schemas.openxmlformats.org/officeDocument/2006/relationships/image" Target="../media/image54.png"/><Relationship Id="rId22" Type="http://schemas.openxmlformats.org/officeDocument/2006/relationships/image" Target="../media/image55.png"/><Relationship Id="rId27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88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64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svg"/><Relationship Id="rId3" Type="http://schemas.openxmlformats.org/officeDocument/2006/relationships/image" Target="../media/image6.png"/><Relationship Id="rId17" Type="http://schemas.openxmlformats.org/officeDocument/2006/relationships/image" Target="../media/image12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9" Type="http://schemas.openxmlformats.org/officeDocument/2006/relationships/image" Target="../media/image21.pn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sv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9" Type="http://schemas.openxmlformats.org/officeDocument/2006/relationships/image" Target="../media/image21.pn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17" Type="http://schemas.openxmlformats.org/officeDocument/2006/relationships/image" Target="../media/image29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3" Type="http://schemas.openxmlformats.org/officeDocument/2006/relationships/image" Target="../media/image6.png"/><Relationship Id="rId17" Type="http://schemas.openxmlformats.org/officeDocument/2006/relationships/image" Target="../media/image29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23" Type="http://schemas.openxmlformats.org/officeDocument/2006/relationships/image" Target="../media/image13.svg"/><Relationship Id="rId28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5" Type="http://schemas.openxmlformats.org/officeDocument/2006/relationships/image" Target="../media/image33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400716" y="-1286076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40" name="Group 40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53" name="Group 52"/>
          <p:cNvGrpSpPr/>
          <p:nvPr/>
        </p:nvGrpSpPr>
        <p:grpSpPr>
          <a:xfrm rot="249943">
            <a:off x="2072488" y="1145193"/>
            <a:ext cx="13816519" cy="7722961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82697" y="6351325"/>
            <a:ext cx="4269469" cy="3935675"/>
          </a:xfrm>
          <a:custGeom>
            <a:avLst/>
            <a:gdLst/>
            <a:ahLst/>
            <a:cxnLst/>
            <a:rect l="l" t="t" r="r" b="b"/>
            <a:pathLst>
              <a:path w="4269469" h="3935675">
                <a:moveTo>
                  <a:pt x="0" y="0"/>
                </a:moveTo>
                <a:lnTo>
                  <a:pt x="4269469" y="0"/>
                </a:lnTo>
                <a:lnTo>
                  <a:pt x="4269469" y="3935675"/>
                </a:lnTo>
                <a:lnTo>
                  <a:pt x="0" y="39356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152679" y="7193232"/>
            <a:ext cx="4232767" cy="3093768"/>
          </a:xfrm>
          <a:custGeom>
            <a:avLst/>
            <a:gdLst/>
            <a:ahLst/>
            <a:cxnLst/>
            <a:rect l="l" t="t" r="r" b="b"/>
            <a:pathLst>
              <a:path w="4232767" h="3093768">
                <a:moveTo>
                  <a:pt x="0" y="0"/>
                </a:moveTo>
                <a:lnTo>
                  <a:pt x="4232768" y="0"/>
                </a:lnTo>
                <a:lnTo>
                  <a:pt x="4232768" y="3093768"/>
                </a:lnTo>
                <a:lnTo>
                  <a:pt x="0" y="30937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/>
          <p:cNvGrpSpPr/>
          <p:nvPr/>
        </p:nvGrpSpPr>
        <p:grpSpPr>
          <a:xfrm>
            <a:off x="14215532" y="5256976"/>
            <a:ext cx="4259945" cy="3446683"/>
            <a:chOff x="13863419" y="4754205"/>
            <a:chExt cx="4259945" cy="3446683"/>
          </a:xfrm>
        </p:grpSpPr>
        <p:sp>
          <p:nvSpPr>
            <p:cNvPr id="9" name="Freeform 9"/>
            <p:cNvSpPr/>
            <p:nvPr/>
          </p:nvSpPr>
          <p:spPr>
            <a:xfrm rot="675491">
              <a:off x="13863419" y="4754205"/>
              <a:ext cx="4259945" cy="3446683"/>
            </a:xfrm>
            <a:custGeom>
              <a:avLst/>
              <a:gdLst/>
              <a:ahLst/>
              <a:cxnLst/>
              <a:rect l="l" t="t" r="r" b="b"/>
              <a:pathLst>
                <a:path w="4259945" h="3446683">
                  <a:moveTo>
                    <a:pt x="0" y="0"/>
                  </a:moveTo>
                  <a:lnTo>
                    <a:pt x="4259945" y="0"/>
                  </a:lnTo>
                  <a:lnTo>
                    <a:pt x="4259945" y="3446683"/>
                  </a:lnTo>
                  <a:lnTo>
                    <a:pt x="0" y="3446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 rot="1328932">
              <a:off x="17019069" y="6165600"/>
              <a:ext cx="671343" cy="411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  <p:sp>
          <p:nvSpPr>
            <p:cNvPr id="39" name="TextBox 39"/>
            <p:cNvSpPr txBox="1"/>
            <p:nvPr/>
          </p:nvSpPr>
          <p:spPr>
            <a:xfrm rot="430907">
              <a:off x="14810861" y="5514896"/>
              <a:ext cx="671343" cy="411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567956" y="6880124"/>
            <a:ext cx="4154727" cy="3406876"/>
          </a:xfrm>
          <a:custGeom>
            <a:avLst/>
            <a:gdLst/>
            <a:ahLst/>
            <a:cxnLst/>
            <a:rect l="l" t="t" r="r" b="b"/>
            <a:pathLst>
              <a:path w="4154727" h="3406876">
                <a:moveTo>
                  <a:pt x="0" y="0"/>
                </a:moveTo>
                <a:lnTo>
                  <a:pt x="4154727" y="0"/>
                </a:lnTo>
                <a:lnTo>
                  <a:pt x="4154727" y="3406876"/>
                </a:lnTo>
                <a:lnTo>
                  <a:pt x="0" y="34068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56834" y="7092635"/>
            <a:ext cx="4348764" cy="3194365"/>
          </a:xfrm>
          <a:custGeom>
            <a:avLst/>
            <a:gdLst/>
            <a:ahLst/>
            <a:cxnLst/>
            <a:rect l="l" t="t" r="r" b="b"/>
            <a:pathLst>
              <a:path w="4348764" h="3194365">
                <a:moveTo>
                  <a:pt x="0" y="0"/>
                </a:moveTo>
                <a:lnTo>
                  <a:pt x="4348764" y="0"/>
                </a:lnTo>
                <a:lnTo>
                  <a:pt x="4348764" y="3194365"/>
                </a:lnTo>
                <a:lnTo>
                  <a:pt x="0" y="319436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60" y="1243885"/>
            <a:ext cx="2316681" cy="23166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39674" y="1597888"/>
            <a:ext cx="2719052" cy="1774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69870" y="1712490"/>
            <a:ext cx="7364606" cy="29629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05425" y="4081264"/>
            <a:ext cx="12534462" cy="26824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27332" y="6548679"/>
            <a:ext cx="228010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-6814018" y="11428348"/>
            <a:ext cx="7363384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06"/>
              </a:lnSpc>
            </a:pP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Biểu</a:t>
            </a:r>
            <a:r>
              <a:rPr lang="en-US" sz="9700" dirty="0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 </a:t>
            </a: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đồ</a:t>
            </a:r>
            <a:endParaRPr lang="en-US" sz="9700" dirty="0">
              <a:solidFill>
                <a:srgbClr val="143615"/>
              </a:solidFill>
              <a:latin typeface="#9Slide05 IcielButterScotch" pitchFamily="2" charset="0"/>
              <a:ea typeface="Funtastic"/>
              <a:cs typeface="Funtastic"/>
              <a:sym typeface="Funtast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9578244" y="13662456"/>
            <a:ext cx="466682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HÌNH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6061716" y="14606650"/>
            <a:ext cx="2179991" cy="1425168"/>
          </a:xfrm>
          <a:custGeom>
            <a:avLst/>
            <a:gdLst/>
            <a:ahLst/>
            <a:cxnLst/>
            <a:rect l="l" t="t" r="r" b="b"/>
            <a:pathLst>
              <a:path w="2488588" h="1626914">
                <a:moveTo>
                  <a:pt x="0" y="0"/>
                </a:moveTo>
                <a:lnTo>
                  <a:pt x="2488588" y="0"/>
                </a:lnTo>
                <a:lnTo>
                  <a:pt x="2488588" y="1626915"/>
                </a:lnTo>
                <a:lnTo>
                  <a:pt x="0" y="1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/>
          <p:cNvSpPr txBox="1"/>
          <p:nvPr/>
        </p:nvSpPr>
        <p:spPr>
          <a:xfrm>
            <a:off x="-4523349" y="15044994"/>
            <a:ext cx="3639623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UẠT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487115" y="13812602"/>
            <a:ext cx="4472699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7279"/>
              </a:lnSpc>
            </a:pPr>
            <a:r>
              <a:rPr lang="en-US" sz="8800" b="1" dirty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TRÒN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683118" y="1215100"/>
            <a:ext cx="14544340" cy="8129788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16"/>
          <p:cNvSpPr/>
          <p:nvPr/>
        </p:nvSpPr>
        <p:spPr>
          <a:xfrm>
            <a:off x="5634077" y="5399297"/>
            <a:ext cx="4517630" cy="4483748"/>
          </a:xfrm>
          <a:custGeom>
            <a:avLst/>
            <a:gdLst/>
            <a:ahLst/>
            <a:cxnLst/>
            <a:rect l="l" t="t" r="r" b="b"/>
            <a:pathLst>
              <a:path w="4517630" h="4483748">
                <a:moveTo>
                  <a:pt x="0" y="0"/>
                </a:moveTo>
                <a:lnTo>
                  <a:pt x="4517630" y="0"/>
                </a:lnTo>
                <a:lnTo>
                  <a:pt x="4517630" y="4483748"/>
                </a:lnTo>
                <a:lnTo>
                  <a:pt x="0" y="448374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Freeform 17"/>
          <p:cNvSpPr/>
          <p:nvPr/>
        </p:nvSpPr>
        <p:spPr>
          <a:xfrm>
            <a:off x="10641721" y="4828964"/>
            <a:ext cx="4107783" cy="4037364"/>
          </a:xfrm>
          <a:custGeom>
            <a:avLst/>
            <a:gdLst/>
            <a:ahLst/>
            <a:cxnLst/>
            <a:rect l="l" t="t" r="r" b="b"/>
            <a:pathLst>
              <a:path w="4107783" h="4037364">
                <a:moveTo>
                  <a:pt x="0" y="0"/>
                </a:moveTo>
                <a:lnTo>
                  <a:pt x="4107783" y="0"/>
                </a:lnTo>
                <a:lnTo>
                  <a:pt x="4107783" y="4037365"/>
                </a:lnTo>
                <a:lnTo>
                  <a:pt x="0" y="403736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6" name="TextBox 18"/>
          <p:cNvSpPr txBox="1"/>
          <p:nvPr/>
        </p:nvSpPr>
        <p:spPr>
          <a:xfrm>
            <a:off x="2243736" y="1688605"/>
            <a:ext cx="1319977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Trường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chúng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tớ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đã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làm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bài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khảo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sát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dã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ngoại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yêu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thích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100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học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sinh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kết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quả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được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cho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hình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quạt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tròn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bên</a:t>
            </a:r>
            <a:r>
              <a:rPr lang="en-US" sz="48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9042" y="4910778"/>
            <a:ext cx="4273666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-6814018" y="11428348"/>
            <a:ext cx="7363384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06"/>
              </a:lnSpc>
            </a:pP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Biểu</a:t>
            </a:r>
            <a:r>
              <a:rPr lang="en-US" sz="9700" dirty="0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 </a:t>
            </a: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đồ</a:t>
            </a:r>
            <a:endParaRPr lang="en-US" sz="9700" dirty="0">
              <a:solidFill>
                <a:srgbClr val="143615"/>
              </a:solidFill>
              <a:latin typeface="#9Slide05 IcielButterScotch" pitchFamily="2" charset="0"/>
              <a:ea typeface="Funtastic"/>
              <a:cs typeface="Funtastic"/>
              <a:sym typeface="Funtast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9578244" y="13662456"/>
            <a:ext cx="466682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HÌNH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6061716" y="14606650"/>
            <a:ext cx="2179991" cy="1425168"/>
          </a:xfrm>
          <a:custGeom>
            <a:avLst/>
            <a:gdLst/>
            <a:ahLst/>
            <a:cxnLst/>
            <a:rect l="l" t="t" r="r" b="b"/>
            <a:pathLst>
              <a:path w="2488588" h="1626914">
                <a:moveTo>
                  <a:pt x="0" y="0"/>
                </a:moveTo>
                <a:lnTo>
                  <a:pt x="2488588" y="0"/>
                </a:lnTo>
                <a:lnTo>
                  <a:pt x="2488588" y="1626915"/>
                </a:lnTo>
                <a:lnTo>
                  <a:pt x="0" y="1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/>
          <p:cNvSpPr txBox="1"/>
          <p:nvPr/>
        </p:nvSpPr>
        <p:spPr>
          <a:xfrm>
            <a:off x="-4523349" y="15044994"/>
            <a:ext cx="3639623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UẠT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487115" y="13812602"/>
            <a:ext cx="4472699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7279"/>
              </a:lnSpc>
            </a:pPr>
            <a:r>
              <a:rPr lang="en-US" sz="8800" b="1" dirty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TRÒN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683118" y="1215100"/>
            <a:ext cx="14544340" cy="8129788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7" name="Freeform 16"/>
          <p:cNvSpPr/>
          <p:nvPr/>
        </p:nvSpPr>
        <p:spPr>
          <a:xfrm>
            <a:off x="10357604" y="4562666"/>
            <a:ext cx="4107783" cy="4037364"/>
          </a:xfrm>
          <a:custGeom>
            <a:avLst/>
            <a:gdLst/>
            <a:ahLst/>
            <a:cxnLst/>
            <a:rect l="l" t="t" r="r" b="b"/>
            <a:pathLst>
              <a:path w="4107783" h="4037364">
                <a:moveTo>
                  <a:pt x="0" y="0"/>
                </a:moveTo>
                <a:lnTo>
                  <a:pt x="4107783" y="0"/>
                </a:lnTo>
                <a:lnTo>
                  <a:pt x="4107783" y="4037364"/>
                </a:lnTo>
                <a:lnTo>
                  <a:pt x="0" y="403736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8" name="TextBox 17"/>
          <p:cNvSpPr txBox="1"/>
          <p:nvPr/>
        </p:nvSpPr>
        <p:spPr>
          <a:xfrm>
            <a:off x="2694581" y="1737475"/>
            <a:ext cx="11676398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b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Các</a:t>
            </a:r>
            <a:r>
              <a:rPr lang="en-US" sz="3799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b="1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bạn</a:t>
            </a:r>
            <a:r>
              <a:rPr lang="en-US" sz="3799" b="1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b="1" dirty="0" err="1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hãy</a:t>
            </a:r>
            <a:r>
              <a:rPr lang="en-US" sz="3799" b="1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cho</a:t>
            </a:r>
            <a:r>
              <a:rPr lang="en-US" sz="3799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biết</a:t>
            </a:r>
            <a:r>
              <a:rPr lang="en-US" sz="3799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</a:p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a)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bao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nhiêu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phần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trăm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thích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leo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núi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b)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Hoạt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dã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ngoại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nào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nhiều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yêu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thích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nhất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bao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nhiêu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bạn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yêu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thích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hoạt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đó</a:t>
            </a:r>
            <a:r>
              <a:rPr lang="en-US" sz="37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</p:txBody>
      </p:sp>
      <p:sp>
        <p:nvSpPr>
          <p:cNvPr id="39" name="Freeform 18"/>
          <p:cNvSpPr/>
          <p:nvPr/>
        </p:nvSpPr>
        <p:spPr>
          <a:xfrm>
            <a:off x="4241222" y="5417239"/>
            <a:ext cx="4517630" cy="4483748"/>
          </a:xfrm>
          <a:custGeom>
            <a:avLst/>
            <a:gdLst/>
            <a:ahLst/>
            <a:cxnLst/>
            <a:rect l="l" t="t" r="r" b="b"/>
            <a:pathLst>
              <a:path w="4517630" h="4483748">
                <a:moveTo>
                  <a:pt x="0" y="0"/>
                </a:moveTo>
                <a:lnTo>
                  <a:pt x="4517630" y="0"/>
                </a:lnTo>
                <a:lnTo>
                  <a:pt x="4517630" y="4483748"/>
                </a:lnTo>
                <a:lnTo>
                  <a:pt x="0" y="448374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36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6040036" y="-799974"/>
            <a:ext cx="6578561" cy="1159682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-6814018" y="11428348"/>
            <a:ext cx="7363384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06"/>
              </a:lnSpc>
            </a:pP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Biểu</a:t>
            </a:r>
            <a:r>
              <a:rPr lang="en-US" sz="9700" dirty="0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 </a:t>
            </a: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đồ</a:t>
            </a:r>
            <a:endParaRPr lang="en-US" sz="9700" dirty="0">
              <a:solidFill>
                <a:srgbClr val="143615"/>
              </a:solidFill>
              <a:latin typeface="#9Slide05 IcielButterScotch" pitchFamily="2" charset="0"/>
              <a:ea typeface="Funtastic"/>
              <a:cs typeface="Funtastic"/>
              <a:sym typeface="Funtast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9578244" y="13662456"/>
            <a:ext cx="466682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HÌNH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6061716" y="14606650"/>
            <a:ext cx="2179991" cy="1425168"/>
          </a:xfrm>
          <a:custGeom>
            <a:avLst/>
            <a:gdLst/>
            <a:ahLst/>
            <a:cxnLst/>
            <a:rect l="l" t="t" r="r" b="b"/>
            <a:pathLst>
              <a:path w="2488588" h="1626914">
                <a:moveTo>
                  <a:pt x="0" y="0"/>
                </a:moveTo>
                <a:lnTo>
                  <a:pt x="2488588" y="0"/>
                </a:lnTo>
                <a:lnTo>
                  <a:pt x="2488588" y="1626915"/>
                </a:lnTo>
                <a:lnTo>
                  <a:pt x="0" y="1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/>
          <p:cNvSpPr txBox="1"/>
          <p:nvPr/>
        </p:nvSpPr>
        <p:spPr>
          <a:xfrm>
            <a:off x="-4523349" y="15044994"/>
            <a:ext cx="3639623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UẠT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487115" y="13812602"/>
            <a:ext cx="4472699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7279"/>
              </a:lnSpc>
            </a:pPr>
            <a:r>
              <a:rPr lang="en-US" sz="8800" b="1" dirty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TRÒN</a:t>
            </a:r>
          </a:p>
        </p:txBody>
      </p:sp>
      <p:sp>
        <p:nvSpPr>
          <p:cNvPr id="43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9"/>
          <p:cNvSpPr/>
          <p:nvPr/>
        </p:nvSpPr>
        <p:spPr>
          <a:xfrm rot="-318023" flipH="1">
            <a:off x="15252640" y="2745779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7"/>
                </a:lnTo>
                <a:lnTo>
                  <a:pt x="2235875" y="1832487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Freeform 16"/>
          <p:cNvSpPr/>
          <p:nvPr/>
        </p:nvSpPr>
        <p:spPr>
          <a:xfrm>
            <a:off x="5215071" y="5817867"/>
            <a:ext cx="9552021" cy="4179009"/>
          </a:xfrm>
          <a:custGeom>
            <a:avLst/>
            <a:gdLst/>
            <a:ahLst/>
            <a:cxnLst/>
            <a:rect l="l" t="t" r="r" b="b"/>
            <a:pathLst>
              <a:path w="9552021" h="4179009">
                <a:moveTo>
                  <a:pt x="0" y="0"/>
                </a:moveTo>
                <a:lnTo>
                  <a:pt x="9552022" y="0"/>
                </a:lnTo>
                <a:lnTo>
                  <a:pt x="9552022" y="4179009"/>
                </a:lnTo>
                <a:lnTo>
                  <a:pt x="0" y="417900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95446" y="2365310"/>
            <a:ext cx="9998307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6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6040036" y="-799974"/>
            <a:ext cx="6578561" cy="1159682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-6814018" y="11428348"/>
            <a:ext cx="7363384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06"/>
              </a:lnSpc>
            </a:pP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Biểu</a:t>
            </a:r>
            <a:r>
              <a:rPr lang="en-US" sz="9700" dirty="0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 </a:t>
            </a: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đồ</a:t>
            </a:r>
            <a:endParaRPr lang="en-US" sz="9700" dirty="0">
              <a:solidFill>
                <a:srgbClr val="143615"/>
              </a:solidFill>
              <a:latin typeface="#9Slide05 IcielButterScotch" pitchFamily="2" charset="0"/>
              <a:ea typeface="Funtastic"/>
              <a:cs typeface="Funtastic"/>
              <a:sym typeface="Funtast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9578244" y="13662456"/>
            <a:ext cx="466682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HÌNH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6061716" y="14606650"/>
            <a:ext cx="2179991" cy="1425168"/>
          </a:xfrm>
          <a:custGeom>
            <a:avLst/>
            <a:gdLst/>
            <a:ahLst/>
            <a:cxnLst/>
            <a:rect l="l" t="t" r="r" b="b"/>
            <a:pathLst>
              <a:path w="2488588" h="1626914">
                <a:moveTo>
                  <a:pt x="0" y="0"/>
                </a:moveTo>
                <a:lnTo>
                  <a:pt x="2488588" y="0"/>
                </a:lnTo>
                <a:lnTo>
                  <a:pt x="2488588" y="1626915"/>
                </a:lnTo>
                <a:lnTo>
                  <a:pt x="0" y="1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/>
          <p:cNvSpPr txBox="1"/>
          <p:nvPr/>
        </p:nvSpPr>
        <p:spPr>
          <a:xfrm>
            <a:off x="-4523349" y="15044994"/>
            <a:ext cx="3639623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UẠT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487115" y="13812602"/>
            <a:ext cx="4472699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7279"/>
              </a:lnSpc>
            </a:pPr>
            <a:r>
              <a:rPr lang="en-US" sz="8800" b="1" dirty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TRÒN</a:t>
            </a:r>
          </a:p>
        </p:txBody>
      </p:sp>
      <p:sp>
        <p:nvSpPr>
          <p:cNvPr id="43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9"/>
          <p:cNvSpPr/>
          <p:nvPr/>
        </p:nvSpPr>
        <p:spPr>
          <a:xfrm rot="-318023" flipH="1">
            <a:off x="15252640" y="2745779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7"/>
                </a:lnTo>
                <a:lnTo>
                  <a:pt x="2235875" y="1832487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Freeform 16"/>
          <p:cNvSpPr/>
          <p:nvPr/>
        </p:nvSpPr>
        <p:spPr>
          <a:xfrm>
            <a:off x="5215071" y="5817867"/>
            <a:ext cx="9552021" cy="4179009"/>
          </a:xfrm>
          <a:custGeom>
            <a:avLst/>
            <a:gdLst/>
            <a:ahLst/>
            <a:cxnLst/>
            <a:rect l="l" t="t" r="r" b="b"/>
            <a:pathLst>
              <a:path w="9552021" h="4179009">
                <a:moveTo>
                  <a:pt x="0" y="0"/>
                </a:moveTo>
                <a:lnTo>
                  <a:pt x="9552022" y="0"/>
                </a:lnTo>
                <a:lnTo>
                  <a:pt x="9552022" y="4179009"/>
                </a:lnTo>
                <a:lnTo>
                  <a:pt x="0" y="417900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75886" y="3327038"/>
            <a:ext cx="990685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762145" y="1326956"/>
            <a:ext cx="14380917" cy="8038440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16"/>
          <p:cNvSpPr txBox="1"/>
          <p:nvPr/>
        </p:nvSpPr>
        <p:spPr>
          <a:xfrm>
            <a:off x="2409531" y="2082289"/>
            <a:ext cx="13066507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a)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30%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thích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leo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núi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b)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thăm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trang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trại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thích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thích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đó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thăm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trang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trại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4800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100 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× 45 : 100 = 45 (</a:t>
            </a:r>
            <a:r>
              <a:rPr lang="en-US" sz="4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bạn</a:t>
            </a:r>
            <a:r>
              <a:rPr lang="en-US" sz="4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</a:p>
        </p:txBody>
      </p:sp>
      <p:sp>
        <p:nvSpPr>
          <p:cNvPr id="35" name="Freeform 18"/>
          <p:cNvSpPr/>
          <p:nvPr/>
        </p:nvSpPr>
        <p:spPr>
          <a:xfrm>
            <a:off x="11363152" y="5685035"/>
            <a:ext cx="4517630" cy="4483748"/>
          </a:xfrm>
          <a:custGeom>
            <a:avLst/>
            <a:gdLst/>
            <a:ahLst/>
            <a:cxnLst/>
            <a:rect l="l" t="t" r="r" b="b"/>
            <a:pathLst>
              <a:path w="4517630" h="4483748">
                <a:moveTo>
                  <a:pt x="0" y="0"/>
                </a:moveTo>
                <a:lnTo>
                  <a:pt x="4517630" y="0"/>
                </a:lnTo>
                <a:lnTo>
                  <a:pt x="4517630" y="4483748"/>
                </a:lnTo>
                <a:lnTo>
                  <a:pt x="0" y="44837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31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762145" y="1326956"/>
            <a:ext cx="14380917" cy="8038440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16"/>
          <p:cNvSpPr/>
          <p:nvPr/>
        </p:nvSpPr>
        <p:spPr>
          <a:xfrm>
            <a:off x="12410969" y="6439764"/>
            <a:ext cx="3704883" cy="3849229"/>
          </a:xfrm>
          <a:custGeom>
            <a:avLst/>
            <a:gdLst/>
            <a:ahLst/>
            <a:cxnLst/>
            <a:rect l="l" t="t" r="r" b="b"/>
            <a:pathLst>
              <a:path w="3704883" h="3849229">
                <a:moveTo>
                  <a:pt x="0" y="0"/>
                </a:moveTo>
                <a:lnTo>
                  <a:pt x="3704883" y="0"/>
                </a:lnTo>
                <a:lnTo>
                  <a:pt x="3704883" y="3849229"/>
                </a:lnTo>
                <a:lnTo>
                  <a:pt x="0" y="38492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6" name="TextBox 18"/>
          <p:cNvSpPr txBox="1"/>
          <p:nvPr/>
        </p:nvSpPr>
        <p:spPr>
          <a:xfrm>
            <a:off x="2155400" y="1773264"/>
            <a:ext cx="13320639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57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chuyến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quốc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chúng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tớ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sinh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đều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vật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kính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lúp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đèn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pin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thuốc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xịt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côn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trùng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bên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tỉ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trăm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sinh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vật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đó</a:t>
            </a:r>
            <a:r>
              <a:rPr lang="en-US" sz="4000" b="1" dirty="0" smtClean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  <a:endParaRPr lang="en-US" sz="4000" b="1" dirty="0">
              <a:solidFill>
                <a:srgbClr val="000000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10710974" y="4209229"/>
            <a:ext cx="4845456" cy="2154436"/>
          </a:xfrm>
          <a:prstGeom prst="wedgeRectCallout">
            <a:avLst>
              <a:gd name="adj1" fmla="val 23697"/>
              <a:gd name="adj2" fmla="val 68954"/>
            </a:avLst>
          </a:prstGeom>
          <a:solidFill>
            <a:srgbClr val="3FD6FF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Hãy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đọc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tỉ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phần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trăm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của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kính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lúp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đèn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pin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và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thuốc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xịt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côn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trùng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trên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biểu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dirty="0" err="1">
                <a:latin typeface="Tahoma"/>
                <a:ea typeface="Tahoma"/>
                <a:cs typeface="Tahoma"/>
                <a:sym typeface="Tahoma"/>
              </a:rPr>
              <a:t>đồ</a:t>
            </a: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62253" y="5001374"/>
            <a:ext cx="4273666" cy="5279594"/>
          </a:xfrm>
          <a:prstGeom prst="rect">
            <a:avLst/>
          </a:prstGeom>
        </p:spPr>
      </p:pic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693703277"/>
              </p:ext>
            </p:extLst>
          </p:nvPr>
        </p:nvGraphicFramePr>
        <p:xfrm>
          <a:off x="4324802" y="4659572"/>
          <a:ext cx="6703051" cy="422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:p14="http://schemas.microsoft.com/office/powerpoint/2010/main" val="26873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762145" y="1326956"/>
            <a:ext cx="14380917" cy="8038440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TextBox 17"/>
          <p:cNvSpPr txBox="1"/>
          <p:nvPr/>
        </p:nvSpPr>
        <p:spPr>
          <a:xfrm>
            <a:off x="9518830" y="2165312"/>
            <a:ext cx="5661517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6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kính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lúp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chiếm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65%.</a:t>
            </a:r>
          </a:p>
          <a:p>
            <a:pPr marL="571500" indent="-571500">
              <a:lnSpc>
                <a:spcPts val="56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đèn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pin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chiếm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10%.</a:t>
            </a:r>
          </a:p>
          <a:p>
            <a:pPr marL="571500" indent="-571500">
              <a:lnSpc>
                <a:spcPts val="56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thuốc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xịt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côn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trùng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chiếm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25%.</a:t>
            </a:r>
          </a:p>
        </p:txBody>
      </p:sp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2975222905"/>
              </p:ext>
            </p:extLst>
          </p:nvPr>
        </p:nvGraphicFramePr>
        <p:xfrm>
          <a:off x="1930465" y="1543414"/>
          <a:ext cx="7558219" cy="65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28133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762145" y="1326956"/>
            <a:ext cx="14380917" cy="8038440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TextBox 17"/>
          <p:cNvSpPr txBox="1"/>
          <p:nvPr/>
        </p:nvSpPr>
        <p:spPr>
          <a:xfrm>
            <a:off x="2846720" y="1709007"/>
            <a:ext cx="8232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trả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</a:p>
          <a:p>
            <a:pPr algn="l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798" y="6087163"/>
            <a:ext cx="3331684" cy="41158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8894"/>
              </p:ext>
            </p:extLst>
          </p:nvPr>
        </p:nvGraphicFramePr>
        <p:xfrm>
          <a:off x="2445519" y="3118491"/>
          <a:ext cx="13015280" cy="33526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35848">
                  <a:extLst>
                    <a:ext uri="{9D8B030D-6E8A-4147-A177-3AD203B41FA5}">
                      <a16:colId xmlns:a16="http://schemas.microsoft.com/office/drawing/2014/main" val="413879792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2319112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7081957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79825116"/>
                    </a:ext>
                  </a:extLst>
                </a:gridCol>
                <a:gridCol w="1873832">
                  <a:extLst>
                    <a:ext uri="{9D8B030D-6E8A-4147-A177-3AD203B41FA5}">
                      <a16:colId xmlns:a16="http://schemas.microsoft.com/office/drawing/2014/main" val="1737329717"/>
                    </a:ext>
                  </a:extLst>
                </a:gridCol>
              </a:tblGrid>
              <a:tr h="13104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Hoạt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động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Tìm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hiểu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côn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trùng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Trồng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cây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Đạp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xe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563714"/>
                  </a:ext>
                </a:extLst>
              </a:tr>
              <a:tr h="13104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Tỉ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phần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học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sinh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tham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gia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mỗi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hoạt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động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vào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lúc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5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giờ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chiều</a:t>
                      </a:r>
                      <a:r>
                        <a:rPr lang="en-US" sz="3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50%</a:t>
                      </a:r>
                      <a:endParaRPr lang="en-US" sz="3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  <a:endParaRPr lang="en-US" sz="3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20%</a:t>
                      </a:r>
                      <a:endParaRPr lang="en-US" sz="3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25%</a:t>
                      </a:r>
                      <a:endParaRPr lang="en-US" sz="3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520854"/>
                  </a:ext>
                </a:extLst>
              </a:tr>
            </a:tbl>
          </a:graphicData>
        </a:graphic>
      </p:graphicFrame>
      <p:sp>
        <p:nvSpPr>
          <p:cNvPr id="41" name="Freeform 16"/>
          <p:cNvSpPr/>
          <p:nvPr/>
        </p:nvSpPr>
        <p:spPr>
          <a:xfrm>
            <a:off x="12207459" y="6438045"/>
            <a:ext cx="3704883" cy="3849229"/>
          </a:xfrm>
          <a:custGeom>
            <a:avLst/>
            <a:gdLst/>
            <a:ahLst/>
            <a:cxnLst/>
            <a:rect l="l" t="t" r="r" b="b"/>
            <a:pathLst>
              <a:path w="3704883" h="3849229">
                <a:moveTo>
                  <a:pt x="0" y="0"/>
                </a:moveTo>
                <a:lnTo>
                  <a:pt x="3704883" y="0"/>
                </a:lnTo>
                <a:lnTo>
                  <a:pt x="3704883" y="3849229"/>
                </a:lnTo>
                <a:lnTo>
                  <a:pt x="0" y="38492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42" name="TextBox 19"/>
          <p:cNvSpPr txBox="1"/>
          <p:nvPr/>
        </p:nvSpPr>
        <p:spPr>
          <a:xfrm>
            <a:off x="8083943" y="6812763"/>
            <a:ext cx="3626931" cy="1661993"/>
          </a:xfrm>
          <a:prstGeom prst="wedgeRectCallout">
            <a:avLst>
              <a:gd name="adj1" fmla="val 65214"/>
              <a:gd name="adj2" fmla="val 15901"/>
            </a:avLst>
          </a:prstGeom>
          <a:solidFill>
            <a:srgbClr val="3FD6FF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 err="1" smtClean="0">
                <a:latin typeface="Tahoma"/>
                <a:ea typeface="Tahoma"/>
                <a:cs typeface="Tahoma"/>
                <a:sym typeface="Tahoma"/>
              </a:rPr>
              <a:t>Đọc</a:t>
            </a:r>
            <a:r>
              <a:rPr lang="en-US" sz="5400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00" dirty="0" err="1" smtClean="0">
                <a:latin typeface="Tahoma"/>
                <a:ea typeface="Tahoma"/>
                <a:cs typeface="Tahoma"/>
                <a:sym typeface="Tahoma"/>
              </a:rPr>
              <a:t>bảng</a:t>
            </a:r>
            <a:r>
              <a:rPr lang="en-US" sz="5400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00" dirty="0" err="1" smtClean="0"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5400" dirty="0" smtClean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00" dirty="0" err="1" smtClean="0">
                <a:latin typeface="Tahoma"/>
                <a:ea typeface="Tahoma"/>
                <a:cs typeface="Tahoma"/>
                <a:sym typeface="Tahoma"/>
              </a:rPr>
              <a:t>liệu</a:t>
            </a:r>
            <a:endParaRPr lang="en-US" sz="5400" dirty="0"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880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762145" y="1326956"/>
            <a:ext cx="14380917" cy="8038440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52534" y="8099605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17"/>
          <p:cNvSpPr txBox="1"/>
          <p:nvPr/>
        </p:nvSpPr>
        <p:spPr>
          <a:xfrm>
            <a:off x="1940107" y="1999666"/>
            <a:ext cx="1399778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dưới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đây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liệu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?</a:t>
            </a:r>
          </a:p>
        </p:txBody>
      </p: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2908023810"/>
              </p:ext>
            </p:extLst>
          </p:nvPr>
        </p:nvGraphicFramePr>
        <p:xfrm>
          <a:off x="7984250" y="3263780"/>
          <a:ext cx="8110465" cy="497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636135782"/>
              </p:ext>
            </p:extLst>
          </p:nvPr>
        </p:nvGraphicFramePr>
        <p:xfrm>
          <a:off x="1085601" y="3589264"/>
          <a:ext cx="8110465" cy="4429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6629" y="7550281"/>
            <a:ext cx="1737511" cy="1444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2249" y="7572532"/>
            <a:ext cx="1731414" cy="14509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722053" y="6351278"/>
            <a:ext cx="5223361" cy="37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19753E-6 L -0.28533 -0.069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34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6.17284E-7 L -0.18742 -0.056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Graphic spid="31" grpId="1">
        <p:bldAsOne/>
      </p:bldGraphic>
      <p:bldGraphic spid="32" grpId="0">
        <p:bldAsOne/>
      </p:bldGraphic>
      <p:bldGraphic spid="32" grpId="1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7022" y="6351325"/>
            <a:ext cx="4269469" cy="3935675"/>
          </a:xfrm>
          <a:custGeom>
            <a:avLst/>
            <a:gdLst/>
            <a:ahLst/>
            <a:cxnLst/>
            <a:rect l="l" t="t" r="r" b="b"/>
            <a:pathLst>
              <a:path w="4269469" h="3935675">
                <a:moveTo>
                  <a:pt x="0" y="0"/>
                </a:moveTo>
                <a:lnTo>
                  <a:pt x="4269469" y="0"/>
                </a:lnTo>
                <a:lnTo>
                  <a:pt x="4269469" y="3935675"/>
                </a:lnTo>
                <a:lnTo>
                  <a:pt x="0" y="3935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7956" y="6880124"/>
            <a:ext cx="4154727" cy="3406876"/>
          </a:xfrm>
          <a:custGeom>
            <a:avLst/>
            <a:gdLst/>
            <a:ahLst/>
            <a:cxnLst/>
            <a:rect l="l" t="t" r="r" b="b"/>
            <a:pathLst>
              <a:path w="4154727" h="3406876">
                <a:moveTo>
                  <a:pt x="0" y="0"/>
                </a:moveTo>
                <a:lnTo>
                  <a:pt x="4154727" y="0"/>
                </a:lnTo>
                <a:lnTo>
                  <a:pt x="4154727" y="3406876"/>
                </a:lnTo>
                <a:lnTo>
                  <a:pt x="0" y="3406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56834" y="7092635"/>
            <a:ext cx="4348764" cy="3194365"/>
          </a:xfrm>
          <a:custGeom>
            <a:avLst/>
            <a:gdLst/>
            <a:ahLst/>
            <a:cxnLst/>
            <a:rect l="l" t="t" r="r" b="b"/>
            <a:pathLst>
              <a:path w="4348764" h="3194365">
                <a:moveTo>
                  <a:pt x="0" y="0"/>
                </a:moveTo>
                <a:lnTo>
                  <a:pt x="4348764" y="0"/>
                </a:lnTo>
                <a:lnTo>
                  <a:pt x="4348764" y="3194365"/>
                </a:lnTo>
                <a:lnTo>
                  <a:pt x="0" y="3194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5160">
            <a:off x="1238229" y="859230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8023" flipH="1">
            <a:off x="15725180" y="4948283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4402" y="7479246"/>
            <a:ext cx="915919" cy="754192"/>
            <a:chOff x="0" y="0"/>
            <a:chExt cx="739845" cy="6092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27286" y="7517346"/>
            <a:ext cx="915919" cy="754192"/>
            <a:chOff x="0" y="0"/>
            <a:chExt cx="739845" cy="609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480495" y="6684557"/>
            <a:ext cx="4599989" cy="3721809"/>
          </a:xfrm>
          <a:custGeom>
            <a:avLst/>
            <a:gdLst/>
            <a:ahLst/>
            <a:cxnLst/>
            <a:rect l="l" t="t" r="r" b="b"/>
            <a:pathLst>
              <a:path w="4599989" h="3721809">
                <a:moveTo>
                  <a:pt x="0" y="0"/>
                </a:moveTo>
                <a:lnTo>
                  <a:pt x="4599989" y="0"/>
                </a:lnTo>
                <a:lnTo>
                  <a:pt x="4599989" y="3721810"/>
                </a:lnTo>
                <a:lnTo>
                  <a:pt x="0" y="3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760535" y="7701665"/>
            <a:ext cx="832996" cy="684050"/>
            <a:chOff x="0" y="0"/>
            <a:chExt cx="812800" cy="66746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67465"/>
            </a:xfrm>
            <a:custGeom>
              <a:avLst/>
              <a:gdLst/>
              <a:ahLst/>
              <a:cxnLst/>
              <a:rect l="l" t="t" r="r" b="b"/>
              <a:pathLst>
                <a:path w="812800" h="667465">
                  <a:moveTo>
                    <a:pt x="406400" y="0"/>
                  </a:moveTo>
                  <a:cubicBezTo>
                    <a:pt x="181951" y="0"/>
                    <a:pt x="0" y="149417"/>
                    <a:pt x="0" y="333733"/>
                  </a:cubicBezTo>
                  <a:cubicBezTo>
                    <a:pt x="0" y="518048"/>
                    <a:pt x="181951" y="667465"/>
                    <a:pt x="406400" y="667465"/>
                  </a:cubicBezTo>
                  <a:cubicBezTo>
                    <a:pt x="630849" y="667465"/>
                    <a:pt x="812800" y="518048"/>
                    <a:pt x="812800" y="333733"/>
                  </a:cubicBezTo>
                  <a:cubicBezTo>
                    <a:pt x="812800" y="14941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4475"/>
              <a:ext cx="660400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90447" y="7524692"/>
            <a:ext cx="937258" cy="684050"/>
            <a:chOff x="0" y="0"/>
            <a:chExt cx="914534" cy="6674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534" cy="667465"/>
            </a:xfrm>
            <a:custGeom>
              <a:avLst/>
              <a:gdLst/>
              <a:ahLst/>
              <a:cxnLst/>
              <a:rect l="l" t="t" r="r" b="b"/>
              <a:pathLst>
                <a:path w="914534" h="667465">
                  <a:moveTo>
                    <a:pt x="457267" y="0"/>
                  </a:moveTo>
                  <a:cubicBezTo>
                    <a:pt x="204725" y="0"/>
                    <a:pt x="0" y="149417"/>
                    <a:pt x="0" y="333733"/>
                  </a:cubicBezTo>
                  <a:cubicBezTo>
                    <a:pt x="0" y="518048"/>
                    <a:pt x="204725" y="667465"/>
                    <a:pt x="457267" y="667465"/>
                  </a:cubicBezTo>
                  <a:cubicBezTo>
                    <a:pt x="709809" y="667465"/>
                    <a:pt x="914534" y="518048"/>
                    <a:pt x="914534" y="333733"/>
                  </a:cubicBezTo>
                  <a:cubicBezTo>
                    <a:pt x="914534" y="149417"/>
                    <a:pt x="709809" y="0"/>
                    <a:pt x="457267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85738" y="24475"/>
              <a:ext cx="743059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0196" y="2129893"/>
            <a:ext cx="12955123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7022" y="6351325"/>
            <a:ext cx="4269469" cy="3935675"/>
          </a:xfrm>
          <a:custGeom>
            <a:avLst/>
            <a:gdLst/>
            <a:ahLst/>
            <a:cxnLst/>
            <a:rect l="l" t="t" r="r" b="b"/>
            <a:pathLst>
              <a:path w="4269469" h="3935675">
                <a:moveTo>
                  <a:pt x="0" y="0"/>
                </a:moveTo>
                <a:lnTo>
                  <a:pt x="4269469" y="0"/>
                </a:lnTo>
                <a:lnTo>
                  <a:pt x="4269469" y="3935675"/>
                </a:lnTo>
                <a:lnTo>
                  <a:pt x="0" y="3935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7956" y="6880124"/>
            <a:ext cx="4154727" cy="3406876"/>
          </a:xfrm>
          <a:custGeom>
            <a:avLst/>
            <a:gdLst/>
            <a:ahLst/>
            <a:cxnLst/>
            <a:rect l="l" t="t" r="r" b="b"/>
            <a:pathLst>
              <a:path w="4154727" h="3406876">
                <a:moveTo>
                  <a:pt x="0" y="0"/>
                </a:moveTo>
                <a:lnTo>
                  <a:pt x="4154727" y="0"/>
                </a:lnTo>
                <a:lnTo>
                  <a:pt x="4154727" y="3406876"/>
                </a:lnTo>
                <a:lnTo>
                  <a:pt x="0" y="3406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56834" y="7092635"/>
            <a:ext cx="4348764" cy="3194365"/>
          </a:xfrm>
          <a:custGeom>
            <a:avLst/>
            <a:gdLst/>
            <a:ahLst/>
            <a:cxnLst/>
            <a:rect l="l" t="t" r="r" b="b"/>
            <a:pathLst>
              <a:path w="4348764" h="3194365">
                <a:moveTo>
                  <a:pt x="0" y="0"/>
                </a:moveTo>
                <a:lnTo>
                  <a:pt x="4348764" y="0"/>
                </a:lnTo>
                <a:lnTo>
                  <a:pt x="4348764" y="3194365"/>
                </a:lnTo>
                <a:lnTo>
                  <a:pt x="0" y="3194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5160">
            <a:off x="1238229" y="859230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8023" flipH="1">
            <a:off x="15725180" y="4948283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4402" y="7479246"/>
            <a:ext cx="915919" cy="754192"/>
            <a:chOff x="0" y="0"/>
            <a:chExt cx="739845" cy="6092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27286" y="7517346"/>
            <a:ext cx="915919" cy="754192"/>
            <a:chOff x="0" y="0"/>
            <a:chExt cx="739845" cy="609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480495" y="6684557"/>
            <a:ext cx="4599989" cy="3721809"/>
          </a:xfrm>
          <a:custGeom>
            <a:avLst/>
            <a:gdLst/>
            <a:ahLst/>
            <a:cxnLst/>
            <a:rect l="l" t="t" r="r" b="b"/>
            <a:pathLst>
              <a:path w="4599989" h="3721809">
                <a:moveTo>
                  <a:pt x="0" y="0"/>
                </a:moveTo>
                <a:lnTo>
                  <a:pt x="4599989" y="0"/>
                </a:lnTo>
                <a:lnTo>
                  <a:pt x="4599989" y="3721810"/>
                </a:lnTo>
                <a:lnTo>
                  <a:pt x="0" y="3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760535" y="7701665"/>
            <a:ext cx="832996" cy="684050"/>
            <a:chOff x="0" y="0"/>
            <a:chExt cx="812800" cy="66746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67465"/>
            </a:xfrm>
            <a:custGeom>
              <a:avLst/>
              <a:gdLst/>
              <a:ahLst/>
              <a:cxnLst/>
              <a:rect l="l" t="t" r="r" b="b"/>
              <a:pathLst>
                <a:path w="812800" h="667465">
                  <a:moveTo>
                    <a:pt x="406400" y="0"/>
                  </a:moveTo>
                  <a:cubicBezTo>
                    <a:pt x="181951" y="0"/>
                    <a:pt x="0" y="149417"/>
                    <a:pt x="0" y="333733"/>
                  </a:cubicBezTo>
                  <a:cubicBezTo>
                    <a:pt x="0" y="518048"/>
                    <a:pt x="181951" y="667465"/>
                    <a:pt x="406400" y="667465"/>
                  </a:cubicBezTo>
                  <a:cubicBezTo>
                    <a:pt x="630849" y="667465"/>
                    <a:pt x="812800" y="518048"/>
                    <a:pt x="812800" y="333733"/>
                  </a:cubicBezTo>
                  <a:cubicBezTo>
                    <a:pt x="812800" y="14941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4475"/>
              <a:ext cx="660400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90447" y="7524692"/>
            <a:ext cx="937258" cy="684050"/>
            <a:chOff x="0" y="0"/>
            <a:chExt cx="914534" cy="6674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534" cy="667465"/>
            </a:xfrm>
            <a:custGeom>
              <a:avLst/>
              <a:gdLst/>
              <a:ahLst/>
              <a:cxnLst/>
              <a:rect l="l" t="t" r="r" b="b"/>
              <a:pathLst>
                <a:path w="914534" h="667465">
                  <a:moveTo>
                    <a:pt x="457267" y="0"/>
                  </a:moveTo>
                  <a:cubicBezTo>
                    <a:pt x="204725" y="0"/>
                    <a:pt x="0" y="149417"/>
                    <a:pt x="0" y="333733"/>
                  </a:cubicBezTo>
                  <a:cubicBezTo>
                    <a:pt x="0" y="518048"/>
                    <a:pt x="204725" y="667465"/>
                    <a:pt x="457267" y="667465"/>
                  </a:cubicBezTo>
                  <a:cubicBezTo>
                    <a:pt x="709809" y="667465"/>
                    <a:pt x="914534" y="518048"/>
                    <a:pt x="914534" y="333733"/>
                  </a:cubicBezTo>
                  <a:cubicBezTo>
                    <a:pt x="914534" y="149417"/>
                    <a:pt x="709809" y="0"/>
                    <a:pt x="457267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85738" y="24475"/>
              <a:ext cx="743059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9201" y="2593002"/>
            <a:ext cx="13808637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40" t="-2105" r="-11444" b="-35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128" y="3843882"/>
            <a:ext cx="18630256" cy="6405018"/>
          </a:xfrm>
          <a:custGeom>
            <a:avLst/>
            <a:gdLst/>
            <a:ahLst/>
            <a:cxnLst/>
            <a:rect l="l" t="t" r="r" b="b"/>
            <a:pathLst>
              <a:path w="18630256" h="10828836">
                <a:moveTo>
                  <a:pt x="0" y="0"/>
                </a:moveTo>
                <a:lnTo>
                  <a:pt x="18630256" y="0"/>
                </a:lnTo>
                <a:lnTo>
                  <a:pt x="18630256" y="10828836"/>
                </a:lnTo>
                <a:lnTo>
                  <a:pt x="0" y="1082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b="-690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21270" y="-1015869"/>
            <a:ext cx="7092898" cy="8041075"/>
          </a:xfrm>
          <a:custGeom>
            <a:avLst/>
            <a:gdLst/>
            <a:ahLst/>
            <a:cxnLst/>
            <a:rect l="l" t="t" r="r" b="b"/>
            <a:pathLst>
              <a:path w="7092898" h="8041075">
                <a:moveTo>
                  <a:pt x="7092898" y="0"/>
                </a:moveTo>
                <a:lnTo>
                  <a:pt x="0" y="0"/>
                </a:lnTo>
                <a:lnTo>
                  <a:pt x="0" y="8041074"/>
                </a:lnTo>
                <a:lnTo>
                  <a:pt x="7092898" y="8041074"/>
                </a:lnTo>
                <a:lnTo>
                  <a:pt x="709289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85251" y="539557"/>
            <a:ext cx="7787259" cy="82296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0775" y="5143500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0" y="0"/>
                </a:moveTo>
                <a:lnTo>
                  <a:pt x="5439875" y="0"/>
                </a:lnTo>
                <a:lnTo>
                  <a:pt x="5439875" y="5369609"/>
                </a:lnTo>
                <a:lnTo>
                  <a:pt x="0" y="5369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0775" y="8769157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4572009" y="0"/>
                </a:moveTo>
                <a:lnTo>
                  <a:pt x="0" y="0"/>
                </a:lnTo>
                <a:lnTo>
                  <a:pt x="0" y="2070739"/>
                </a:lnTo>
                <a:lnTo>
                  <a:pt x="4572009" y="2070739"/>
                </a:lnTo>
                <a:lnTo>
                  <a:pt x="457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547782" y="5470287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5439874" y="0"/>
                </a:moveTo>
                <a:lnTo>
                  <a:pt x="0" y="0"/>
                </a:lnTo>
                <a:lnTo>
                  <a:pt x="0" y="5369609"/>
                </a:lnTo>
                <a:lnTo>
                  <a:pt x="5439874" y="5369609"/>
                </a:lnTo>
                <a:lnTo>
                  <a:pt x="543987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1714" y="8442370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0" y="0"/>
                </a:moveTo>
                <a:lnTo>
                  <a:pt x="4572009" y="0"/>
                </a:lnTo>
                <a:lnTo>
                  <a:pt x="4572009" y="2070739"/>
                </a:lnTo>
                <a:lnTo>
                  <a:pt x="0" y="207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2220" y="1527935"/>
            <a:ext cx="5291123" cy="5497271"/>
          </a:xfrm>
          <a:custGeom>
            <a:avLst/>
            <a:gdLst/>
            <a:ahLst/>
            <a:cxnLst/>
            <a:rect l="l" t="t" r="r" b="b"/>
            <a:pathLst>
              <a:path w="5291123" h="5497271">
                <a:moveTo>
                  <a:pt x="0" y="0"/>
                </a:moveTo>
                <a:lnTo>
                  <a:pt x="5291123" y="0"/>
                </a:lnTo>
                <a:lnTo>
                  <a:pt x="5291123" y="5497270"/>
                </a:lnTo>
                <a:lnTo>
                  <a:pt x="0" y="5497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17" y="2126705"/>
            <a:ext cx="10743488" cy="4719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40" t="-2105" r="-11444" b="-35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128" y="3843882"/>
            <a:ext cx="18630256" cy="10828836"/>
          </a:xfrm>
          <a:custGeom>
            <a:avLst/>
            <a:gdLst/>
            <a:ahLst/>
            <a:cxnLst/>
            <a:rect l="l" t="t" r="r" b="b"/>
            <a:pathLst>
              <a:path w="18630256" h="10828836">
                <a:moveTo>
                  <a:pt x="0" y="0"/>
                </a:moveTo>
                <a:lnTo>
                  <a:pt x="18630256" y="0"/>
                </a:lnTo>
                <a:lnTo>
                  <a:pt x="18630256" y="10828836"/>
                </a:lnTo>
                <a:lnTo>
                  <a:pt x="0" y="10828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21270" y="-1015869"/>
            <a:ext cx="7092898" cy="8041075"/>
          </a:xfrm>
          <a:custGeom>
            <a:avLst/>
            <a:gdLst/>
            <a:ahLst/>
            <a:cxnLst/>
            <a:rect l="l" t="t" r="r" b="b"/>
            <a:pathLst>
              <a:path w="7092898" h="8041075">
                <a:moveTo>
                  <a:pt x="7092898" y="0"/>
                </a:moveTo>
                <a:lnTo>
                  <a:pt x="0" y="0"/>
                </a:lnTo>
                <a:lnTo>
                  <a:pt x="0" y="8041074"/>
                </a:lnTo>
                <a:lnTo>
                  <a:pt x="7092898" y="8041074"/>
                </a:lnTo>
                <a:lnTo>
                  <a:pt x="70928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85251" y="539557"/>
            <a:ext cx="7787259" cy="82296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0775" y="5143500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0" y="0"/>
                </a:moveTo>
                <a:lnTo>
                  <a:pt x="5439875" y="0"/>
                </a:lnTo>
                <a:lnTo>
                  <a:pt x="5439875" y="5369609"/>
                </a:lnTo>
                <a:lnTo>
                  <a:pt x="0" y="53696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0775" y="8769157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4572009" y="0"/>
                </a:moveTo>
                <a:lnTo>
                  <a:pt x="0" y="0"/>
                </a:lnTo>
                <a:lnTo>
                  <a:pt x="0" y="2070739"/>
                </a:lnTo>
                <a:lnTo>
                  <a:pt x="4572009" y="2070739"/>
                </a:lnTo>
                <a:lnTo>
                  <a:pt x="457200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547782" y="5470287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5439874" y="0"/>
                </a:moveTo>
                <a:lnTo>
                  <a:pt x="0" y="0"/>
                </a:lnTo>
                <a:lnTo>
                  <a:pt x="0" y="5369609"/>
                </a:lnTo>
                <a:lnTo>
                  <a:pt x="5439874" y="5369609"/>
                </a:lnTo>
                <a:lnTo>
                  <a:pt x="543987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1714" y="8442370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0" y="0"/>
                </a:moveTo>
                <a:lnTo>
                  <a:pt x="4572009" y="0"/>
                </a:lnTo>
                <a:lnTo>
                  <a:pt x="4572009" y="2070739"/>
                </a:lnTo>
                <a:lnTo>
                  <a:pt x="0" y="20707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7"/>
          <p:cNvGrpSpPr/>
          <p:nvPr/>
        </p:nvGrpSpPr>
        <p:grpSpPr>
          <a:xfrm>
            <a:off x="1360059" y="1290435"/>
            <a:ext cx="15567882" cy="8621145"/>
            <a:chOff x="1912020" y="1059018"/>
            <a:chExt cx="13816519" cy="7722961"/>
          </a:xfrm>
        </p:grpSpPr>
        <p:sp>
          <p:nvSpPr>
            <p:cNvPr id="39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40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12206" y="2236270"/>
            <a:ext cx="6563286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dưới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đây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tỉ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lệ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phần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trăm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phần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đất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tốt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trồng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: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719585" y="2165794"/>
            <a:ext cx="6342896" cy="2508897"/>
            <a:chOff x="9856371" y="2515671"/>
            <a:chExt cx="5939365" cy="2508897"/>
          </a:xfrm>
        </p:grpSpPr>
        <p:grpSp>
          <p:nvGrpSpPr>
            <p:cNvPr id="19" name="Group 19"/>
            <p:cNvGrpSpPr/>
            <p:nvPr/>
          </p:nvGrpSpPr>
          <p:grpSpPr>
            <a:xfrm>
              <a:off x="9856371" y="2515671"/>
              <a:ext cx="5939365" cy="2508897"/>
              <a:chOff x="0" y="0"/>
              <a:chExt cx="1450965" cy="6129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50965" cy="612914"/>
              </a:xfrm>
              <a:custGeom>
                <a:avLst/>
                <a:gdLst/>
                <a:ahLst/>
                <a:cxnLst/>
                <a:rect l="l" t="t" r="r" b="b"/>
                <a:pathLst>
                  <a:path w="1450965" h="612914">
                    <a:moveTo>
                      <a:pt x="52140" y="0"/>
                    </a:moveTo>
                    <a:lnTo>
                      <a:pt x="1398825" y="0"/>
                    </a:lnTo>
                    <a:cubicBezTo>
                      <a:pt x="1427621" y="0"/>
                      <a:pt x="1450965" y="23344"/>
                      <a:pt x="1450965" y="52140"/>
                    </a:cubicBezTo>
                    <a:lnTo>
                      <a:pt x="1450965" y="560775"/>
                    </a:lnTo>
                    <a:cubicBezTo>
                      <a:pt x="1450965" y="574603"/>
                      <a:pt x="1445471" y="587865"/>
                      <a:pt x="1435693" y="597643"/>
                    </a:cubicBezTo>
                    <a:cubicBezTo>
                      <a:pt x="1425915" y="607421"/>
                      <a:pt x="1412653" y="612914"/>
                      <a:pt x="1398825" y="612914"/>
                    </a:cubicBezTo>
                    <a:lnTo>
                      <a:pt x="52140" y="612914"/>
                    </a:lnTo>
                    <a:cubicBezTo>
                      <a:pt x="38311" y="612914"/>
                      <a:pt x="25049" y="607421"/>
                      <a:pt x="15271" y="597643"/>
                    </a:cubicBezTo>
                    <a:cubicBezTo>
                      <a:pt x="5493" y="587865"/>
                      <a:pt x="0" y="574603"/>
                      <a:pt x="0" y="560775"/>
                    </a:cubicBezTo>
                    <a:lnTo>
                      <a:pt x="0" y="52140"/>
                    </a:lnTo>
                    <a:cubicBezTo>
                      <a:pt x="0" y="38311"/>
                      <a:pt x="5493" y="25049"/>
                      <a:pt x="15271" y="15271"/>
                    </a:cubicBezTo>
                    <a:cubicBezTo>
                      <a:pt x="25049" y="5493"/>
                      <a:pt x="38311" y="0"/>
                      <a:pt x="52140" y="0"/>
                    </a:cubicBezTo>
                    <a:close/>
                  </a:path>
                </a:pathLst>
              </a:custGeom>
              <a:solidFill>
                <a:srgbClr val="E0074C"/>
              </a:soli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50965" cy="651014"/>
              </a:xfrm>
              <a:prstGeom prst="rect">
                <a:avLst/>
              </a:prstGeom>
            </p:spPr>
            <p:txBody>
              <a:bodyPr lIns="54767" tIns="54767" rIns="54767" bIns="54767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0099367" y="2724275"/>
              <a:ext cx="5453373" cy="2115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Tỉ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lệ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phần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trăm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khoáng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đất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tốt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cho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cây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trồng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là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bao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nhiêu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38530" y="5320236"/>
            <a:ext cx="4211540" cy="928255"/>
            <a:chOff x="10338530" y="5320236"/>
            <a:chExt cx="4211540" cy="928255"/>
          </a:xfrm>
        </p:grpSpPr>
        <p:sp>
          <p:nvSpPr>
            <p:cNvPr id="23" name="Freeform 23"/>
            <p:cNvSpPr/>
            <p:nvPr/>
          </p:nvSpPr>
          <p:spPr>
            <a:xfrm>
              <a:off x="10892470" y="536181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0338530" y="5320236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12168109" y="5378902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30%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38530" y="6333990"/>
            <a:ext cx="4211540" cy="943479"/>
            <a:chOff x="10338530" y="6333990"/>
            <a:chExt cx="4211540" cy="943479"/>
          </a:xfrm>
        </p:grpSpPr>
        <p:sp>
          <p:nvSpPr>
            <p:cNvPr id="24" name="Freeform 24"/>
            <p:cNvSpPr/>
            <p:nvPr/>
          </p:nvSpPr>
          <p:spPr>
            <a:xfrm>
              <a:off x="10892470" y="6393059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0338530" y="6333990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2148720" y="6423394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35%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338530" y="7395501"/>
            <a:ext cx="4211540" cy="939623"/>
            <a:chOff x="10338530" y="7395501"/>
            <a:chExt cx="4211540" cy="939623"/>
          </a:xfrm>
        </p:grpSpPr>
        <p:sp>
          <p:nvSpPr>
            <p:cNvPr id="25" name="Freeform 25"/>
            <p:cNvSpPr/>
            <p:nvPr/>
          </p:nvSpPr>
          <p:spPr>
            <a:xfrm>
              <a:off x="10892470" y="7465882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0338530" y="7395501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2201795" y="7481049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40%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338530" y="8457012"/>
            <a:ext cx="4211540" cy="928255"/>
            <a:chOff x="10338530" y="8457012"/>
            <a:chExt cx="4211540" cy="928255"/>
          </a:xfrm>
        </p:grpSpPr>
        <p:sp>
          <p:nvSpPr>
            <p:cNvPr id="26" name="Freeform 26"/>
            <p:cNvSpPr/>
            <p:nvPr/>
          </p:nvSpPr>
          <p:spPr>
            <a:xfrm>
              <a:off x="10892470" y="849520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3"/>
                  </a:lnTo>
                  <a:lnTo>
                    <a:pt x="0" y="857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38530" y="8457012"/>
              <a:ext cx="1003519" cy="928255"/>
            </a:xfrm>
            <a:custGeom>
              <a:avLst/>
              <a:gdLst/>
              <a:ahLst/>
              <a:cxnLst/>
              <a:rect l="l" t="t" r="r" b="b"/>
              <a:pathLst>
                <a:path w="1003519" h="928255">
                  <a:moveTo>
                    <a:pt x="0" y="0"/>
                  </a:moveTo>
                  <a:lnTo>
                    <a:pt x="1003519" y="0"/>
                  </a:lnTo>
                  <a:lnTo>
                    <a:pt x="1003519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2409866" y="8521743"/>
              <a:ext cx="96678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5%</a:t>
              </a:r>
            </a:p>
          </p:txBody>
        </p:sp>
      </p:grp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2516328518"/>
              </p:ext>
            </p:extLst>
          </p:nvPr>
        </p:nvGraphicFramePr>
        <p:xfrm>
          <a:off x="1552005" y="395264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47" name="Freeform 32"/>
          <p:cNvSpPr/>
          <p:nvPr/>
        </p:nvSpPr>
        <p:spPr>
          <a:xfrm>
            <a:off x="-44443" y="7499525"/>
            <a:ext cx="3021769" cy="3244853"/>
          </a:xfrm>
          <a:custGeom>
            <a:avLst/>
            <a:gdLst/>
            <a:ahLst/>
            <a:cxnLst/>
            <a:rect l="l" t="t" r="r" b="b"/>
            <a:pathLst>
              <a:path w="3021769" h="3244853">
                <a:moveTo>
                  <a:pt x="0" y="0"/>
                </a:moveTo>
                <a:lnTo>
                  <a:pt x="3021769" y="0"/>
                </a:lnTo>
                <a:lnTo>
                  <a:pt x="3021769" y="3244853"/>
                </a:lnTo>
                <a:lnTo>
                  <a:pt x="0" y="324485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722161" y="6519299"/>
            <a:ext cx="2550501" cy="2148797"/>
          </a:xfrm>
          <a:custGeom>
            <a:avLst/>
            <a:gdLst/>
            <a:ahLst/>
            <a:cxnLst/>
            <a:rect l="l" t="t" r="r" b="b"/>
            <a:pathLst>
              <a:path w="2352116" h="1981658">
                <a:moveTo>
                  <a:pt x="0" y="0"/>
                </a:moveTo>
                <a:lnTo>
                  <a:pt x="2352116" y="0"/>
                </a:lnTo>
                <a:lnTo>
                  <a:pt x="2352116" y="1981658"/>
                </a:lnTo>
                <a:lnTo>
                  <a:pt x="0" y="198165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1605E-6 L -0.61702 0.078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1" y="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40" t="-2105" r="-11444" b="-35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128" y="3843882"/>
            <a:ext cx="18630256" cy="10828836"/>
          </a:xfrm>
          <a:custGeom>
            <a:avLst/>
            <a:gdLst/>
            <a:ahLst/>
            <a:cxnLst/>
            <a:rect l="l" t="t" r="r" b="b"/>
            <a:pathLst>
              <a:path w="18630256" h="10828836">
                <a:moveTo>
                  <a:pt x="0" y="0"/>
                </a:moveTo>
                <a:lnTo>
                  <a:pt x="18630256" y="0"/>
                </a:lnTo>
                <a:lnTo>
                  <a:pt x="18630256" y="10828836"/>
                </a:lnTo>
                <a:lnTo>
                  <a:pt x="0" y="1082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21270" y="-1015869"/>
            <a:ext cx="7092898" cy="8041075"/>
          </a:xfrm>
          <a:custGeom>
            <a:avLst/>
            <a:gdLst/>
            <a:ahLst/>
            <a:cxnLst/>
            <a:rect l="l" t="t" r="r" b="b"/>
            <a:pathLst>
              <a:path w="7092898" h="8041075">
                <a:moveTo>
                  <a:pt x="7092898" y="0"/>
                </a:moveTo>
                <a:lnTo>
                  <a:pt x="0" y="0"/>
                </a:lnTo>
                <a:lnTo>
                  <a:pt x="0" y="8041074"/>
                </a:lnTo>
                <a:lnTo>
                  <a:pt x="7092898" y="8041074"/>
                </a:lnTo>
                <a:lnTo>
                  <a:pt x="709289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85251" y="539557"/>
            <a:ext cx="7787259" cy="82296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0775" y="5143500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0" y="0"/>
                </a:moveTo>
                <a:lnTo>
                  <a:pt x="5439875" y="0"/>
                </a:lnTo>
                <a:lnTo>
                  <a:pt x="5439875" y="5369609"/>
                </a:lnTo>
                <a:lnTo>
                  <a:pt x="0" y="5369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0775" y="8769157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4572009" y="0"/>
                </a:moveTo>
                <a:lnTo>
                  <a:pt x="0" y="0"/>
                </a:lnTo>
                <a:lnTo>
                  <a:pt x="0" y="2070739"/>
                </a:lnTo>
                <a:lnTo>
                  <a:pt x="4572009" y="2070739"/>
                </a:lnTo>
                <a:lnTo>
                  <a:pt x="457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547782" y="5470287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5439874" y="0"/>
                </a:moveTo>
                <a:lnTo>
                  <a:pt x="0" y="0"/>
                </a:lnTo>
                <a:lnTo>
                  <a:pt x="0" y="5369609"/>
                </a:lnTo>
                <a:lnTo>
                  <a:pt x="5439874" y="5369609"/>
                </a:lnTo>
                <a:lnTo>
                  <a:pt x="543987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1714" y="8442370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0" y="0"/>
                </a:moveTo>
                <a:lnTo>
                  <a:pt x="4572009" y="0"/>
                </a:lnTo>
                <a:lnTo>
                  <a:pt x="4572009" y="2070739"/>
                </a:lnTo>
                <a:lnTo>
                  <a:pt x="0" y="207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7"/>
          <p:cNvGrpSpPr/>
          <p:nvPr/>
        </p:nvGrpSpPr>
        <p:grpSpPr>
          <a:xfrm>
            <a:off x="1360059" y="1290435"/>
            <a:ext cx="15567882" cy="8621145"/>
            <a:chOff x="1912020" y="1059018"/>
            <a:chExt cx="13816519" cy="7722961"/>
          </a:xfrm>
        </p:grpSpPr>
        <p:sp>
          <p:nvSpPr>
            <p:cNvPr id="39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40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51188" y="1896813"/>
            <a:ext cx="764787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dưới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đây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diễn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tỉ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lệ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oxy;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nitơ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hơi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cacbonic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719585" y="2165794"/>
            <a:ext cx="6342896" cy="2508897"/>
            <a:chOff x="9856371" y="2515671"/>
            <a:chExt cx="5939365" cy="2508897"/>
          </a:xfrm>
        </p:grpSpPr>
        <p:grpSp>
          <p:nvGrpSpPr>
            <p:cNvPr id="19" name="Group 19"/>
            <p:cNvGrpSpPr/>
            <p:nvPr/>
          </p:nvGrpSpPr>
          <p:grpSpPr>
            <a:xfrm>
              <a:off x="9856371" y="2515671"/>
              <a:ext cx="5939365" cy="2508897"/>
              <a:chOff x="0" y="0"/>
              <a:chExt cx="1450965" cy="6129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50965" cy="612914"/>
              </a:xfrm>
              <a:custGeom>
                <a:avLst/>
                <a:gdLst/>
                <a:ahLst/>
                <a:cxnLst/>
                <a:rect l="l" t="t" r="r" b="b"/>
                <a:pathLst>
                  <a:path w="1450965" h="612914">
                    <a:moveTo>
                      <a:pt x="52140" y="0"/>
                    </a:moveTo>
                    <a:lnTo>
                      <a:pt x="1398825" y="0"/>
                    </a:lnTo>
                    <a:cubicBezTo>
                      <a:pt x="1427621" y="0"/>
                      <a:pt x="1450965" y="23344"/>
                      <a:pt x="1450965" y="52140"/>
                    </a:cubicBezTo>
                    <a:lnTo>
                      <a:pt x="1450965" y="560775"/>
                    </a:lnTo>
                    <a:cubicBezTo>
                      <a:pt x="1450965" y="574603"/>
                      <a:pt x="1445471" y="587865"/>
                      <a:pt x="1435693" y="597643"/>
                    </a:cubicBezTo>
                    <a:cubicBezTo>
                      <a:pt x="1425915" y="607421"/>
                      <a:pt x="1412653" y="612914"/>
                      <a:pt x="1398825" y="612914"/>
                    </a:cubicBezTo>
                    <a:lnTo>
                      <a:pt x="52140" y="612914"/>
                    </a:lnTo>
                    <a:cubicBezTo>
                      <a:pt x="38311" y="612914"/>
                      <a:pt x="25049" y="607421"/>
                      <a:pt x="15271" y="597643"/>
                    </a:cubicBezTo>
                    <a:cubicBezTo>
                      <a:pt x="5493" y="587865"/>
                      <a:pt x="0" y="574603"/>
                      <a:pt x="0" y="560775"/>
                    </a:cubicBezTo>
                    <a:lnTo>
                      <a:pt x="0" y="52140"/>
                    </a:lnTo>
                    <a:cubicBezTo>
                      <a:pt x="0" y="38311"/>
                      <a:pt x="5493" y="25049"/>
                      <a:pt x="15271" y="15271"/>
                    </a:cubicBezTo>
                    <a:cubicBezTo>
                      <a:pt x="25049" y="5493"/>
                      <a:pt x="38311" y="0"/>
                      <a:pt x="52140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50965" cy="651014"/>
              </a:xfrm>
              <a:prstGeom prst="rect">
                <a:avLst/>
              </a:prstGeom>
            </p:spPr>
            <p:txBody>
              <a:bodyPr lIns="54767" tIns="54767" rIns="54767" bIns="54767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0099367" y="2724275"/>
              <a:ext cx="5453373" cy="2115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Trong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không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khí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thành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phần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nào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chiếm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tỉ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lệ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cao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nhất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38530" y="5320236"/>
            <a:ext cx="4211540" cy="928255"/>
            <a:chOff x="10338530" y="5320236"/>
            <a:chExt cx="4211540" cy="928255"/>
          </a:xfrm>
        </p:grpSpPr>
        <p:sp>
          <p:nvSpPr>
            <p:cNvPr id="23" name="Freeform 23"/>
            <p:cNvSpPr/>
            <p:nvPr/>
          </p:nvSpPr>
          <p:spPr>
            <a:xfrm>
              <a:off x="10892470" y="536181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0338530" y="5320236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11418149" y="5331956"/>
              <a:ext cx="287936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Khí</a:t>
              </a: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 oxy;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38530" y="6333990"/>
            <a:ext cx="4211540" cy="964780"/>
            <a:chOff x="10338530" y="6333990"/>
            <a:chExt cx="4211540" cy="964780"/>
          </a:xfrm>
        </p:grpSpPr>
        <p:sp>
          <p:nvSpPr>
            <p:cNvPr id="24" name="Freeform 24"/>
            <p:cNvSpPr/>
            <p:nvPr/>
          </p:nvSpPr>
          <p:spPr>
            <a:xfrm>
              <a:off x="10892470" y="6393059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0338530" y="6333990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1698715" y="6401088"/>
              <a:ext cx="2598794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vi-VN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Khí nitơ;</a:t>
              </a:r>
              <a:endParaRPr lang="en-US" sz="5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338530" y="7395501"/>
            <a:ext cx="4211540" cy="960664"/>
            <a:chOff x="10338530" y="7395501"/>
            <a:chExt cx="4211540" cy="960664"/>
          </a:xfrm>
        </p:grpSpPr>
        <p:sp>
          <p:nvSpPr>
            <p:cNvPr id="25" name="Freeform 25"/>
            <p:cNvSpPr/>
            <p:nvPr/>
          </p:nvSpPr>
          <p:spPr>
            <a:xfrm>
              <a:off x="10892470" y="7465882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0338530" y="7395501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644868" y="7458483"/>
              <a:ext cx="2902215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vi-VN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Hơi nước;</a:t>
              </a:r>
              <a:endParaRPr lang="en-US" sz="5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338530" y="8457012"/>
            <a:ext cx="4450599" cy="928255"/>
            <a:chOff x="10338530" y="8457012"/>
            <a:chExt cx="4450599" cy="928255"/>
          </a:xfrm>
        </p:grpSpPr>
        <p:sp>
          <p:nvSpPr>
            <p:cNvPr id="26" name="Freeform 26"/>
            <p:cNvSpPr/>
            <p:nvPr/>
          </p:nvSpPr>
          <p:spPr>
            <a:xfrm>
              <a:off x="10892470" y="849520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3"/>
                  </a:lnTo>
                  <a:lnTo>
                    <a:pt x="0" y="857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38530" y="8457012"/>
              <a:ext cx="1003519" cy="928255"/>
            </a:xfrm>
            <a:custGeom>
              <a:avLst/>
              <a:gdLst/>
              <a:ahLst/>
              <a:cxnLst/>
              <a:rect l="l" t="t" r="r" b="b"/>
              <a:pathLst>
                <a:path w="1003519" h="928255">
                  <a:moveTo>
                    <a:pt x="0" y="0"/>
                  </a:moveTo>
                  <a:lnTo>
                    <a:pt x="1003519" y="0"/>
                  </a:lnTo>
                  <a:lnTo>
                    <a:pt x="1003519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1472448" y="8522224"/>
              <a:ext cx="3316681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24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Hơi nước, khí cacbonic và các khí khác.</a:t>
              </a:r>
              <a:endParaRPr lang="en-US" sz="2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383282749"/>
              </p:ext>
            </p:extLst>
          </p:nvPr>
        </p:nvGraphicFramePr>
        <p:xfrm>
          <a:off x="1566836" y="4181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47" name="Freeform 32"/>
          <p:cNvSpPr/>
          <p:nvPr/>
        </p:nvSpPr>
        <p:spPr>
          <a:xfrm>
            <a:off x="62307" y="7854289"/>
            <a:ext cx="2482843" cy="2707878"/>
          </a:xfrm>
          <a:custGeom>
            <a:avLst/>
            <a:gdLst/>
            <a:ahLst/>
            <a:cxnLst/>
            <a:rect l="l" t="t" r="r" b="b"/>
            <a:pathLst>
              <a:path w="3021769" h="3244853">
                <a:moveTo>
                  <a:pt x="0" y="0"/>
                </a:moveTo>
                <a:lnTo>
                  <a:pt x="3021769" y="0"/>
                </a:lnTo>
                <a:lnTo>
                  <a:pt x="3021769" y="3244853"/>
                </a:lnTo>
                <a:lnTo>
                  <a:pt x="0" y="324485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49" name="Freeform 31"/>
          <p:cNvSpPr/>
          <p:nvPr/>
        </p:nvSpPr>
        <p:spPr>
          <a:xfrm>
            <a:off x="10492877" y="5915807"/>
            <a:ext cx="4328731" cy="3533327"/>
          </a:xfrm>
          <a:custGeom>
            <a:avLst/>
            <a:gdLst/>
            <a:ahLst/>
            <a:cxnLst/>
            <a:rect l="l" t="t" r="r" b="b"/>
            <a:pathLst>
              <a:path w="4328731" h="3533327">
                <a:moveTo>
                  <a:pt x="0" y="0"/>
                </a:moveTo>
                <a:lnTo>
                  <a:pt x="4328731" y="0"/>
                </a:lnTo>
                <a:lnTo>
                  <a:pt x="4328731" y="3533327"/>
                </a:lnTo>
                <a:lnTo>
                  <a:pt x="0" y="353332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311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7.40741E-7 L -0.58967 0.15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88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40" t="-2105" r="-11444" b="-35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128" y="3843882"/>
            <a:ext cx="18630256" cy="10828836"/>
          </a:xfrm>
          <a:custGeom>
            <a:avLst/>
            <a:gdLst/>
            <a:ahLst/>
            <a:cxnLst/>
            <a:rect l="l" t="t" r="r" b="b"/>
            <a:pathLst>
              <a:path w="18630256" h="10828836">
                <a:moveTo>
                  <a:pt x="0" y="0"/>
                </a:moveTo>
                <a:lnTo>
                  <a:pt x="18630256" y="0"/>
                </a:lnTo>
                <a:lnTo>
                  <a:pt x="18630256" y="10828836"/>
                </a:lnTo>
                <a:lnTo>
                  <a:pt x="0" y="1082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21270" y="-1015869"/>
            <a:ext cx="7092898" cy="8041075"/>
          </a:xfrm>
          <a:custGeom>
            <a:avLst/>
            <a:gdLst/>
            <a:ahLst/>
            <a:cxnLst/>
            <a:rect l="l" t="t" r="r" b="b"/>
            <a:pathLst>
              <a:path w="7092898" h="8041075">
                <a:moveTo>
                  <a:pt x="7092898" y="0"/>
                </a:moveTo>
                <a:lnTo>
                  <a:pt x="0" y="0"/>
                </a:lnTo>
                <a:lnTo>
                  <a:pt x="0" y="8041074"/>
                </a:lnTo>
                <a:lnTo>
                  <a:pt x="7092898" y="8041074"/>
                </a:lnTo>
                <a:lnTo>
                  <a:pt x="709289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85251" y="539557"/>
            <a:ext cx="7787259" cy="82296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0775" y="5143500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0" y="0"/>
                </a:moveTo>
                <a:lnTo>
                  <a:pt x="5439875" y="0"/>
                </a:lnTo>
                <a:lnTo>
                  <a:pt x="5439875" y="5369609"/>
                </a:lnTo>
                <a:lnTo>
                  <a:pt x="0" y="5369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0775" y="8769157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4572009" y="0"/>
                </a:moveTo>
                <a:lnTo>
                  <a:pt x="0" y="0"/>
                </a:lnTo>
                <a:lnTo>
                  <a:pt x="0" y="2070739"/>
                </a:lnTo>
                <a:lnTo>
                  <a:pt x="4572009" y="2070739"/>
                </a:lnTo>
                <a:lnTo>
                  <a:pt x="457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547782" y="5470287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5439874" y="0"/>
                </a:moveTo>
                <a:lnTo>
                  <a:pt x="0" y="0"/>
                </a:lnTo>
                <a:lnTo>
                  <a:pt x="0" y="5369609"/>
                </a:lnTo>
                <a:lnTo>
                  <a:pt x="5439874" y="5369609"/>
                </a:lnTo>
                <a:lnTo>
                  <a:pt x="543987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1714" y="8442370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0" y="0"/>
                </a:moveTo>
                <a:lnTo>
                  <a:pt x="4572009" y="0"/>
                </a:lnTo>
                <a:lnTo>
                  <a:pt x="4572009" y="2070739"/>
                </a:lnTo>
                <a:lnTo>
                  <a:pt x="0" y="207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7"/>
          <p:cNvGrpSpPr/>
          <p:nvPr/>
        </p:nvGrpSpPr>
        <p:grpSpPr>
          <a:xfrm>
            <a:off x="1360059" y="1290435"/>
            <a:ext cx="15567882" cy="8621145"/>
            <a:chOff x="1912020" y="1059018"/>
            <a:chExt cx="13816519" cy="7722961"/>
          </a:xfrm>
        </p:grpSpPr>
        <p:sp>
          <p:nvSpPr>
            <p:cNvPr id="39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40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764349" y="2197833"/>
            <a:ext cx="76478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dưới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đây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tỉ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lệ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trăm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sinh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tham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môn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thao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khối</a:t>
            </a:r>
            <a:r>
              <a:rPr lang="en-US" sz="4000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7: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625683" y="1939330"/>
            <a:ext cx="6875817" cy="2664855"/>
            <a:chOff x="9856371" y="2359713"/>
            <a:chExt cx="6438382" cy="2664855"/>
          </a:xfrm>
        </p:grpSpPr>
        <p:grpSp>
          <p:nvGrpSpPr>
            <p:cNvPr id="19" name="Group 19"/>
            <p:cNvGrpSpPr/>
            <p:nvPr/>
          </p:nvGrpSpPr>
          <p:grpSpPr>
            <a:xfrm>
              <a:off x="9856371" y="2359713"/>
              <a:ext cx="6438382" cy="2664855"/>
              <a:chOff x="0" y="-38100"/>
              <a:chExt cx="1572873" cy="6510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72873" cy="612914"/>
              </a:xfrm>
              <a:custGeom>
                <a:avLst/>
                <a:gdLst/>
                <a:ahLst/>
                <a:cxnLst/>
                <a:rect l="l" t="t" r="r" b="b"/>
                <a:pathLst>
                  <a:path w="1450965" h="612914">
                    <a:moveTo>
                      <a:pt x="52140" y="0"/>
                    </a:moveTo>
                    <a:lnTo>
                      <a:pt x="1398825" y="0"/>
                    </a:lnTo>
                    <a:cubicBezTo>
                      <a:pt x="1427621" y="0"/>
                      <a:pt x="1450965" y="23344"/>
                      <a:pt x="1450965" y="52140"/>
                    </a:cubicBezTo>
                    <a:lnTo>
                      <a:pt x="1450965" y="560775"/>
                    </a:lnTo>
                    <a:cubicBezTo>
                      <a:pt x="1450965" y="574603"/>
                      <a:pt x="1445471" y="587865"/>
                      <a:pt x="1435693" y="597643"/>
                    </a:cubicBezTo>
                    <a:cubicBezTo>
                      <a:pt x="1425915" y="607421"/>
                      <a:pt x="1412653" y="612914"/>
                      <a:pt x="1398825" y="612914"/>
                    </a:cubicBezTo>
                    <a:lnTo>
                      <a:pt x="52140" y="612914"/>
                    </a:lnTo>
                    <a:cubicBezTo>
                      <a:pt x="38311" y="612914"/>
                      <a:pt x="25049" y="607421"/>
                      <a:pt x="15271" y="597643"/>
                    </a:cubicBezTo>
                    <a:cubicBezTo>
                      <a:pt x="5493" y="587865"/>
                      <a:pt x="0" y="574603"/>
                      <a:pt x="0" y="560775"/>
                    </a:cubicBezTo>
                    <a:lnTo>
                      <a:pt x="0" y="52140"/>
                    </a:lnTo>
                    <a:cubicBezTo>
                      <a:pt x="0" y="38311"/>
                      <a:pt x="5493" y="25049"/>
                      <a:pt x="15271" y="15271"/>
                    </a:cubicBezTo>
                    <a:cubicBezTo>
                      <a:pt x="25049" y="5493"/>
                      <a:pt x="38311" y="0"/>
                      <a:pt x="52140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50965" cy="651014"/>
              </a:xfrm>
              <a:prstGeom prst="rect">
                <a:avLst/>
              </a:prstGeom>
            </p:spPr>
            <p:txBody>
              <a:bodyPr lIns="54767" tIns="54767" rIns="54767" bIns="54767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9969866" y="2865156"/>
              <a:ext cx="5982928" cy="21159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Số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sinh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tham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gia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Cầu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lông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và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Đá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cầu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chiếm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bao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nhiêu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phần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899" b="1" dirty="0" err="1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trăm</a:t>
              </a:r>
              <a:r>
                <a:rPr lang="en-US" sz="3899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?</a:t>
              </a:r>
            </a:p>
          </p:txBody>
        </p:sp>
      </p:grp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1863444401"/>
              </p:ext>
            </p:extLst>
          </p:nvPr>
        </p:nvGraphicFramePr>
        <p:xfrm>
          <a:off x="1712791" y="427829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7" name="Freeform 32"/>
          <p:cNvSpPr/>
          <p:nvPr/>
        </p:nvSpPr>
        <p:spPr>
          <a:xfrm>
            <a:off x="62307" y="7854289"/>
            <a:ext cx="2482843" cy="2707878"/>
          </a:xfrm>
          <a:custGeom>
            <a:avLst/>
            <a:gdLst/>
            <a:ahLst/>
            <a:cxnLst/>
            <a:rect l="l" t="t" r="r" b="b"/>
            <a:pathLst>
              <a:path w="3021769" h="3244853">
                <a:moveTo>
                  <a:pt x="0" y="0"/>
                </a:moveTo>
                <a:lnTo>
                  <a:pt x="3021769" y="0"/>
                </a:lnTo>
                <a:lnTo>
                  <a:pt x="3021769" y="3244853"/>
                </a:lnTo>
                <a:lnTo>
                  <a:pt x="0" y="3244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0584466" y="4996421"/>
            <a:ext cx="4211540" cy="928582"/>
            <a:chOff x="10338530" y="5319909"/>
            <a:chExt cx="4211540" cy="928582"/>
          </a:xfrm>
        </p:grpSpPr>
        <p:sp>
          <p:nvSpPr>
            <p:cNvPr id="51" name="Freeform 22"/>
            <p:cNvSpPr/>
            <p:nvPr/>
          </p:nvSpPr>
          <p:spPr>
            <a:xfrm>
              <a:off x="10892470" y="536181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29"/>
            <p:cNvSpPr/>
            <p:nvPr/>
          </p:nvSpPr>
          <p:spPr>
            <a:xfrm>
              <a:off x="10338530" y="5320236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TextBox 35"/>
            <p:cNvSpPr txBox="1"/>
            <p:nvPr/>
          </p:nvSpPr>
          <p:spPr>
            <a:xfrm>
              <a:off x="12169305" y="5319909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15%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584466" y="6010502"/>
            <a:ext cx="4211540" cy="928255"/>
            <a:chOff x="10338530" y="6333990"/>
            <a:chExt cx="4211540" cy="928255"/>
          </a:xfrm>
        </p:grpSpPr>
        <p:sp>
          <p:nvSpPr>
            <p:cNvPr id="52" name="Freeform 23"/>
            <p:cNvSpPr/>
            <p:nvPr/>
          </p:nvSpPr>
          <p:spPr>
            <a:xfrm>
              <a:off x="10892470" y="6393059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27"/>
            <p:cNvSpPr/>
            <p:nvPr/>
          </p:nvSpPr>
          <p:spPr>
            <a:xfrm>
              <a:off x="10338530" y="6333990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36"/>
            <p:cNvSpPr txBox="1"/>
            <p:nvPr/>
          </p:nvSpPr>
          <p:spPr>
            <a:xfrm>
              <a:off x="12169305" y="6347334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30%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84466" y="7072013"/>
            <a:ext cx="4211540" cy="928255"/>
            <a:chOff x="10338530" y="7395501"/>
            <a:chExt cx="4211540" cy="928255"/>
          </a:xfrm>
        </p:grpSpPr>
        <p:sp>
          <p:nvSpPr>
            <p:cNvPr id="53" name="Freeform 24"/>
            <p:cNvSpPr/>
            <p:nvPr/>
          </p:nvSpPr>
          <p:spPr>
            <a:xfrm>
              <a:off x="10892470" y="7465882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28"/>
            <p:cNvSpPr/>
            <p:nvPr/>
          </p:nvSpPr>
          <p:spPr>
            <a:xfrm>
              <a:off x="10338530" y="7395501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37"/>
            <p:cNvSpPr txBox="1"/>
            <p:nvPr/>
          </p:nvSpPr>
          <p:spPr>
            <a:xfrm>
              <a:off x="12169305" y="7420157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40%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584466" y="8122989"/>
            <a:ext cx="4211540" cy="938790"/>
            <a:chOff x="10338530" y="8446477"/>
            <a:chExt cx="4211540" cy="938790"/>
          </a:xfrm>
        </p:grpSpPr>
        <p:sp>
          <p:nvSpPr>
            <p:cNvPr id="54" name="Freeform 25"/>
            <p:cNvSpPr/>
            <p:nvPr/>
          </p:nvSpPr>
          <p:spPr>
            <a:xfrm>
              <a:off x="10892470" y="849520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3"/>
                  </a:lnTo>
                  <a:lnTo>
                    <a:pt x="0" y="857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26"/>
            <p:cNvSpPr/>
            <p:nvPr/>
          </p:nvSpPr>
          <p:spPr>
            <a:xfrm>
              <a:off x="10338530" y="8457012"/>
              <a:ext cx="1003519" cy="928255"/>
            </a:xfrm>
            <a:custGeom>
              <a:avLst/>
              <a:gdLst/>
              <a:ahLst/>
              <a:cxnLst/>
              <a:rect l="l" t="t" r="r" b="b"/>
              <a:pathLst>
                <a:path w="1003519" h="928255">
                  <a:moveTo>
                    <a:pt x="0" y="0"/>
                  </a:moveTo>
                  <a:lnTo>
                    <a:pt x="1003519" y="0"/>
                  </a:lnTo>
                  <a:lnTo>
                    <a:pt x="1003519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12234284" y="8446477"/>
              <a:ext cx="131349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25%</a:t>
              </a:r>
            </a:p>
          </p:txBody>
        </p:sp>
      </p:grpSp>
      <p:sp>
        <p:nvSpPr>
          <p:cNvPr id="48" name="Freeform 32"/>
          <p:cNvSpPr/>
          <p:nvPr/>
        </p:nvSpPr>
        <p:spPr>
          <a:xfrm>
            <a:off x="11890164" y="4812669"/>
            <a:ext cx="2207006" cy="221253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57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1.35802E-6 L -0.63611 0.2740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06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40" t="-2105" r="-11444" b="-35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128" y="3843882"/>
            <a:ext cx="18630256" cy="10828836"/>
          </a:xfrm>
          <a:custGeom>
            <a:avLst/>
            <a:gdLst/>
            <a:ahLst/>
            <a:cxnLst/>
            <a:rect l="l" t="t" r="r" b="b"/>
            <a:pathLst>
              <a:path w="18630256" h="10828836">
                <a:moveTo>
                  <a:pt x="0" y="0"/>
                </a:moveTo>
                <a:lnTo>
                  <a:pt x="18630256" y="0"/>
                </a:lnTo>
                <a:lnTo>
                  <a:pt x="18630256" y="10828836"/>
                </a:lnTo>
                <a:lnTo>
                  <a:pt x="0" y="1082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21270" y="-1015869"/>
            <a:ext cx="7092898" cy="8041075"/>
          </a:xfrm>
          <a:custGeom>
            <a:avLst/>
            <a:gdLst/>
            <a:ahLst/>
            <a:cxnLst/>
            <a:rect l="l" t="t" r="r" b="b"/>
            <a:pathLst>
              <a:path w="7092898" h="8041075">
                <a:moveTo>
                  <a:pt x="7092898" y="0"/>
                </a:moveTo>
                <a:lnTo>
                  <a:pt x="0" y="0"/>
                </a:lnTo>
                <a:lnTo>
                  <a:pt x="0" y="8041074"/>
                </a:lnTo>
                <a:lnTo>
                  <a:pt x="7092898" y="8041074"/>
                </a:lnTo>
                <a:lnTo>
                  <a:pt x="709289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85251" y="539557"/>
            <a:ext cx="7787259" cy="82296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0775" y="5143500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0" y="0"/>
                </a:moveTo>
                <a:lnTo>
                  <a:pt x="5439875" y="0"/>
                </a:lnTo>
                <a:lnTo>
                  <a:pt x="5439875" y="5369609"/>
                </a:lnTo>
                <a:lnTo>
                  <a:pt x="0" y="5369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0775" y="8769157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4572009" y="0"/>
                </a:moveTo>
                <a:lnTo>
                  <a:pt x="0" y="0"/>
                </a:lnTo>
                <a:lnTo>
                  <a:pt x="0" y="2070739"/>
                </a:lnTo>
                <a:lnTo>
                  <a:pt x="4572009" y="2070739"/>
                </a:lnTo>
                <a:lnTo>
                  <a:pt x="457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547782" y="5470287"/>
            <a:ext cx="5439874" cy="5369609"/>
          </a:xfrm>
          <a:custGeom>
            <a:avLst/>
            <a:gdLst/>
            <a:ahLst/>
            <a:cxnLst/>
            <a:rect l="l" t="t" r="r" b="b"/>
            <a:pathLst>
              <a:path w="5439874" h="5369609">
                <a:moveTo>
                  <a:pt x="5439874" y="0"/>
                </a:moveTo>
                <a:lnTo>
                  <a:pt x="0" y="0"/>
                </a:lnTo>
                <a:lnTo>
                  <a:pt x="0" y="5369609"/>
                </a:lnTo>
                <a:lnTo>
                  <a:pt x="5439874" y="5369609"/>
                </a:lnTo>
                <a:lnTo>
                  <a:pt x="543987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1714" y="8442370"/>
            <a:ext cx="4572009" cy="2070739"/>
          </a:xfrm>
          <a:custGeom>
            <a:avLst/>
            <a:gdLst/>
            <a:ahLst/>
            <a:cxnLst/>
            <a:rect l="l" t="t" r="r" b="b"/>
            <a:pathLst>
              <a:path w="4572009" h="2070739">
                <a:moveTo>
                  <a:pt x="0" y="0"/>
                </a:moveTo>
                <a:lnTo>
                  <a:pt x="4572009" y="0"/>
                </a:lnTo>
                <a:lnTo>
                  <a:pt x="4572009" y="2070739"/>
                </a:lnTo>
                <a:lnTo>
                  <a:pt x="0" y="207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/>
          <p:cNvGrpSpPr/>
          <p:nvPr/>
        </p:nvGrpSpPr>
        <p:grpSpPr>
          <a:xfrm>
            <a:off x="982859" y="1609122"/>
            <a:ext cx="16322283" cy="9123597"/>
            <a:chOff x="1912020" y="1059018"/>
            <a:chExt cx="13816519" cy="7722961"/>
          </a:xfrm>
        </p:grpSpPr>
        <p:sp>
          <p:nvSpPr>
            <p:cNvPr id="4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41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856371" y="2515671"/>
            <a:ext cx="5939365" cy="2508897"/>
            <a:chOff x="0" y="0"/>
            <a:chExt cx="1450965" cy="61291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50965" cy="612914"/>
            </a:xfrm>
            <a:custGeom>
              <a:avLst/>
              <a:gdLst/>
              <a:ahLst/>
              <a:cxnLst/>
              <a:rect l="l" t="t" r="r" b="b"/>
              <a:pathLst>
                <a:path w="1450965" h="612914">
                  <a:moveTo>
                    <a:pt x="52140" y="0"/>
                  </a:moveTo>
                  <a:lnTo>
                    <a:pt x="1398825" y="0"/>
                  </a:lnTo>
                  <a:cubicBezTo>
                    <a:pt x="1427621" y="0"/>
                    <a:pt x="1450965" y="23344"/>
                    <a:pt x="1450965" y="52140"/>
                  </a:cubicBezTo>
                  <a:lnTo>
                    <a:pt x="1450965" y="560775"/>
                  </a:lnTo>
                  <a:cubicBezTo>
                    <a:pt x="1450965" y="574603"/>
                    <a:pt x="1445471" y="587865"/>
                    <a:pt x="1435693" y="597643"/>
                  </a:cubicBezTo>
                  <a:cubicBezTo>
                    <a:pt x="1425915" y="607421"/>
                    <a:pt x="1412653" y="612914"/>
                    <a:pt x="1398825" y="612914"/>
                  </a:cubicBezTo>
                  <a:lnTo>
                    <a:pt x="52140" y="612914"/>
                  </a:lnTo>
                  <a:cubicBezTo>
                    <a:pt x="38311" y="612914"/>
                    <a:pt x="25049" y="607421"/>
                    <a:pt x="15271" y="597643"/>
                  </a:cubicBezTo>
                  <a:cubicBezTo>
                    <a:pt x="5493" y="587865"/>
                    <a:pt x="0" y="574603"/>
                    <a:pt x="0" y="560775"/>
                  </a:cubicBezTo>
                  <a:lnTo>
                    <a:pt x="0" y="52140"/>
                  </a:lnTo>
                  <a:cubicBezTo>
                    <a:pt x="0" y="38311"/>
                    <a:pt x="5493" y="25049"/>
                    <a:pt x="15271" y="15271"/>
                  </a:cubicBezTo>
                  <a:cubicBezTo>
                    <a:pt x="25049" y="5493"/>
                    <a:pt x="38311" y="0"/>
                    <a:pt x="52140" y="0"/>
                  </a:cubicBezTo>
                  <a:close/>
                </a:path>
              </a:pathLst>
            </a:custGeom>
            <a:solidFill>
              <a:srgbClr val="FDAA32"/>
            </a:soli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450965" cy="651014"/>
            </a:xfrm>
            <a:prstGeom prst="rect">
              <a:avLst/>
            </a:prstGeom>
          </p:spPr>
          <p:txBody>
            <a:bodyPr lIns="54767" tIns="54767" rIns="54767" bIns="547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53188" y="2536643"/>
            <a:ext cx="656328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Tỉ lệ phần trăm các loại trái cây được giao cho cửa hàng A được biểu diễn bằng biểu đồ: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099367" y="2724275"/>
            <a:ext cx="5696369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Số lượng cam được giao gấp bao nhiêu lần số lượng mít?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0338530" y="5319909"/>
            <a:ext cx="4211540" cy="928582"/>
            <a:chOff x="10338530" y="5319909"/>
            <a:chExt cx="4211540" cy="928582"/>
          </a:xfrm>
        </p:grpSpPr>
        <p:sp>
          <p:nvSpPr>
            <p:cNvPr id="22" name="Freeform 22"/>
            <p:cNvSpPr/>
            <p:nvPr/>
          </p:nvSpPr>
          <p:spPr>
            <a:xfrm>
              <a:off x="10892470" y="536181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0338530" y="5320236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2137237" y="5319909"/>
              <a:ext cx="1377633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5 </a:t>
              </a:r>
              <a:r>
                <a:rPr lang="en-US" sz="5000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lần</a:t>
              </a:r>
              <a:endParaRPr lang="en-US" sz="5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38530" y="6333990"/>
            <a:ext cx="4211540" cy="928255"/>
            <a:chOff x="10338530" y="6333990"/>
            <a:chExt cx="4211540" cy="928255"/>
          </a:xfrm>
        </p:grpSpPr>
        <p:sp>
          <p:nvSpPr>
            <p:cNvPr id="23" name="Freeform 23"/>
            <p:cNvSpPr/>
            <p:nvPr/>
          </p:nvSpPr>
          <p:spPr>
            <a:xfrm>
              <a:off x="10892470" y="6393059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38530" y="6333990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963882" y="6347334"/>
              <a:ext cx="1724343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10 lần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338530" y="7395501"/>
            <a:ext cx="4211540" cy="928255"/>
            <a:chOff x="10338530" y="7395501"/>
            <a:chExt cx="4211540" cy="928255"/>
          </a:xfrm>
        </p:grpSpPr>
        <p:sp>
          <p:nvSpPr>
            <p:cNvPr id="24" name="Freeform 24"/>
            <p:cNvSpPr/>
            <p:nvPr/>
          </p:nvSpPr>
          <p:spPr>
            <a:xfrm>
              <a:off x="10892470" y="7465882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4"/>
                  </a:lnTo>
                  <a:lnTo>
                    <a:pt x="0" y="85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0338530" y="7395501"/>
              <a:ext cx="1003067" cy="928255"/>
            </a:xfrm>
            <a:custGeom>
              <a:avLst/>
              <a:gdLst/>
              <a:ahLst/>
              <a:cxnLst/>
              <a:rect l="l" t="t" r="r" b="b"/>
              <a:pathLst>
                <a:path w="1003067" h="928255">
                  <a:moveTo>
                    <a:pt x="0" y="0"/>
                  </a:moveTo>
                  <a:lnTo>
                    <a:pt x="1003067" y="0"/>
                  </a:lnTo>
                  <a:lnTo>
                    <a:pt x="1003067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1963882" y="7420157"/>
              <a:ext cx="1724343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15 lần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338530" y="8446477"/>
            <a:ext cx="4211540" cy="938790"/>
            <a:chOff x="10338530" y="8446477"/>
            <a:chExt cx="4211540" cy="938790"/>
          </a:xfrm>
        </p:grpSpPr>
        <p:sp>
          <p:nvSpPr>
            <p:cNvPr id="25" name="Freeform 25"/>
            <p:cNvSpPr/>
            <p:nvPr/>
          </p:nvSpPr>
          <p:spPr>
            <a:xfrm>
              <a:off x="10892470" y="8495206"/>
              <a:ext cx="3657600" cy="857873"/>
            </a:xfrm>
            <a:custGeom>
              <a:avLst/>
              <a:gdLst/>
              <a:ahLst/>
              <a:cxnLst/>
              <a:rect l="l" t="t" r="r" b="b"/>
              <a:pathLst>
                <a:path w="3657600" h="857873">
                  <a:moveTo>
                    <a:pt x="0" y="0"/>
                  </a:moveTo>
                  <a:lnTo>
                    <a:pt x="3657600" y="0"/>
                  </a:lnTo>
                  <a:lnTo>
                    <a:pt x="3657600" y="857873"/>
                  </a:lnTo>
                  <a:lnTo>
                    <a:pt x="0" y="857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0338530" y="8457012"/>
              <a:ext cx="1003519" cy="928255"/>
            </a:xfrm>
            <a:custGeom>
              <a:avLst/>
              <a:gdLst/>
              <a:ahLst/>
              <a:cxnLst/>
              <a:rect l="l" t="t" r="r" b="b"/>
              <a:pathLst>
                <a:path w="1003519" h="928255">
                  <a:moveTo>
                    <a:pt x="0" y="0"/>
                  </a:moveTo>
                  <a:lnTo>
                    <a:pt x="1003519" y="0"/>
                  </a:lnTo>
                  <a:lnTo>
                    <a:pt x="1003519" y="928255"/>
                  </a:lnTo>
                  <a:lnTo>
                    <a:pt x="0" y="92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2028861" y="8446477"/>
              <a:ext cx="1724343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20 lần</a:t>
              </a:r>
            </a:p>
          </p:txBody>
        </p:sp>
      </p:grpSp>
      <p:sp>
        <p:nvSpPr>
          <p:cNvPr id="42" name="Freeform 32"/>
          <p:cNvSpPr/>
          <p:nvPr/>
        </p:nvSpPr>
        <p:spPr>
          <a:xfrm>
            <a:off x="-154749" y="7527897"/>
            <a:ext cx="3021769" cy="3244853"/>
          </a:xfrm>
          <a:custGeom>
            <a:avLst/>
            <a:gdLst/>
            <a:ahLst/>
            <a:cxnLst/>
            <a:rect l="l" t="t" r="r" b="b"/>
            <a:pathLst>
              <a:path w="3021769" h="3244853">
                <a:moveTo>
                  <a:pt x="0" y="0"/>
                </a:moveTo>
                <a:lnTo>
                  <a:pt x="3021769" y="0"/>
                </a:lnTo>
                <a:lnTo>
                  <a:pt x="3021769" y="3244853"/>
                </a:lnTo>
                <a:lnTo>
                  <a:pt x="0" y="324485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val="664218341"/>
              </p:ext>
            </p:extLst>
          </p:nvPr>
        </p:nvGraphicFramePr>
        <p:xfrm>
          <a:off x="1532306" y="421388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31" name="Freeform 31"/>
          <p:cNvSpPr/>
          <p:nvPr/>
        </p:nvSpPr>
        <p:spPr>
          <a:xfrm>
            <a:off x="14789347" y="5808610"/>
            <a:ext cx="1744699" cy="3472039"/>
          </a:xfrm>
          <a:custGeom>
            <a:avLst/>
            <a:gdLst/>
            <a:ahLst/>
            <a:cxnLst/>
            <a:rect l="l" t="t" r="r" b="b"/>
            <a:pathLst>
              <a:path w="1744699" h="3472039">
                <a:moveTo>
                  <a:pt x="0" y="0"/>
                </a:moveTo>
                <a:lnTo>
                  <a:pt x="1744699" y="0"/>
                </a:lnTo>
                <a:lnTo>
                  <a:pt x="1744699" y="3472038"/>
                </a:lnTo>
                <a:lnTo>
                  <a:pt x="0" y="347203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3.33333E-6 L -0.77257 0.1140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28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4848722" y="-1954027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60" y="0"/>
                </a:lnTo>
                <a:lnTo>
                  <a:pt x="7820260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79901" y="1839939"/>
            <a:ext cx="11372046" cy="6161120"/>
            <a:chOff x="0" y="0"/>
            <a:chExt cx="2778148" cy="15051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8148" cy="1505139"/>
            </a:xfrm>
            <a:custGeom>
              <a:avLst/>
              <a:gdLst/>
              <a:ahLst/>
              <a:cxnLst/>
              <a:rect l="l" t="t" r="r" b="b"/>
              <a:pathLst>
                <a:path w="2778148" h="1505139">
                  <a:moveTo>
                    <a:pt x="0" y="0"/>
                  </a:moveTo>
                  <a:lnTo>
                    <a:pt x="2778148" y="0"/>
                  </a:lnTo>
                  <a:lnTo>
                    <a:pt x="2778148" y="1505139"/>
                  </a:lnTo>
                  <a:lnTo>
                    <a:pt x="0" y="1505139"/>
                  </a:lnTo>
                  <a:close/>
                </a:path>
              </a:pathLst>
            </a:custGeom>
            <a:solidFill>
              <a:srgbClr val="FFF2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78148" cy="1543239"/>
            </a:xfrm>
            <a:prstGeom prst="rect">
              <a:avLst/>
            </a:prstGeom>
          </p:spPr>
          <p:txBody>
            <a:bodyPr lIns="54767" tIns="54767" rIns="54767" bIns="547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18023" flipH="1">
            <a:off x="15252640" y="2745779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7"/>
                </a:lnTo>
                <a:lnTo>
                  <a:pt x="2235875" y="1832487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699" y="8201870"/>
            <a:ext cx="4172550" cy="2237530"/>
          </a:xfrm>
          <a:custGeom>
            <a:avLst/>
            <a:gdLst/>
            <a:ahLst/>
            <a:cxnLst/>
            <a:rect l="l" t="t" r="r" b="b"/>
            <a:pathLst>
              <a:path w="4172550" h="2237530">
                <a:moveTo>
                  <a:pt x="0" y="0"/>
                </a:moveTo>
                <a:lnTo>
                  <a:pt x="4172550" y="0"/>
                </a:lnTo>
                <a:lnTo>
                  <a:pt x="4172550" y="2237530"/>
                </a:lnTo>
                <a:lnTo>
                  <a:pt x="0" y="223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1701" y="8904046"/>
            <a:ext cx="2756558" cy="1478204"/>
          </a:xfrm>
          <a:custGeom>
            <a:avLst/>
            <a:gdLst/>
            <a:ahLst/>
            <a:cxnLst/>
            <a:rect l="l" t="t" r="r" b="b"/>
            <a:pathLst>
              <a:path w="2756558" h="1478204">
                <a:moveTo>
                  <a:pt x="0" y="0"/>
                </a:moveTo>
                <a:lnTo>
                  <a:pt x="2756558" y="0"/>
                </a:lnTo>
                <a:lnTo>
                  <a:pt x="2756558" y="1478204"/>
                </a:lnTo>
                <a:lnTo>
                  <a:pt x="0" y="1478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123077" y="5418821"/>
            <a:ext cx="4332877" cy="4296687"/>
          </a:xfrm>
          <a:custGeom>
            <a:avLst/>
            <a:gdLst/>
            <a:ahLst/>
            <a:cxnLst/>
            <a:rect l="l" t="t" r="r" b="b"/>
            <a:pathLst>
              <a:path w="3704883" h="3849229">
                <a:moveTo>
                  <a:pt x="0" y="0"/>
                </a:moveTo>
                <a:lnTo>
                  <a:pt x="3704883" y="0"/>
                </a:lnTo>
                <a:lnTo>
                  <a:pt x="3704883" y="3849229"/>
                </a:lnTo>
                <a:lnTo>
                  <a:pt x="0" y="3849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04857" y="3998930"/>
            <a:ext cx="7315200" cy="4105656"/>
          </a:xfrm>
          <a:custGeom>
            <a:avLst/>
            <a:gdLst/>
            <a:ahLst/>
            <a:cxnLst/>
            <a:rect l="l" t="t" r="r" b="b"/>
            <a:pathLst>
              <a:path w="7315200" h="4105656">
                <a:moveTo>
                  <a:pt x="0" y="0"/>
                </a:moveTo>
                <a:lnTo>
                  <a:pt x="7315200" y="0"/>
                </a:lnTo>
                <a:lnTo>
                  <a:pt x="7315200" y="4105656"/>
                </a:lnTo>
                <a:lnTo>
                  <a:pt x="0" y="4105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Rounded Rectangular Callout 17"/>
          <p:cNvSpPr/>
          <p:nvPr/>
        </p:nvSpPr>
        <p:spPr>
          <a:xfrm>
            <a:off x="8322914" y="2187830"/>
            <a:ext cx="6705163" cy="2353057"/>
          </a:xfrm>
          <a:prstGeom prst="wedgeRoundRectCallout">
            <a:avLst>
              <a:gd name="adj1" fmla="val 23369"/>
              <a:gd name="adj2" fmla="val 83046"/>
              <a:gd name="adj3" fmla="val 16667"/>
            </a:avLst>
          </a:prstGeom>
          <a:solidFill>
            <a:srgbClr val="E00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bây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dã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7022" y="6351325"/>
            <a:ext cx="4269469" cy="3935675"/>
          </a:xfrm>
          <a:custGeom>
            <a:avLst/>
            <a:gdLst/>
            <a:ahLst/>
            <a:cxnLst/>
            <a:rect l="l" t="t" r="r" b="b"/>
            <a:pathLst>
              <a:path w="4269469" h="3935675">
                <a:moveTo>
                  <a:pt x="0" y="0"/>
                </a:moveTo>
                <a:lnTo>
                  <a:pt x="4269469" y="0"/>
                </a:lnTo>
                <a:lnTo>
                  <a:pt x="4269469" y="3935675"/>
                </a:lnTo>
                <a:lnTo>
                  <a:pt x="0" y="3935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7956" y="6880124"/>
            <a:ext cx="4154727" cy="3406876"/>
          </a:xfrm>
          <a:custGeom>
            <a:avLst/>
            <a:gdLst/>
            <a:ahLst/>
            <a:cxnLst/>
            <a:rect l="l" t="t" r="r" b="b"/>
            <a:pathLst>
              <a:path w="4154727" h="3406876">
                <a:moveTo>
                  <a:pt x="0" y="0"/>
                </a:moveTo>
                <a:lnTo>
                  <a:pt x="4154727" y="0"/>
                </a:lnTo>
                <a:lnTo>
                  <a:pt x="4154727" y="3406876"/>
                </a:lnTo>
                <a:lnTo>
                  <a:pt x="0" y="3406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56834" y="7092635"/>
            <a:ext cx="4348764" cy="3194365"/>
          </a:xfrm>
          <a:custGeom>
            <a:avLst/>
            <a:gdLst/>
            <a:ahLst/>
            <a:cxnLst/>
            <a:rect l="l" t="t" r="r" b="b"/>
            <a:pathLst>
              <a:path w="4348764" h="3194365">
                <a:moveTo>
                  <a:pt x="0" y="0"/>
                </a:moveTo>
                <a:lnTo>
                  <a:pt x="4348764" y="0"/>
                </a:lnTo>
                <a:lnTo>
                  <a:pt x="4348764" y="3194365"/>
                </a:lnTo>
                <a:lnTo>
                  <a:pt x="0" y="3194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5160">
            <a:off x="1238229" y="859230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8023" flipH="1">
            <a:off x="15725180" y="4948283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4402" y="7479246"/>
            <a:ext cx="915919" cy="754192"/>
            <a:chOff x="0" y="0"/>
            <a:chExt cx="739845" cy="6092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27286" y="7517346"/>
            <a:ext cx="915919" cy="754192"/>
            <a:chOff x="0" y="0"/>
            <a:chExt cx="739845" cy="609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480495" y="6684557"/>
            <a:ext cx="4599989" cy="3721809"/>
          </a:xfrm>
          <a:custGeom>
            <a:avLst/>
            <a:gdLst/>
            <a:ahLst/>
            <a:cxnLst/>
            <a:rect l="l" t="t" r="r" b="b"/>
            <a:pathLst>
              <a:path w="4599989" h="3721809">
                <a:moveTo>
                  <a:pt x="0" y="0"/>
                </a:moveTo>
                <a:lnTo>
                  <a:pt x="4599989" y="0"/>
                </a:lnTo>
                <a:lnTo>
                  <a:pt x="4599989" y="3721810"/>
                </a:lnTo>
                <a:lnTo>
                  <a:pt x="0" y="3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760535" y="7701665"/>
            <a:ext cx="832996" cy="684050"/>
            <a:chOff x="0" y="0"/>
            <a:chExt cx="812800" cy="66746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67465"/>
            </a:xfrm>
            <a:custGeom>
              <a:avLst/>
              <a:gdLst/>
              <a:ahLst/>
              <a:cxnLst/>
              <a:rect l="l" t="t" r="r" b="b"/>
              <a:pathLst>
                <a:path w="812800" h="667465">
                  <a:moveTo>
                    <a:pt x="406400" y="0"/>
                  </a:moveTo>
                  <a:cubicBezTo>
                    <a:pt x="181951" y="0"/>
                    <a:pt x="0" y="149417"/>
                    <a:pt x="0" y="333733"/>
                  </a:cubicBezTo>
                  <a:cubicBezTo>
                    <a:pt x="0" y="518048"/>
                    <a:pt x="181951" y="667465"/>
                    <a:pt x="406400" y="667465"/>
                  </a:cubicBezTo>
                  <a:cubicBezTo>
                    <a:pt x="630849" y="667465"/>
                    <a:pt x="812800" y="518048"/>
                    <a:pt x="812800" y="333733"/>
                  </a:cubicBezTo>
                  <a:cubicBezTo>
                    <a:pt x="812800" y="14941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4475"/>
              <a:ext cx="660400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90447" y="7524692"/>
            <a:ext cx="937258" cy="684050"/>
            <a:chOff x="0" y="0"/>
            <a:chExt cx="914534" cy="6674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534" cy="667465"/>
            </a:xfrm>
            <a:custGeom>
              <a:avLst/>
              <a:gdLst/>
              <a:ahLst/>
              <a:cxnLst/>
              <a:rect l="l" t="t" r="r" b="b"/>
              <a:pathLst>
                <a:path w="914534" h="667465">
                  <a:moveTo>
                    <a:pt x="457267" y="0"/>
                  </a:moveTo>
                  <a:cubicBezTo>
                    <a:pt x="204725" y="0"/>
                    <a:pt x="0" y="149417"/>
                    <a:pt x="0" y="333733"/>
                  </a:cubicBezTo>
                  <a:cubicBezTo>
                    <a:pt x="0" y="518048"/>
                    <a:pt x="204725" y="667465"/>
                    <a:pt x="457267" y="667465"/>
                  </a:cubicBezTo>
                  <a:cubicBezTo>
                    <a:pt x="709809" y="667465"/>
                    <a:pt x="914534" y="518048"/>
                    <a:pt x="914534" y="333733"/>
                  </a:cubicBezTo>
                  <a:cubicBezTo>
                    <a:pt x="914534" y="149417"/>
                    <a:pt x="709809" y="0"/>
                    <a:pt x="457267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85738" y="24475"/>
              <a:ext cx="743059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4346" y="1877659"/>
            <a:ext cx="12955123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kumimoji="0" lang="en-US" sz="3000" b="0" i="0" u="sng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1758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33" t="-17434" r="-6343" b="-229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8985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40" name="Group 40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225906" y="1513360"/>
            <a:ext cx="13816519" cy="7722961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>
            <a:off x="13093228" y="6062650"/>
            <a:ext cx="5237706" cy="4237780"/>
          </a:xfrm>
          <a:custGeom>
            <a:avLst/>
            <a:gdLst/>
            <a:ahLst/>
            <a:cxnLst/>
            <a:rect l="l" t="t" r="r" b="b"/>
            <a:pathLst>
              <a:path w="5237706" h="4237780">
                <a:moveTo>
                  <a:pt x="0" y="0"/>
                </a:moveTo>
                <a:lnTo>
                  <a:pt x="5237706" y="0"/>
                </a:lnTo>
                <a:lnTo>
                  <a:pt x="5237706" y="4237780"/>
                </a:lnTo>
                <a:lnTo>
                  <a:pt x="0" y="42377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23"/>
          <p:cNvSpPr txBox="1"/>
          <p:nvPr/>
        </p:nvSpPr>
        <p:spPr>
          <a:xfrm>
            <a:off x="3459389" y="3226764"/>
            <a:ext cx="11323410" cy="289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Nhắc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lại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các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 smtClean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dạng</a:t>
            </a:r>
            <a:r>
              <a:rPr lang="en-US" sz="6261" b="1" dirty="0" smtClean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 smtClean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biểu</a:t>
            </a:r>
            <a:r>
              <a:rPr lang="en-US" sz="6261" b="1" dirty="0" smtClean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đồ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mà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em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đã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được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giới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thiệu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ở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tiết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học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6261" b="1" dirty="0" err="1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trước</a:t>
            </a:r>
            <a:r>
              <a:rPr lang="en-US" sz="6261" b="1" dirty="0">
                <a:solidFill>
                  <a:srgbClr val="E0074C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</a:p>
        </p:txBody>
      </p:sp>
      <p:sp>
        <p:nvSpPr>
          <p:cNvPr id="54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9"/>
          <p:cNvSpPr/>
          <p:nvPr/>
        </p:nvSpPr>
        <p:spPr>
          <a:xfrm rot="-318023" flipH="1">
            <a:off x="15252640" y="2745779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7"/>
                </a:lnTo>
                <a:lnTo>
                  <a:pt x="2235875" y="1832487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6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grpSp>
        <p:nvGrpSpPr>
          <p:cNvPr id="40" name="Group 40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225906" y="1513360"/>
            <a:ext cx="13816519" cy="7722961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pic>
        <p:nvPicPr>
          <p:cNvPr id="43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94609" y="3037673"/>
            <a:ext cx="6462608" cy="6059548"/>
          </a:xfrm>
          <a:prstGeom prst="rect">
            <a:avLst/>
          </a:prstGeom>
        </p:spPr>
      </p:pic>
      <p:sp>
        <p:nvSpPr>
          <p:cNvPr id="54" name="TextBox 18"/>
          <p:cNvSpPr txBox="1"/>
          <p:nvPr/>
        </p:nvSpPr>
        <p:spPr>
          <a:xfrm>
            <a:off x="5747067" y="1886965"/>
            <a:ext cx="9527203" cy="136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Tỉ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số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phần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trăm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học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sinh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các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khối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lớp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tham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gia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Hội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khỏe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Phù</a:t>
            </a:r>
            <a:r>
              <a:rPr lang="en-US" sz="3999" b="1" dirty="0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999" b="1" dirty="0" err="1">
                <a:solidFill>
                  <a:srgbClr val="4FA853"/>
                </a:solidFill>
                <a:latin typeface="Tahoma Bold"/>
                <a:ea typeface="Tahoma Bold"/>
                <a:cs typeface="Tahoma Bold"/>
                <a:sym typeface="Tahoma Bold"/>
              </a:rPr>
              <a:t>Đổng</a:t>
            </a:r>
            <a:endParaRPr lang="en-US" sz="3999" b="1" dirty="0">
              <a:solidFill>
                <a:srgbClr val="4FA853"/>
              </a:solidFill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55" name="TextBox 19"/>
          <p:cNvSpPr txBox="1"/>
          <p:nvPr/>
        </p:nvSpPr>
        <p:spPr>
          <a:xfrm>
            <a:off x="2648406" y="2400838"/>
            <a:ext cx="3191157" cy="1634490"/>
          </a:xfrm>
          <a:prstGeom prst="wedgeRoundRectCallout">
            <a:avLst>
              <a:gd name="adj1" fmla="val -298"/>
              <a:gd name="adj2" fmla="val 8953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đoán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nó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</a:p>
        </p:txBody>
      </p:sp>
      <p:sp>
        <p:nvSpPr>
          <p:cNvPr id="56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7" name="Group 56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8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Freeform 17"/>
          <p:cNvSpPr/>
          <p:nvPr/>
        </p:nvSpPr>
        <p:spPr>
          <a:xfrm>
            <a:off x="2819263" y="4543042"/>
            <a:ext cx="3662454" cy="5766659"/>
          </a:xfrm>
          <a:custGeom>
            <a:avLst/>
            <a:gdLst/>
            <a:ahLst/>
            <a:cxnLst/>
            <a:rect l="l" t="t" r="r" b="b"/>
            <a:pathLst>
              <a:path w="3662454" h="5766659">
                <a:moveTo>
                  <a:pt x="0" y="0"/>
                </a:moveTo>
                <a:lnTo>
                  <a:pt x="3662454" y="0"/>
                </a:lnTo>
                <a:lnTo>
                  <a:pt x="3662454" y="5766659"/>
                </a:lnTo>
                <a:lnTo>
                  <a:pt x="0" y="57666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59536" y="5433587"/>
            <a:ext cx="6214066" cy="44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7022" y="6351325"/>
            <a:ext cx="4269469" cy="3935675"/>
          </a:xfrm>
          <a:custGeom>
            <a:avLst/>
            <a:gdLst/>
            <a:ahLst/>
            <a:cxnLst/>
            <a:rect l="l" t="t" r="r" b="b"/>
            <a:pathLst>
              <a:path w="4269469" h="3935675">
                <a:moveTo>
                  <a:pt x="0" y="0"/>
                </a:moveTo>
                <a:lnTo>
                  <a:pt x="4269469" y="0"/>
                </a:lnTo>
                <a:lnTo>
                  <a:pt x="4269469" y="3935675"/>
                </a:lnTo>
                <a:lnTo>
                  <a:pt x="0" y="3935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7956" y="6880124"/>
            <a:ext cx="4154727" cy="3406876"/>
          </a:xfrm>
          <a:custGeom>
            <a:avLst/>
            <a:gdLst/>
            <a:ahLst/>
            <a:cxnLst/>
            <a:rect l="l" t="t" r="r" b="b"/>
            <a:pathLst>
              <a:path w="4154727" h="3406876">
                <a:moveTo>
                  <a:pt x="0" y="0"/>
                </a:moveTo>
                <a:lnTo>
                  <a:pt x="4154727" y="0"/>
                </a:lnTo>
                <a:lnTo>
                  <a:pt x="4154727" y="3406876"/>
                </a:lnTo>
                <a:lnTo>
                  <a:pt x="0" y="3406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56834" y="7092635"/>
            <a:ext cx="4348764" cy="3194365"/>
          </a:xfrm>
          <a:custGeom>
            <a:avLst/>
            <a:gdLst/>
            <a:ahLst/>
            <a:cxnLst/>
            <a:rect l="l" t="t" r="r" b="b"/>
            <a:pathLst>
              <a:path w="4348764" h="3194365">
                <a:moveTo>
                  <a:pt x="0" y="0"/>
                </a:moveTo>
                <a:lnTo>
                  <a:pt x="4348764" y="0"/>
                </a:lnTo>
                <a:lnTo>
                  <a:pt x="4348764" y="3194365"/>
                </a:lnTo>
                <a:lnTo>
                  <a:pt x="0" y="3194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5160">
            <a:off x="1238229" y="859230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8023" flipH="1">
            <a:off x="15725180" y="4948283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4402" y="7479246"/>
            <a:ext cx="915919" cy="754192"/>
            <a:chOff x="0" y="0"/>
            <a:chExt cx="739845" cy="6092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27286" y="7517346"/>
            <a:ext cx="915919" cy="754192"/>
            <a:chOff x="0" y="0"/>
            <a:chExt cx="739845" cy="609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480495" y="6684557"/>
            <a:ext cx="4599989" cy="3721809"/>
          </a:xfrm>
          <a:custGeom>
            <a:avLst/>
            <a:gdLst/>
            <a:ahLst/>
            <a:cxnLst/>
            <a:rect l="l" t="t" r="r" b="b"/>
            <a:pathLst>
              <a:path w="4599989" h="3721809">
                <a:moveTo>
                  <a:pt x="0" y="0"/>
                </a:moveTo>
                <a:lnTo>
                  <a:pt x="4599989" y="0"/>
                </a:lnTo>
                <a:lnTo>
                  <a:pt x="4599989" y="3721810"/>
                </a:lnTo>
                <a:lnTo>
                  <a:pt x="0" y="3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760535" y="7701665"/>
            <a:ext cx="832996" cy="684050"/>
            <a:chOff x="0" y="0"/>
            <a:chExt cx="812800" cy="66746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67465"/>
            </a:xfrm>
            <a:custGeom>
              <a:avLst/>
              <a:gdLst/>
              <a:ahLst/>
              <a:cxnLst/>
              <a:rect l="l" t="t" r="r" b="b"/>
              <a:pathLst>
                <a:path w="812800" h="667465">
                  <a:moveTo>
                    <a:pt x="406400" y="0"/>
                  </a:moveTo>
                  <a:cubicBezTo>
                    <a:pt x="181951" y="0"/>
                    <a:pt x="0" y="149417"/>
                    <a:pt x="0" y="333733"/>
                  </a:cubicBezTo>
                  <a:cubicBezTo>
                    <a:pt x="0" y="518048"/>
                    <a:pt x="181951" y="667465"/>
                    <a:pt x="406400" y="667465"/>
                  </a:cubicBezTo>
                  <a:cubicBezTo>
                    <a:pt x="630849" y="667465"/>
                    <a:pt x="812800" y="518048"/>
                    <a:pt x="812800" y="333733"/>
                  </a:cubicBezTo>
                  <a:cubicBezTo>
                    <a:pt x="812800" y="14941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4475"/>
              <a:ext cx="660400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90447" y="7524692"/>
            <a:ext cx="937258" cy="684050"/>
            <a:chOff x="0" y="0"/>
            <a:chExt cx="914534" cy="6674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534" cy="667465"/>
            </a:xfrm>
            <a:custGeom>
              <a:avLst/>
              <a:gdLst/>
              <a:ahLst/>
              <a:cxnLst/>
              <a:rect l="l" t="t" r="r" b="b"/>
              <a:pathLst>
                <a:path w="914534" h="667465">
                  <a:moveTo>
                    <a:pt x="457267" y="0"/>
                  </a:moveTo>
                  <a:cubicBezTo>
                    <a:pt x="204725" y="0"/>
                    <a:pt x="0" y="149417"/>
                    <a:pt x="0" y="333733"/>
                  </a:cubicBezTo>
                  <a:cubicBezTo>
                    <a:pt x="0" y="518048"/>
                    <a:pt x="204725" y="667465"/>
                    <a:pt x="457267" y="667465"/>
                  </a:cubicBezTo>
                  <a:cubicBezTo>
                    <a:pt x="709809" y="667465"/>
                    <a:pt x="914534" y="518048"/>
                    <a:pt x="914534" y="333733"/>
                  </a:cubicBezTo>
                  <a:cubicBezTo>
                    <a:pt x="914534" y="149417"/>
                    <a:pt x="709809" y="0"/>
                    <a:pt x="457267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85738" y="24475"/>
              <a:ext cx="743059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4453" y="2172760"/>
            <a:ext cx="14582896" cy="3603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4848722" y="-1954027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60" y="0"/>
                </a:lnTo>
                <a:lnTo>
                  <a:pt x="7820260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79901" y="1839939"/>
            <a:ext cx="11372046" cy="6161120"/>
            <a:chOff x="0" y="0"/>
            <a:chExt cx="2778148" cy="15051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8148" cy="1505139"/>
            </a:xfrm>
            <a:custGeom>
              <a:avLst/>
              <a:gdLst/>
              <a:ahLst/>
              <a:cxnLst/>
              <a:rect l="l" t="t" r="r" b="b"/>
              <a:pathLst>
                <a:path w="2778148" h="1505139">
                  <a:moveTo>
                    <a:pt x="0" y="0"/>
                  </a:moveTo>
                  <a:lnTo>
                    <a:pt x="2778148" y="0"/>
                  </a:lnTo>
                  <a:lnTo>
                    <a:pt x="2778148" y="1505139"/>
                  </a:lnTo>
                  <a:lnTo>
                    <a:pt x="0" y="1505139"/>
                  </a:lnTo>
                  <a:close/>
                </a:path>
              </a:pathLst>
            </a:custGeom>
            <a:solidFill>
              <a:srgbClr val="FFF2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78148" cy="1543239"/>
            </a:xfrm>
            <a:prstGeom prst="rect">
              <a:avLst/>
            </a:prstGeom>
          </p:spPr>
          <p:txBody>
            <a:bodyPr lIns="54767" tIns="54767" rIns="54767" bIns="547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18023" flipH="1">
            <a:off x="15252640" y="2745779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7"/>
                </a:lnTo>
                <a:lnTo>
                  <a:pt x="2235875" y="1832487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699" y="7998676"/>
            <a:ext cx="4551467" cy="2440724"/>
          </a:xfrm>
          <a:custGeom>
            <a:avLst/>
            <a:gdLst/>
            <a:ahLst/>
            <a:cxnLst/>
            <a:rect l="l" t="t" r="r" b="b"/>
            <a:pathLst>
              <a:path w="4551467" h="2440724">
                <a:moveTo>
                  <a:pt x="0" y="0"/>
                </a:moveTo>
                <a:lnTo>
                  <a:pt x="4551467" y="0"/>
                </a:lnTo>
                <a:lnTo>
                  <a:pt x="4551467" y="2440724"/>
                </a:lnTo>
                <a:lnTo>
                  <a:pt x="0" y="2440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1701" y="8904046"/>
            <a:ext cx="2756558" cy="1478204"/>
          </a:xfrm>
          <a:custGeom>
            <a:avLst/>
            <a:gdLst/>
            <a:ahLst/>
            <a:cxnLst/>
            <a:rect l="l" t="t" r="r" b="b"/>
            <a:pathLst>
              <a:path w="2756558" h="1478204">
                <a:moveTo>
                  <a:pt x="0" y="0"/>
                </a:moveTo>
                <a:lnTo>
                  <a:pt x="2756558" y="0"/>
                </a:lnTo>
                <a:lnTo>
                  <a:pt x="2756558" y="1478204"/>
                </a:lnTo>
                <a:lnTo>
                  <a:pt x="0" y="1478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910" y="1579179"/>
            <a:ext cx="6333577" cy="5938564"/>
          </a:xfrm>
          <a:prstGeom prst="rect">
            <a:avLst/>
          </a:prstGeom>
        </p:spPr>
      </p:pic>
      <p:sp>
        <p:nvSpPr>
          <p:cNvPr id="22" name="Freeform 18"/>
          <p:cNvSpPr/>
          <p:nvPr/>
        </p:nvSpPr>
        <p:spPr>
          <a:xfrm>
            <a:off x="2376433" y="4520341"/>
            <a:ext cx="3662454" cy="5766659"/>
          </a:xfrm>
          <a:custGeom>
            <a:avLst/>
            <a:gdLst/>
            <a:ahLst/>
            <a:cxnLst/>
            <a:rect l="l" t="t" r="r" b="b"/>
            <a:pathLst>
              <a:path w="3662454" h="5766659">
                <a:moveTo>
                  <a:pt x="0" y="0"/>
                </a:moveTo>
                <a:lnTo>
                  <a:pt x="3662454" y="0"/>
                </a:lnTo>
                <a:lnTo>
                  <a:pt x="3662454" y="5766659"/>
                </a:lnTo>
                <a:lnTo>
                  <a:pt x="0" y="5766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19"/>
          <p:cNvSpPr/>
          <p:nvPr/>
        </p:nvSpPr>
        <p:spPr>
          <a:xfrm rot="19539099">
            <a:off x="10465289" y="5023142"/>
            <a:ext cx="2423797" cy="1442159"/>
          </a:xfrm>
          <a:custGeom>
            <a:avLst/>
            <a:gdLst/>
            <a:ahLst/>
            <a:cxnLst/>
            <a:rect l="l" t="t" r="r" b="b"/>
            <a:pathLst>
              <a:path w="2423797" h="1442159">
                <a:moveTo>
                  <a:pt x="0" y="0"/>
                </a:moveTo>
                <a:lnTo>
                  <a:pt x="2423796" y="0"/>
                </a:lnTo>
                <a:lnTo>
                  <a:pt x="2423796" y="1442159"/>
                </a:lnTo>
                <a:lnTo>
                  <a:pt x="0" y="14421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TextBox 20"/>
          <p:cNvSpPr txBox="1"/>
          <p:nvPr/>
        </p:nvSpPr>
        <p:spPr>
          <a:xfrm>
            <a:off x="10977964" y="2443131"/>
            <a:ext cx="4135421" cy="2156619"/>
          </a:xfrm>
          <a:prstGeom prst="wedgeRoundRectCallout">
            <a:avLst>
              <a:gd name="adj1" fmla="val 18230"/>
              <a:gd name="adj2" fmla="val 85820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  <a:spcBef>
                <a:spcPct val="0"/>
              </a:spcBef>
            </a:pP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Nhìn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giống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quạt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  <p:sp>
        <p:nvSpPr>
          <p:cNvPr id="21" name="Freeform 17"/>
          <p:cNvSpPr/>
          <p:nvPr/>
        </p:nvSpPr>
        <p:spPr>
          <a:xfrm>
            <a:off x="11127353" y="4842800"/>
            <a:ext cx="4618803" cy="5596600"/>
          </a:xfrm>
          <a:custGeom>
            <a:avLst/>
            <a:gdLst/>
            <a:ahLst/>
            <a:cxnLst/>
            <a:rect l="l" t="t" r="r" b="b"/>
            <a:pathLst>
              <a:path w="4618803" h="5596600">
                <a:moveTo>
                  <a:pt x="0" y="0"/>
                </a:moveTo>
                <a:lnTo>
                  <a:pt x="4618803" y="0"/>
                </a:lnTo>
                <a:lnTo>
                  <a:pt x="4618803" y="5596600"/>
                </a:lnTo>
                <a:lnTo>
                  <a:pt x="0" y="5596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-6814018" y="11428348"/>
            <a:ext cx="7363384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06"/>
              </a:lnSpc>
            </a:pP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Biểu</a:t>
            </a:r>
            <a:r>
              <a:rPr lang="en-US" sz="9700" dirty="0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 </a:t>
            </a: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đồ</a:t>
            </a:r>
            <a:endParaRPr lang="en-US" sz="9700" dirty="0">
              <a:solidFill>
                <a:srgbClr val="143615"/>
              </a:solidFill>
              <a:latin typeface="#9Slide05 IcielButterScotch" pitchFamily="2" charset="0"/>
              <a:ea typeface="Funtastic"/>
              <a:cs typeface="Funtastic"/>
              <a:sym typeface="Funtast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9578244" y="13662456"/>
            <a:ext cx="466682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HÌNH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6061716" y="14606650"/>
            <a:ext cx="2179991" cy="1425168"/>
          </a:xfrm>
          <a:custGeom>
            <a:avLst/>
            <a:gdLst/>
            <a:ahLst/>
            <a:cxnLst/>
            <a:rect l="l" t="t" r="r" b="b"/>
            <a:pathLst>
              <a:path w="2488588" h="1626914">
                <a:moveTo>
                  <a:pt x="0" y="0"/>
                </a:moveTo>
                <a:lnTo>
                  <a:pt x="2488588" y="0"/>
                </a:lnTo>
                <a:lnTo>
                  <a:pt x="2488588" y="1626915"/>
                </a:lnTo>
                <a:lnTo>
                  <a:pt x="0" y="1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/>
          <p:cNvSpPr txBox="1"/>
          <p:nvPr/>
        </p:nvSpPr>
        <p:spPr>
          <a:xfrm>
            <a:off x="-4523349" y="15044994"/>
            <a:ext cx="3639623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UẠT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487115" y="13812602"/>
            <a:ext cx="4472699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7279"/>
              </a:lnSpc>
            </a:pPr>
            <a:r>
              <a:rPr lang="en-US" sz="8800" b="1" dirty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TRÒN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225906" y="1513360"/>
            <a:ext cx="13816519" cy="7722961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8362553"/>
            <a:ext cx="3556901" cy="1845591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TextBox 17"/>
          <p:cNvSpPr txBox="1"/>
          <p:nvPr/>
        </p:nvSpPr>
        <p:spPr>
          <a:xfrm>
            <a:off x="2854946" y="6160302"/>
            <a:ext cx="1201549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45 %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tham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gia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là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lớp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3;</a:t>
            </a:r>
          </a:p>
        </p:txBody>
      </p:sp>
      <p:sp>
        <p:nvSpPr>
          <p:cNvPr id="60" name="TextBox 18"/>
          <p:cNvSpPr txBox="1"/>
          <p:nvPr/>
        </p:nvSpPr>
        <p:spPr>
          <a:xfrm>
            <a:off x="2828487" y="6909926"/>
            <a:ext cx="1201549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- Có 23 % số học sinh tham gia là học sinh lớp 4;</a:t>
            </a:r>
          </a:p>
        </p:txBody>
      </p:sp>
      <p:sp>
        <p:nvSpPr>
          <p:cNvPr id="61" name="TextBox 19"/>
          <p:cNvSpPr txBox="1"/>
          <p:nvPr/>
        </p:nvSpPr>
        <p:spPr>
          <a:xfrm>
            <a:off x="2828487" y="7645255"/>
            <a:ext cx="1201549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32 %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tham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gia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là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lớp</a:t>
            </a:r>
            <a:r>
              <a:rPr lang="en-US" sz="3999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5;</a:t>
            </a:r>
          </a:p>
        </p:txBody>
      </p:sp>
      <p:pic>
        <p:nvPicPr>
          <p:cNvPr id="62" name="Picture 2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40575" y="1478980"/>
            <a:ext cx="4353928" cy="4082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79841" y="5261468"/>
            <a:ext cx="123210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624471">
            <a:off x="5378573" y="-1343423"/>
            <a:ext cx="7820259" cy="13785714"/>
          </a:xfrm>
          <a:custGeom>
            <a:avLst/>
            <a:gdLst/>
            <a:ahLst/>
            <a:cxnLst/>
            <a:rect l="l" t="t" r="r" b="b"/>
            <a:pathLst>
              <a:path w="7820259" h="13785714">
                <a:moveTo>
                  <a:pt x="0" y="0"/>
                </a:moveTo>
                <a:lnTo>
                  <a:pt x="7820259" y="0"/>
                </a:lnTo>
                <a:lnTo>
                  <a:pt x="7820259" y="13785714"/>
                </a:lnTo>
                <a:lnTo>
                  <a:pt x="0" y="137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05160">
            <a:off x="208386" y="12969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98828" y="7540884"/>
            <a:ext cx="744184" cy="6599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67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-6814018" y="11428348"/>
            <a:ext cx="7363384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06"/>
              </a:lnSpc>
            </a:pP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Biểu</a:t>
            </a:r>
            <a:r>
              <a:rPr lang="en-US" sz="9700" dirty="0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 </a:t>
            </a:r>
            <a:r>
              <a:rPr lang="en-US" sz="9700" dirty="0" err="1" smtClean="0">
                <a:solidFill>
                  <a:srgbClr val="143615"/>
                </a:solidFill>
                <a:latin typeface="#9Slide05 IcielButterScotch" pitchFamily="2" charset="0"/>
                <a:ea typeface="Funtastic"/>
                <a:cs typeface="Funtastic"/>
                <a:sym typeface="Funtastic"/>
              </a:rPr>
              <a:t>đồ</a:t>
            </a:r>
            <a:endParaRPr lang="en-US" sz="9700" dirty="0">
              <a:solidFill>
                <a:srgbClr val="143615"/>
              </a:solidFill>
              <a:latin typeface="#9Slide05 IcielButterScotch" pitchFamily="2" charset="0"/>
              <a:ea typeface="Funtastic"/>
              <a:cs typeface="Funtastic"/>
              <a:sym typeface="Funtast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9578244" y="13662456"/>
            <a:ext cx="466682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HÌNH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6061716" y="14606650"/>
            <a:ext cx="2179991" cy="1425168"/>
          </a:xfrm>
          <a:custGeom>
            <a:avLst/>
            <a:gdLst/>
            <a:ahLst/>
            <a:cxnLst/>
            <a:rect l="l" t="t" r="r" b="b"/>
            <a:pathLst>
              <a:path w="2488588" h="1626914">
                <a:moveTo>
                  <a:pt x="0" y="0"/>
                </a:moveTo>
                <a:lnTo>
                  <a:pt x="2488588" y="0"/>
                </a:lnTo>
                <a:lnTo>
                  <a:pt x="2488588" y="1626915"/>
                </a:lnTo>
                <a:lnTo>
                  <a:pt x="0" y="1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/>
          <p:cNvSpPr txBox="1"/>
          <p:nvPr/>
        </p:nvSpPr>
        <p:spPr>
          <a:xfrm>
            <a:off x="-4523349" y="15044994"/>
            <a:ext cx="3639623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800" b="1" dirty="0" smtClean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UẠT</a:t>
            </a:r>
            <a:endParaRPr lang="en-US" sz="8800" b="1" dirty="0">
              <a:solidFill>
                <a:srgbClr val="143615"/>
              </a:solidFill>
              <a:latin typeface="SVN-Yahoo" panose="02040603050506020204" pitchFamily="18" charset="0"/>
              <a:ea typeface="Tahoma Bold"/>
              <a:cs typeface="Tahoma Bold"/>
              <a:sym typeface="Tahoma Bold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487115" y="13812602"/>
            <a:ext cx="4472699" cy="1028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7279"/>
              </a:lnSpc>
            </a:pPr>
            <a:r>
              <a:rPr lang="en-US" sz="8800" b="1" dirty="0">
                <a:solidFill>
                  <a:srgbClr val="143615"/>
                </a:solidFill>
                <a:latin typeface="SVN-Yahoo" panose="02040603050506020204" pitchFamily="18" charset="0"/>
                <a:ea typeface="Tahoma Bold"/>
                <a:cs typeface="Tahoma Bold"/>
                <a:sym typeface="Tahoma Bold"/>
              </a:rPr>
              <a:t>TRÒN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047028" y="1403817"/>
            <a:ext cx="13816519" cy="7722961"/>
            <a:chOff x="1912020" y="1059018"/>
            <a:chExt cx="13816519" cy="7722961"/>
          </a:xfrm>
        </p:grpSpPr>
        <p:sp>
          <p:nvSpPr>
            <p:cNvPr id="50" name="Rounded Rectangle 49"/>
            <p:cNvSpPr/>
            <p:nvPr/>
          </p:nvSpPr>
          <p:spPr>
            <a:xfrm>
              <a:off x="1912020" y="1059018"/>
              <a:ext cx="13816519" cy="772296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4FA853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  <p:sp>
          <p:nvSpPr>
            <p:cNvPr id="52" name="Rounded Rectangle 49"/>
            <p:cNvSpPr/>
            <p:nvPr/>
          </p:nvSpPr>
          <p:spPr>
            <a:xfrm>
              <a:off x="2225070" y="1254697"/>
              <a:ext cx="13164277" cy="7249081"/>
            </a:xfrm>
            <a:custGeom>
              <a:avLst/>
              <a:gdLst>
                <a:gd name="connsiteX0" fmla="*/ 0 w 13682599"/>
                <a:gd name="connsiteY0" fmla="*/ 1285262 h 7711417"/>
                <a:gd name="connsiteX1" fmla="*/ 1285262 w 13682599"/>
                <a:gd name="connsiteY1" fmla="*/ 0 h 7711417"/>
                <a:gd name="connsiteX2" fmla="*/ 12397337 w 13682599"/>
                <a:gd name="connsiteY2" fmla="*/ 0 h 7711417"/>
                <a:gd name="connsiteX3" fmla="*/ 13682599 w 13682599"/>
                <a:gd name="connsiteY3" fmla="*/ 1285262 h 7711417"/>
                <a:gd name="connsiteX4" fmla="*/ 13682599 w 13682599"/>
                <a:gd name="connsiteY4" fmla="*/ 6426155 h 7711417"/>
                <a:gd name="connsiteX5" fmla="*/ 12397337 w 13682599"/>
                <a:gd name="connsiteY5" fmla="*/ 7711417 h 7711417"/>
                <a:gd name="connsiteX6" fmla="*/ 1285262 w 13682599"/>
                <a:gd name="connsiteY6" fmla="*/ 7711417 h 7711417"/>
                <a:gd name="connsiteX7" fmla="*/ 0 w 13682599"/>
                <a:gd name="connsiteY7" fmla="*/ 6426155 h 7711417"/>
                <a:gd name="connsiteX8" fmla="*/ 0 w 13682599"/>
                <a:gd name="connsiteY8" fmla="*/ 1285262 h 7711417"/>
                <a:gd name="connsiteX0" fmla="*/ 0 w 13775576"/>
                <a:gd name="connsiteY0" fmla="*/ 579633 h 7722961"/>
                <a:gd name="connsiteX1" fmla="*/ 1378239 w 13775576"/>
                <a:gd name="connsiteY1" fmla="*/ 11544 h 7722961"/>
                <a:gd name="connsiteX2" fmla="*/ 12490314 w 13775576"/>
                <a:gd name="connsiteY2" fmla="*/ 11544 h 7722961"/>
                <a:gd name="connsiteX3" fmla="*/ 13775576 w 13775576"/>
                <a:gd name="connsiteY3" fmla="*/ 1296806 h 7722961"/>
                <a:gd name="connsiteX4" fmla="*/ 13775576 w 13775576"/>
                <a:gd name="connsiteY4" fmla="*/ 6437699 h 7722961"/>
                <a:gd name="connsiteX5" fmla="*/ 12490314 w 13775576"/>
                <a:gd name="connsiteY5" fmla="*/ 7722961 h 7722961"/>
                <a:gd name="connsiteX6" fmla="*/ 1378239 w 13775576"/>
                <a:gd name="connsiteY6" fmla="*/ 7722961 h 7722961"/>
                <a:gd name="connsiteX7" fmla="*/ 92977 w 13775576"/>
                <a:gd name="connsiteY7" fmla="*/ 6437699 h 7722961"/>
                <a:gd name="connsiteX8" fmla="*/ 0 w 13775576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92977 w 13816519"/>
                <a:gd name="connsiteY7" fmla="*/ 6437699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75576 w 13816519"/>
                <a:gd name="connsiteY4" fmla="*/ 6437699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  <a:gd name="connsiteX0" fmla="*/ 0 w 13816519"/>
                <a:gd name="connsiteY0" fmla="*/ 579633 h 7722961"/>
                <a:gd name="connsiteX1" fmla="*/ 1378239 w 13816519"/>
                <a:gd name="connsiteY1" fmla="*/ 11544 h 7722961"/>
                <a:gd name="connsiteX2" fmla="*/ 12490314 w 13816519"/>
                <a:gd name="connsiteY2" fmla="*/ 11544 h 7722961"/>
                <a:gd name="connsiteX3" fmla="*/ 13816519 w 13816519"/>
                <a:gd name="connsiteY3" fmla="*/ 587123 h 7722961"/>
                <a:gd name="connsiteX4" fmla="*/ 13761928 w 13816519"/>
                <a:gd name="connsiteY4" fmla="*/ 6942666 h 7722961"/>
                <a:gd name="connsiteX5" fmla="*/ 12490314 w 13816519"/>
                <a:gd name="connsiteY5" fmla="*/ 7722961 h 7722961"/>
                <a:gd name="connsiteX6" fmla="*/ 1378239 w 13816519"/>
                <a:gd name="connsiteY6" fmla="*/ 7722961 h 7722961"/>
                <a:gd name="connsiteX7" fmla="*/ 24738 w 13816519"/>
                <a:gd name="connsiteY7" fmla="*/ 6969962 h 7722961"/>
                <a:gd name="connsiteX8" fmla="*/ 0 w 13816519"/>
                <a:gd name="connsiteY8" fmla="*/ 579633 h 77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6519" h="7722961">
                  <a:moveTo>
                    <a:pt x="0" y="579633"/>
                  </a:moveTo>
                  <a:cubicBezTo>
                    <a:pt x="0" y="-130198"/>
                    <a:pt x="668408" y="11544"/>
                    <a:pt x="1378239" y="11544"/>
                  </a:cubicBezTo>
                  <a:lnTo>
                    <a:pt x="12490314" y="11544"/>
                  </a:lnTo>
                  <a:cubicBezTo>
                    <a:pt x="13200145" y="11544"/>
                    <a:pt x="13816519" y="-122708"/>
                    <a:pt x="13816519" y="587123"/>
                  </a:cubicBezTo>
                  <a:lnTo>
                    <a:pt x="13761928" y="6942666"/>
                  </a:lnTo>
                  <a:cubicBezTo>
                    <a:pt x="13761928" y="7652497"/>
                    <a:pt x="13200145" y="7722961"/>
                    <a:pt x="12490314" y="7722961"/>
                  </a:cubicBezTo>
                  <a:lnTo>
                    <a:pt x="1378239" y="7722961"/>
                  </a:lnTo>
                  <a:cubicBezTo>
                    <a:pt x="668408" y="7722961"/>
                    <a:pt x="24738" y="7679793"/>
                    <a:pt x="24738" y="6969962"/>
                  </a:cubicBezTo>
                  <a:cubicBezTo>
                    <a:pt x="24738" y="5256331"/>
                    <a:pt x="0" y="2293264"/>
                    <a:pt x="0" y="579633"/>
                  </a:cubicBezTo>
                  <a:close/>
                </a:path>
              </a:pathLst>
            </a:custGeom>
            <a:solidFill>
              <a:srgbClr val="FFF2EB"/>
            </a:solidFill>
            <a:ln w="187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00">
                  <a:solidFill>
                    <a:srgbClr val="4FA853"/>
                  </a:solidFill>
                </a:ln>
              </a:endParaRPr>
            </a:p>
          </p:txBody>
        </p:sp>
      </p:grpSp>
      <p:sp>
        <p:nvSpPr>
          <p:cNvPr id="43" name="Freeform 16"/>
          <p:cNvSpPr/>
          <p:nvPr/>
        </p:nvSpPr>
        <p:spPr>
          <a:xfrm rot="-318023" flipH="1">
            <a:off x="15555899" y="1437178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rot="805160">
            <a:off x="208386" y="5411748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-51701" y="7998676"/>
            <a:ext cx="4703867" cy="2440724"/>
            <a:chOff x="-51701" y="7998676"/>
            <a:chExt cx="4703867" cy="2440724"/>
          </a:xfrm>
        </p:grpSpPr>
        <p:sp>
          <p:nvSpPr>
            <p:cNvPr id="55" name="Freeform 14"/>
            <p:cNvSpPr/>
            <p:nvPr/>
          </p:nvSpPr>
          <p:spPr>
            <a:xfrm>
              <a:off x="100699" y="7998676"/>
              <a:ext cx="4551467" cy="2440724"/>
            </a:xfrm>
            <a:custGeom>
              <a:avLst/>
              <a:gdLst/>
              <a:ahLst/>
              <a:cxnLst/>
              <a:rect l="l" t="t" r="r" b="b"/>
              <a:pathLst>
                <a:path w="4551467" h="2440724">
                  <a:moveTo>
                    <a:pt x="0" y="0"/>
                  </a:moveTo>
                  <a:lnTo>
                    <a:pt x="4551467" y="0"/>
                  </a:lnTo>
                  <a:lnTo>
                    <a:pt x="4551467" y="2440724"/>
                  </a:lnTo>
                  <a:lnTo>
                    <a:pt x="0" y="2440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4"/>
            <p:cNvSpPr/>
            <p:nvPr/>
          </p:nvSpPr>
          <p:spPr>
            <a:xfrm>
              <a:off x="100699" y="8201870"/>
              <a:ext cx="4172550" cy="2237530"/>
            </a:xfrm>
            <a:custGeom>
              <a:avLst/>
              <a:gdLst/>
              <a:ahLst/>
              <a:cxnLst/>
              <a:rect l="l" t="t" r="r" b="b"/>
              <a:pathLst>
                <a:path w="4172550" h="2237530">
                  <a:moveTo>
                    <a:pt x="0" y="0"/>
                  </a:moveTo>
                  <a:lnTo>
                    <a:pt x="4172550" y="0"/>
                  </a:lnTo>
                  <a:lnTo>
                    <a:pt x="4172550" y="2237530"/>
                  </a:lnTo>
                  <a:lnTo>
                    <a:pt x="0" y="223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5"/>
            <p:cNvSpPr/>
            <p:nvPr/>
          </p:nvSpPr>
          <p:spPr>
            <a:xfrm>
              <a:off x="-51701" y="8904046"/>
              <a:ext cx="2756558" cy="1478204"/>
            </a:xfrm>
            <a:custGeom>
              <a:avLst/>
              <a:gdLst/>
              <a:ahLst/>
              <a:cxnLst/>
              <a:rect l="l" t="t" r="r" b="b"/>
              <a:pathLst>
                <a:path w="2756558" h="1478204">
                  <a:moveTo>
                    <a:pt x="0" y="0"/>
                  </a:moveTo>
                  <a:lnTo>
                    <a:pt x="2756558" y="0"/>
                  </a:lnTo>
                  <a:lnTo>
                    <a:pt x="2756558" y="1478204"/>
                  </a:lnTo>
                  <a:lnTo>
                    <a:pt x="0" y="147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TextBox 17"/>
          <p:cNvSpPr txBox="1"/>
          <p:nvPr/>
        </p:nvSpPr>
        <p:spPr>
          <a:xfrm>
            <a:off x="3026880" y="4818835"/>
            <a:ext cx="1239643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Nhìn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vào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biểu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đồ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trên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ta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thấy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có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45%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tham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gia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là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lớp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3.</a:t>
            </a:r>
          </a:p>
        </p:txBody>
      </p:sp>
      <p:sp>
        <p:nvSpPr>
          <p:cNvPr id="36" name="TextBox 18"/>
          <p:cNvSpPr txBox="1"/>
          <p:nvPr/>
        </p:nvSpPr>
        <p:spPr>
          <a:xfrm>
            <a:off x="3167631" y="6470314"/>
            <a:ext cx="1239643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Vậy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số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lớp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 3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tham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gia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Hội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khỏe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Phù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Đổng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là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45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học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sinh</a:t>
            </a:r>
            <a:r>
              <a:rPr lang="en-US" sz="4000" b="1" dirty="0">
                <a:solidFill>
                  <a:srgbClr val="2D2B28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29598" y="1778024"/>
            <a:ext cx="13333108" cy="2523963"/>
          </a:xfrm>
          <a:prstGeom prst="rect">
            <a:avLst/>
          </a:prstGeom>
        </p:spPr>
      </p:pic>
      <p:pic>
        <p:nvPicPr>
          <p:cNvPr id="38" name="Picture 2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74455" y="3662023"/>
            <a:ext cx="4353928" cy="40823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82675" y="3608682"/>
            <a:ext cx="7222115" cy="52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7022" y="6351325"/>
            <a:ext cx="4269469" cy="3935675"/>
          </a:xfrm>
          <a:custGeom>
            <a:avLst/>
            <a:gdLst/>
            <a:ahLst/>
            <a:cxnLst/>
            <a:rect l="l" t="t" r="r" b="b"/>
            <a:pathLst>
              <a:path w="4269469" h="3935675">
                <a:moveTo>
                  <a:pt x="0" y="0"/>
                </a:moveTo>
                <a:lnTo>
                  <a:pt x="4269469" y="0"/>
                </a:lnTo>
                <a:lnTo>
                  <a:pt x="4269469" y="3935675"/>
                </a:lnTo>
                <a:lnTo>
                  <a:pt x="0" y="3935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7956" y="6880124"/>
            <a:ext cx="4154727" cy="3406876"/>
          </a:xfrm>
          <a:custGeom>
            <a:avLst/>
            <a:gdLst/>
            <a:ahLst/>
            <a:cxnLst/>
            <a:rect l="l" t="t" r="r" b="b"/>
            <a:pathLst>
              <a:path w="4154727" h="3406876">
                <a:moveTo>
                  <a:pt x="0" y="0"/>
                </a:moveTo>
                <a:lnTo>
                  <a:pt x="4154727" y="0"/>
                </a:lnTo>
                <a:lnTo>
                  <a:pt x="4154727" y="3406876"/>
                </a:lnTo>
                <a:lnTo>
                  <a:pt x="0" y="3406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005962" y="7536859"/>
            <a:ext cx="924716" cy="92471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56834" y="7092635"/>
            <a:ext cx="4348764" cy="3194365"/>
          </a:xfrm>
          <a:custGeom>
            <a:avLst/>
            <a:gdLst/>
            <a:ahLst/>
            <a:cxnLst/>
            <a:rect l="l" t="t" r="r" b="b"/>
            <a:pathLst>
              <a:path w="4348764" h="3194365">
                <a:moveTo>
                  <a:pt x="0" y="0"/>
                </a:moveTo>
                <a:lnTo>
                  <a:pt x="4348764" y="0"/>
                </a:lnTo>
                <a:lnTo>
                  <a:pt x="4348764" y="3194365"/>
                </a:lnTo>
                <a:lnTo>
                  <a:pt x="0" y="3194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5160">
            <a:off x="1238229" y="859230"/>
            <a:ext cx="2558405" cy="2096826"/>
          </a:xfrm>
          <a:custGeom>
            <a:avLst/>
            <a:gdLst/>
            <a:ahLst/>
            <a:cxnLst/>
            <a:rect l="l" t="t" r="r" b="b"/>
            <a:pathLst>
              <a:path w="2558405" h="2096826">
                <a:moveTo>
                  <a:pt x="0" y="0"/>
                </a:moveTo>
                <a:lnTo>
                  <a:pt x="2558405" y="0"/>
                </a:lnTo>
                <a:lnTo>
                  <a:pt x="2558405" y="2096826"/>
                </a:lnTo>
                <a:lnTo>
                  <a:pt x="0" y="2096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8023" flipH="1">
            <a:off x="15725180" y="4948283"/>
            <a:ext cx="2235875" cy="1832486"/>
          </a:xfrm>
          <a:custGeom>
            <a:avLst/>
            <a:gdLst/>
            <a:ahLst/>
            <a:cxnLst/>
            <a:rect l="l" t="t" r="r" b="b"/>
            <a:pathLst>
              <a:path w="2235875" h="1832486">
                <a:moveTo>
                  <a:pt x="2235875" y="0"/>
                </a:moveTo>
                <a:lnTo>
                  <a:pt x="0" y="0"/>
                </a:lnTo>
                <a:lnTo>
                  <a:pt x="0" y="1832486"/>
                </a:lnTo>
                <a:lnTo>
                  <a:pt x="2235875" y="1832486"/>
                </a:lnTo>
                <a:lnTo>
                  <a:pt x="22358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7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2166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4" y="0"/>
                </a:lnTo>
                <a:lnTo>
                  <a:pt x="4621354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56034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9901" y="0"/>
            <a:ext cx="4621354" cy="1181964"/>
          </a:xfrm>
          <a:custGeom>
            <a:avLst/>
            <a:gdLst/>
            <a:ahLst/>
            <a:cxnLst/>
            <a:rect l="l" t="t" r="r" b="b"/>
            <a:pathLst>
              <a:path w="4621354" h="1181964">
                <a:moveTo>
                  <a:pt x="0" y="0"/>
                </a:moveTo>
                <a:lnTo>
                  <a:pt x="4621353" y="0"/>
                </a:lnTo>
                <a:lnTo>
                  <a:pt x="4621353" y="1181964"/>
                </a:lnTo>
                <a:lnTo>
                  <a:pt x="0" y="11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143982" y="7641171"/>
            <a:ext cx="915919" cy="754192"/>
            <a:chOff x="0" y="0"/>
            <a:chExt cx="739845" cy="6092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50792" y="7791270"/>
            <a:ext cx="915919" cy="754192"/>
            <a:chOff x="0" y="0"/>
            <a:chExt cx="739845" cy="6092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4402" y="7479246"/>
            <a:ext cx="915919" cy="754192"/>
            <a:chOff x="0" y="0"/>
            <a:chExt cx="739845" cy="6092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27286" y="7517346"/>
            <a:ext cx="915919" cy="754192"/>
            <a:chOff x="0" y="0"/>
            <a:chExt cx="739845" cy="609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39845" cy="609208"/>
            </a:xfrm>
            <a:custGeom>
              <a:avLst/>
              <a:gdLst/>
              <a:ahLst/>
              <a:cxnLst/>
              <a:rect l="l" t="t" r="r" b="b"/>
              <a:pathLst>
                <a:path w="739845" h="609208">
                  <a:moveTo>
                    <a:pt x="369922" y="0"/>
                  </a:moveTo>
                  <a:cubicBezTo>
                    <a:pt x="165620" y="0"/>
                    <a:pt x="0" y="136376"/>
                    <a:pt x="0" y="304604"/>
                  </a:cubicBezTo>
                  <a:cubicBezTo>
                    <a:pt x="0" y="472832"/>
                    <a:pt x="165620" y="609208"/>
                    <a:pt x="369922" y="609208"/>
                  </a:cubicBezTo>
                  <a:cubicBezTo>
                    <a:pt x="574225" y="609208"/>
                    <a:pt x="739845" y="472832"/>
                    <a:pt x="739845" y="304604"/>
                  </a:cubicBezTo>
                  <a:cubicBezTo>
                    <a:pt x="739845" y="136376"/>
                    <a:pt x="574225" y="0"/>
                    <a:pt x="369922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69360" y="19013"/>
              <a:ext cx="601124" cy="533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211479" y="7555909"/>
            <a:ext cx="924716" cy="9247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480495" y="6684557"/>
            <a:ext cx="4599989" cy="3721809"/>
          </a:xfrm>
          <a:custGeom>
            <a:avLst/>
            <a:gdLst/>
            <a:ahLst/>
            <a:cxnLst/>
            <a:rect l="l" t="t" r="r" b="b"/>
            <a:pathLst>
              <a:path w="4599989" h="3721809">
                <a:moveTo>
                  <a:pt x="0" y="0"/>
                </a:moveTo>
                <a:lnTo>
                  <a:pt x="4599989" y="0"/>
                </a:lnTo>
                <a:lnTo>
                  <a:pt x="4599989" y="3721810"/>
                </a:lnTo>
                <a:lnTo>
                  <a:pt x="0" y="3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760535" y="7701665"/>
            <a:ext cx="832996" cy="684050"/>
            <a:chOff x="0" y="0"/>
            <a:chExt cx="812800" cy="66746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67465"/>
            </a:xfrm>
            <a:custGeom>
              <a:avLst/>
              <a:gdLst/>
              <a:ahLst/>
              <a:cxnLst/>
              <a:rect l="l" t="t" r="r" b="b"/>
              <a:pathLst>
                <a:path w="812800" h="667465">
                  <a:moveTo>
                    <a:pt x="406400" y="0"/>
                  </a:moveTo>
                  <a:cubicBezTo>
                    <a:pt x="181951" y="0"/>
                    <a:pt x="0" y="149417"/>
                    <a:pt x="0" y="333733"/>
                  </a:cubicBezTo>
                  <a:cubicBezTo>
                    <a:pt x="0" y="518048"/>
                    <a:pt x="181951" y="667465"/>
                    <a:pt x="406400" y="667465"/>
                  </a:cubicBezTo>
                  <a:cubicBezTo>
                    <a:pt x="630849" y="667465"/>
                    <a:pt x="812800" y="518048"/>
                    <a:pt x="812800" y="333733"/>
                  </a:cubicBezTo>
                  <a:cubicBezTo>
                    <a:pt x="812800" y="14941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4475"/>
              <a:ext cx="660400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90447" y="7524692"/>
            <a:ext cx="937258" cy="684050"/>
            <a:chOff x="0" y="0"/>
            <a:chExt cx="914534" cy="6674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534" cy="667465"/>
            </a:xfrm>
            <a:custGeom>
              <a:avLst/>
              <a:gdLst/>
              <a:ahLst/>
              <a:cxnLst/>
              <a:rect l="l" t="t" r="r" b="b"/>
              <a:pathLst>
                <a:path w="914534" h="667465">
                  <a:moveTo>
                    <a:pt x="457267" y="0"/>
                  </a:moveTo>
                  <a:cubicBezTo>
                    <a:pt x="204725" y="0"/>
                    <a:pt x="0" y="149417"/>
                    <a:pt x="0" y="333733"/>
                  </a:cubicBezTo>
                  <a:cubicBezTo>
                    <a:pt x="0" y="518048"/>
                    <a:pt x="204725" y="667465"/>
                    <a:pt x="457267" y="667465"/>
                  </a:cubicBezTo>
                  <a:cubicBezTo>
                    <a:pt x="709809" y="667465"/>
                    <a:pt x="914534" y="518048"/>
                    <a:pt x="914534" y="333733"/>
                  </a:cubicBezTo>
                  <a:cubicBezTo>
                    <a:pt x="914534" y="149417"/>
                    <a:pt x="709809" y="0"/>
                    <a:pt x="457267" y="0"/>
                  </a:cubicBezTo>
                  <a:close/>
                </a:path>
              </a:pathLst>
            </a:custGeom>
            <a:solidFill>
              <a:srgbClr val="4AB34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85738" y="24475"/>
              <a:ext cx="743059" cy="58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1437" y="2139309"/>
            <a:ext cx="14284166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749</Words>
  <Application>Microsoft Office PowerPoint</Application>
  <PresentationFormat>Custom</PresentationFormat>
  <Paragraphs>106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#9Slide05 IcielButterScotch</vt:lpstr>
      <vt:lpstr>Funtastic</vt:lpstr>
      <vt:lpstr>Tahoma Bold</vt:lpstr>
      <vt:lpstr>Times New Roman</vt:lpstr>
      <vt:lpstr>Wingdings</vt:lpstr>
      <vt:lpstr>Tahoma</vt:lpstr>
      <vt:lpstr>Arimo Bold</vt:lpstr>
      <vt:lpstr>Calibri</vt:lpstr>
      <vt:lpstr>Arial</vt:lpstr>
      <vt:lpstr>SVN-Newton</vt:lpstr>
      <vt:lpstr>SVN-Yahoo</vt:lpstr>
      <vt:lpstr>Times New Roman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T30_B64(Tr.90)</dc:title>
  <dc:creator>PHUOC TRANG</dc:creator>
  <cp:lastModifiedBy>Laptop T&amp;T</cp:lastModifiedBy>
  <cp:revision>101</cp:revision>
  <dcterms:created xsi:type="dcterms:W3CDTF">2006-08-16T00:00:00Z</dcterms:created>
  <dcterms:modified xsi:type="dcterms:W3CDTF">2025-03-15T10:57:36Z</dcterms:modified>
  <dc:identifier>DAGhwl-CU28</dc:identifier>
</cp:coreProperties>
</file>