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70" r:id="rId14"/>
    <p:sldId id="271" r:id="rId15"/>
    <p:sldId id="272" r:id="rId16"/>
    <p:sldId id="273" r:id="rId17"/>
    <p:sldId id="274" r:id="rId18"/>
    <p:sldId id="269" r:id="rId19"/>
    <p:sldId id="268" r:id="rId20"/>
    <p:sldId id="276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C23"/>
    <a:srgbClr val="01A54F"/>
    <a:srgbClr val="FFEF02"/>
    <a:srgbClr val="F9E7E3"/>
    <a:srgbClr val="F9D2D2"/>
    <a:srgbClr val="04AF8F"/>
    <a:srgbClr val="FBD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51" d="100"/>
          <a:sy n="51" d="100"/>
        </p:scale>
        <p:origin x="111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5BAB-631D-8ECD-ACB8-6F192F31E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1C716-1C98-66FC-7053-F46C176B2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FB3AC-A526-EF99-7428-A892B103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6FB2E-EB88-11D2-D79D-38FCC426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43D6-B34F-C669-85FC-100FC4EF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4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8E1F-50BD-DA7B-EC1F-149079BC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44A53-39DC-B840-E630-52ABA19B6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275EA-522F-93FD-1476-22E588AF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0FAE9-AE55-0F14-A165-D2616273D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A8D3F-CE34-3852-ACE6-DD5F3ADA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03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91801B-A86E-FDDB-E21C-1C3B3B07C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56A64-E310-64CE-906B-783DE04AD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AC841-966A-21A3-862C-ACCD594F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64775-713B-2CAC-1DB5-B782177AD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E1D06-7240-57DD-8573-68872D30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4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F035-EF7F-F386-9C6F-A05A59E6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CD1C6-575E-3A12-5156-4180AB983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70D7C-88A9-2AFF-4F43-A4E757C16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A54A1-C0D3-177A-CE90-807B97A2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8A9D-D1D8-2CF9-B99A-05185485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388C2-752E-86B8-5606-8A9C7DD1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C5CC9-C25B-DCE0-7A56-1CC14FA51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46C0F-3C75-1654-6C9E-33A4101B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BA349-6AF8-323E-D2B4-61B1ABFF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A7686-F1EA-41F9-A347-2C5292522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B44A1-E7D7-7186-6510-F272F2545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A3C65-4005-8013-404C-687C31618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6BC16-BE54-630A-9EE2-593BECF79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6AA2B-6FEC-6C2A-900B-2B0B5CFE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1247D-274A-D929-B6A6-F4B3C318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8A419-7A39-6A75-AD0E-ABA96F92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5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D8314-FAAC-FE0E-8993-21259A8D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700FB-44CE-1310-7529-93A4F4ACD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1D115-6448-A7C9-9C07-07BF8A7F7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34D1AF-9F26-1469-D4D9-31F632A4F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2D1BB-31DA-59AF-06F2-98257EB8B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C227D-3FF4-1FAC-AA0D-91D0F7D0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5D0FE5-CB64-DBA9-4DE3-4AD2B39D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2DF88-7AC2-402C-B698-52775CDB5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1996-1873-BD11-B257-3A0B54DC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B8FB5-F868-4A03-4CF8-A2AEEEDB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9C829-C12C-8E4F-CB71-4F3DB5E92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13AF3-AAFF-334C-DD41-6BE1F1E4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1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FA61A-9FAA-CDA0-56ED-E78D63B2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1C410A-E7DF-4239-5A62-D9A78589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E3BC1-63A9-22C3-9D25-6B3C9348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97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9223E-093E-F8FD-1E98-4F4B419DE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120FD-C587-ADEB-144E-F39CDD604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D18DB-4FB5-13D0-55B5-12A2C7150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2E4F9-CE8E-8878-AB80-E22BEA0F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91227-0966-66EF-EE75-884F09F3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A833E-9ABE-FF18-2A46-B5EB424D3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4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45C6-35B3-FE9F-FFC8-5B1B34F7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9B1E54-A7A0-DE12-73DD-A9D6551926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40D5A-1B0F-E8CE-EF22-72DF4580A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D6986-FE6C-C03C-7403-9879E811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1015-1507-3126-91ED-8D1770F7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29A72-8B1E-1A07-C1F4-79A26963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6AFF5-B4C1-A79B-5299-7C7B9086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31C38-8F9F-0F0F-03EB-93B0C6DF6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2DE21-999A-298F-EE62-BDF81CA01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8F5C8-E843-4BEB-809C-CDAB0370CA4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9686F-0680-9EB3-F975-6746E180B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FB26B-9BC0-F5B5-9062-3B14CA82C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8A2C3-50A4-499F-8A35-914F6DBC993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75989B-299F-2CAD-6F1B-40F27D259C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391" y="136525"/>
            <a:ext cx="13639688" cy="85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3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5F961E-2FAE-18FE-5DCB-16295DA26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8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902BD-6186-3000-810D-4738B6EB2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80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D3FC6F-BACC-68BA-6F9C-26A11804F204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E0B0B27-BF58-E6D2-7931-DF64CE1138DC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B50F78-A33E-EF2B-94FB-B1D42442FC82}"/>
                </a:ext>
              </a:extLst>
            </p:cNvPr>
            <p:cNvSpPr txBox="1"/>
            <p:nvPr/>
          </p:nvSpPr>
          <p:spPr>
            <a:xfrm>
              <a:off x="337625" y="256179"/>
              <a:ext cx="11516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đỏ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xanh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Sau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nhìn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Mi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lấy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bất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lấy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rồi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D494170F-388A-F2B8-45A1-56EDF9B0B46F}"/>
              </a:ext>
            </a:extLst>
          </p:cNvPr>
          <p:cNvSpPr/>
          <p:nvPr/>
        </p:nvSpPr>
        <p:spPr>
          <a:xfrm>
            <a:off x="570833" y="184218"/>
            <a:ext cx="648368" cy="595924"/>
          </a:xfrm>
          <a:prstGeom prst="ellipse">
            <a:avLst/>
          </a:prstGeom>
          <a:solidFill>
            <a:srgbClr val="04AF8F"/>
          </a:solidFill>
          <a:ln>
            <a:solidFill>
              <a:srgbClr val="04A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9A1FF-5B8A-8899-80B6-13D15B869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r="19476"/>
          <a:stretch/>
        </p:blipFill>
        <p:spPr>
          <a:xfrm>
            <a:off x="7836806" y="2729194"/>
            <a:ext cx="4355194" cy="421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44D82E-B612-029C-F33C-3B7C8A78A6D2}"/>
              </a:ext>
            </a:extLst>
          </p:cNvPr>
          <p:cNvSpPr txBox="1"/>
          <p:nvPr/>
        </p:nvSpPr>
        <p:spPr>
          <a:xfrm>
            <a:off x="195077" y="2084219"/>
            <a:ext cx="1151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14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8B274B-9143-852C-8CCD-494F61AF619F}"/>
              </a:ext>
            </a:extLst>
          </p:cNvPr>
          <p:cNvSpPr txBox="1"/>
          <p:nvPr/>
        </p:nvSpPr>
        <p:spPr>
          <a:xfrm>
            <a:off x="85650" y="5440093"/>
            <a:ext cx="8188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F65016-40F2-AA60-621B-01FBEBCAC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0" y="2801876"/>
            <a:ext cx="853908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A6C46-8747-3BCA-1D51-0967974EB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3A88B-11BE-E8BF-45C5-13A1E8A52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8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90ADBA-1D5B-9E5B-3573-EA87E4657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r="19476"/>
          <a:stretch/>
        </p:blipFill>
        <p:spPr>
          <a:xfrm>
            <a:off x="7836806" y="2729194"/>
            <a:ext cx="4355194" cy="421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F547D3-DA28-3745-73C0-2BE8FDB52E73}"/>
              </a:ext>
            </a:extLst>
          </p:cNvPr>
          <p:cNvSpPr txBox="1"/>
          <p:nvPr/>
        </p:nvSpPr>
        <p:spPr>
          <a:xfrm>
            <a:off x="337625" y="72186"/>
            <a:ext cx="1151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14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00E5A5-65C1-8A92-D42B-E33338915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39" y="662277"/>
            <a:ext cx="8539089" cy="20669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14A2CE-4F59-EC95-A81E-22A3231EA39B}"/>
                  </a:ext>
                </a:extLst>
              </p:cNvPr>
              <p:cNvSpPr txBox="1"/>
              <p:nvPr/>
            </p:nvSpPr>
            <p:spPr>
              <a:xfrm>
                <a:off x="196951" y="2763223"/>
                <a:ext cx="8399585" cy="1990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Vậy tỉ số mô tả số lần lặp lại của khả năng lấy được 2 chiếc tất cùng màu so với tổng số lần lấy tất của Mi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vi-VN" sz="3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14A2CE-4F59-EC95-A81E-22A3231EA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51" y="2763223"/>
                <a:ext cx="8399585" cy="1990481"/>
              </a:xfrm>
              <a:prstGeom prst="rect">
                <a:avLst/>
              </a:prstGeom>
              <a:blipFill>
                <a:blip r:embed="rId5"/>
                <a:stretch>
                  <a:fillRect l="-1669" t="-3976" r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660766-04BB-0472-3855-8667E67DEAD3}"/>
                  </a:ext>
                </a:extLst>
              </p:cNvPr>
              <p:cNvSpPr txBox="1"/>
              <p:nvPr/>
            </p:nvSpPr>
            <p:spPr>
              <a:xfrm>
                <a:off x="196950" y="4867519"/>
                <a:ext cx="8399585" cy="1990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Tỉ số mô tả số lần lặp lại của khả năng lấy được 2 chiếc tất khác màu so với tổng 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 lấy tất của Mi là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vi-VN" sz="3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660766-04BB-0472-3855-8667E67DE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50" y="4867519"/>
                <a:ext cx="8399585" cy="1990481"/>
              </a:xfrm>
              <a:prstGeom prst="rect">
                <a:avLst/>
              </a:prstGeom>
              <a:blipFill>
                <a:blip r:embed="rId6"/>
                <a:stretch>
                  <a:fillRect l="-1669" t="-3976" r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4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20F6D-CB43-E732-8C5B-65506FC4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C6DAC4-21F0-AB72-8C78-115E026F6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80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8C8D-9F91-6CEB-D674-0E6A694E28D9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82E825D-43ED-3B0A-F130-B808A5775618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64B97C-9EA0-BFFC-C748-BA24373DD9E1}"/>
                </a:ext>
              </a:extLst>
            </p:cNvPr>
            <p:cNvSpPr txBox="1"/>
            <p:nvPr/>
          </p:nvSpPr>
          <p:spPr>
            <a:xfrm>
              <a:off x="337625" y="256179"/>
              <a:ext cx="11516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5A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vòng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phục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xanh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đỏ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1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Mũi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7348A35-C64F-B80B-ADB8-27337A946CA1}"/>
              </a:ext>
            </a:extLst>
          </p:cNvPr>
          <p:cNvSpPr/>
          <p:nvPr/>
        </p:nvSpPr>
        <p:spPr>
          <a:xfrm>
            <a:off x="570833" y="184218"/>
            <a:ext cx="648368" cy="595924"/>
          </a:xfrm>
          <a:prstGeom prst="ellipse">
            <a:avLst/>
          </a:prstGeom>
          <a:solidFill>
            <a:srgbClr val="04AF8F"/>
          </a:solidFill>
          <a:ln>
            <a:solidFill>
              <a:srgbClr val="04A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2AD83D-9629-FD56-4F2B-E451C202692E}"/>
              </a:ext>
            </a:extLst>
          </p:cNvPr>
          <p:cNvSpPr txBox="1"/>
          <p:nvPr/>
        </p:nvSpPr>
        <p:spPr>
          <a:xfrm>
            <a:off x="337625" y="2014421"/>
            <a:ext cx="1151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5A.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011C19-729E-AEB8-B618-EB902509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5" y="2677567"/>
            <a:ext cx="8525021" cy="1831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AB51E1-1EA7-6B40-F495-5F9F32BFE399}"/>
              </a:ext>
            </a:extLst>
          </p:cNvPr>
          <p:cNvSpPr txBox="1"/>
          <p:nvPr/>
        </p:nvSpPr>
        <p:spPr>
          <a:xfrm>
            <a:off x="-351693" y="4563401"/>
            <a:ext cx="8116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Các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5A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D83AE3-D7E2-986F-037B-9D97EA5E123D}"/>
              </a:ext>
            </a:extLst>
          </p:cNvPr>
          <p:cNvSpPr txBox="1"/>
          <p:nvPr/>
        </p:nvSpPr>
        <p:spPr>
          <a:xfrm>
            <a:off x="120302" y="5586158"/>
            <a:ext cx="7335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1517833-EE95-C95E-8214-6EDEADAD2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18" y="359827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95E65-91C9-3ADC-32AE-94DA5D05C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CF8797-E883-21F1-79BD-EFEFF3B52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80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EC0FDE-CA45-2C51-FF84-89A3F1FC898F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AAC6316-E050-AECB-EAB5-95687F6C5230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48DB0D-5B98-EDD1-8CEA-3CB2566FEFE4}"/>
                </a:ext>
              </a:extLst>
            </p:cNvPr>
            <p:cNvSpPr txBox="1"/>
            <p:nvPr/>
          </p:nvSpPr>
          <p:spPr>
            <a:xfrm>
              <a:off x="337625" y="256179"/>
              <a:ext cx="11516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5A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vòng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phục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xanh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đỏ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1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Mũi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9747D0E-3D14-6BD8-1EBA-A84AA9D76F36}"/>
              </a:ext>
            </a:extLst>
          </p:cNvPr>
          <p:cNvSpPr/>
          <p:nvPr/>
        </p:nvSpPr>
        <p:spPr>
          <a:xfrm>
            <a:off x="570833" y="184218"/>
            <a:ext cx="648368" cy="595924"/>
          </a:xfrm>
          <a:prstGeom prst="ellipse">
            <a:avLst/>
          </a:prstGeom>
          <a:solidFill>
            <a:srgbClr val="04AF8F"/>
          </a:solidFill>
          <a:ln>
            <a:solidFill>
              <a:srgbClr val="04A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8B47C-D4CA-BBB5-5062-91332FD8B394}"/>
              </a:ext>
            </a:extLst>
          </p:cNvPr>
          <p:cNvSpPr txBox="1"/>
          <p:nvPr/>
        </p:nvSpPr>
        <p:spPr>
          <a:xfrm>
            <a:off x="337625" y="2014421"/>
            <a:ext cx="1151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5A.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DB1CA3-A770-12EB-92A9-F6F6CE7ED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5" y="2677567"/>
            <a:ext cx="8525021" cy="1831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C169CE-FA98-7C26-6554-15AD59731309}"/>
              </a:ext>
            </a:extLst>
          </p:cNvPr>
          <p:cNvSpPr txBox="1"/>
          <p:nvPr/>
        </p:nvSpPr>
        <p:spPr>
          <a:xfrm>
            <a:off x="-199792" y="4758773"/>
            <a:ext cx="8116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Các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5A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+ 17 + 5 = 30 (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A45FCD-FE76-1037-6E19-32F49D14D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18" y="359827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9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579FD-C75B-106A-CDED-9122983B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82143-3B22-048D-6F05-946A03312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80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974A8ED-42C6-3EE5-FFE4-60F3BD6E743D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7CA0AF6-08A4-93F8-937C-E170FE3E93F0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71D75A-A0B9-3867-971B-0D54A3C03F5C}"/>
                </a:ext>
              </a:extLst>
            </p:cNvPr>
            <p:cNvSpPr txBox="1"/>
            <p:nvPr/>
          </p:nvSpPr>
          <p:spPr>
            <a:xfrm>
              <a:off x="337625" y="256179"/>
              <a:ext cx="11516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5A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vòng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phục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xanh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đỏ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1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Mũi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15986F4-D313-7D15-10CF-DE5FD9651819}"/>
              </a:ext>
            </a:extLst>
          </p:cNvPr>
          <p:cNvSpPr/>
          <p:nvPr/>
        </p:nvSpPr>
        <p:spPr>
          <a:xfrm>
            <a:off x="570833" y="184218"/>
            <a:ext cx="648368" cy="595924"/>
          </a:xfrm>
          <a:prstGeom prst="ellipse">
            <a:avLst/>
          </a:prstGeom>
          <a:solidFill>
            <a:srgbClr val="04AF8F"/>
          </a:solidFill>
          <a:ln>
            <a:solidFill>
              <a:srgbClr val="04A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90B3D-EEAF-77E1-16C5-58AC6DFDC1B1}"/>
              </a:ext>
            </a:extLst>
          </p:cNvPr>
          <p:cNvSpPr txBox="1"/>
          <p:nvPr/>
        </p:nvSpPr>
        <p:spPr>
          <a:xfrm>
            <a:off x="337625" y="2014421"/>
            <a:ext cx="1151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5A.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15949F-B551-9C4B-97BD-59396269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5" y="2677567"/>
            <a:ext cx="8525021" cy="1831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6161B4-281C-6979-02E2-F1B35E9CCAD6}"/>
              </a:ext>
            </a:extLst>
          </p:cNvPr>
          <p:cNvSpPr txBox="1"/>
          <p:nvPr/>
        </p:nvSpPr>
        <p:spPr>
          <a:xfrm>
            <a:off x="8897315" y="3316258"/>
            <a:ext cx="2957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</a:t>
            </a:r>
            <a:r>
              <a:rPr lang="en-US" sz="3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A3D9FF-D0B2-40C4-CE39-D93510E89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64" y="3598271"/>
            <a:ext cx="5594253" cy="3429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038C16-03E9-ADF0-C3AB-0E4CFCBB382E}"/>
                  </a:ext>
                </a:extLst>
              </p:cNvPr>
              <p:cNvSpPr txBox="1"/>
              <p:nvPr/>
            </p:nvSpPr>
            <p:spPr>
              <a:xfrm>
                <a:off x="0" y="4564468"/>
                <a:ext cx="8525021" cy="2037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tả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lặp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mũi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tên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chỉ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FFEF0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màu</a:t>
                </a:r>
                <a:r>
                  <a:rPr lang="en-US" sz="3000" b="1" dirty="0">
                    <a:solidFill>
                      <a:srgbClr val="FFEF0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FFEF0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vàng</a:t>
                </a:r>
                <a:r>
                  <a:rPr lang="en-US" sz="3000" b="1" dirty="0">
                    <a:solidFill>
                      <a:srgbClr val="FFEF0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tổng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038C16-03E9-ADF0-C3AB-0E4CFCBB3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64468"/>
                <a:ext cx="8525021" cy="2037353"/>
              </a:xfrm>
              <a:prstGeom prst="rect">
                <a:avLst/>
              </a:prstGeom>
              <a:blipFill>
                <a:blip r:embed="rId5"/>
                <a:stretch>
                  <a:fillRect l="-715" t="-3892" r="-2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694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21F93-6A94-36E1-74A7-E177FF2E4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46F94-5B71-CF7D-5AB3-E72CA00D6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80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7645AC-CB73-1F98-5FCC-234AE073D2C1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7C80165-C34E-27DA-E708-A28C8B8D113C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589B8B-3D00-83EF-94BC-5EFF202937BA}"/>
                </a:ext>
              </a:extLst>
            </p:cNvPr>
            <p:cNvSpPr txBox="1"/>
            <p:nvPr/>
          </p:nvSpPr>
          <p:spPr>
            <a:xfrm>
              <a:off x="337625" y="256179"/>
              <a:ext cx="11516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5A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vòng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phục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xanh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đỏ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1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Mũi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0DEF293-F036-8E92-7271-9DE7889CD47C}"/>
              </a:ext>
            </a:extLst>
          </p:cNvPr>
          <p:cNvSpPr/>
          <p:nvPr/>
        </p:nvSpPr>
        <p:spPr>
          <a:xfrm>
            <a:off x="570833" y="184218"/>
            <a:ext cx="648368" cy="595924"/>
          </a:xfrm>
          <a:prstGeom prst="ellipse">
            <a:avLst/>
          </a:prstGeom>
          <a:solidFill>
            <a:srgbClr val="04AF8F"/>
          </a:solidFill>
          <a:ln>
            <a:solidFill>
              <a:srgbClr val="04A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8B16B2-7E4B-E285-FB6E-3295E4AF6B97}"/>
              </a:ext>
            </a:extLst>
          </p:cNvPr>
          <p:cNvSpPr txBox="1"/>
          <p:nvPr/>
        </p:nvSpPr>
        <p:spPr>
          <a:xfrm>
            <a:off x="337625" y="2014421"/>
            <a:ext cx="1151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5A.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7DC00A-F217-38AD-C6B6-45F1B870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5" y="2677567"/>
            <a:ext cx="8525021" cy="1831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7A3C6E-D8DC-FCEB-8597-1CCC3577AA16}"/>
              </a:ext>
            </a:extLst>
          </p:cNvPr>
          <p:cNvSpPr txBox="1"/>
          <p:nvPr/>
        </p:nvSpPr>
        <p:spPr>
          <a:xfrm>
            <a:off x="8897315" y="3316258"/>
            <a:ext cx="2957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</a:t>
            </a:r>
            <a:r>
              <a:rPr lang="en-US" sz="3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0A03CC-D0F2-D6CB-E575-3407AB880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64" y="3598271"/>
            <a:ext cx="5594253" cy="3429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129ACF-1A61-E56D-95C9-B8267D04B34C}"/>
                  </a:ext>
                </a:extLst>
              </p:cNvPr>
              <p:cNvSpPr txBox="1"/>
              <p:nvPr/>
            </p:nvSpPr>
            <p:spPr>
              <a:xfrm>
                <a:off x="0" y="4629271"/>
                <a:ext cx="8427471" cy="2037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tả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lặp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mũi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tên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chỉ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1A54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màu</a:t>
                </a:r>
                <a:r>
                  <a:rPr lang="en-US" sz="3000" b="1" dirty="0">
                    <a:solidFill>
                      <a:srgbClr val="01A54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1A54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xanh</a:t>
                </a:r>
                <a:r>
                  <a:rPr lang="en-US" sz="3000" b="1" dirty="0">
                    <a:solidFill>
                      <a:srgbClr val="01A54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tổng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30</m:t>
                        </m:r>
                      </m:den>
                    </m:f>
                  </m:oMath>
                </a14:m>
                <a:endParaRPr lang="en-US" sz="3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129ACF-1A61-E56D-95C9-B8267D04B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29271"/>
                <a:ext cx="8427471" cy="2037353"/>
              </a:xfrm>
              <a:prstGeom prst="rect">
                <a:avLst/>
              </a:prstGeom>
              <a:blipFill>
                <a:blip r:embed="rId5"/>
                <a:stretch>
                  <a:fillRect l="-1375" t="-3881" r="-2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612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B3CC8-6F1A-18B5-4DE3-27D6AA6A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565C7-8C47-11B7-EC2F-4BA8A8D8E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80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276E7E-4179-BE02-B125-4B5260F6A6C1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AB451A-E60F-BE26-1231-E95AE3B750D4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BBB60A-9C96-B0E8-4132-F919F522670F}"/>
                </a:ext>
              </a:extLst>
            </p:cNvPr>
            <p:cNvSpPr txBox="1"/>
            <p:nvPr/>
          </p:nvSpPr>
          <p:spPr>
            <a:xfrm>
              <a:off x="337625" y="256179"/>
              <a:ext cx="11516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5A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vòng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phục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xanh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đỏ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1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Mũi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998E2AA2-D20D-6246-ADDD-D206A07862E3}"/>
              </a:ext>
            </a:extLst>
          </p:cNvPr>
          <p:cNvSpPr/>
          <p:nvPr/>
        </p:nvSpPr>
        <p:spPr>
          <a:xfrm>
            <a:off x="570833" y="184218"/>
            <a:ext cx="648368" cy="595924"/>
          </a:xfrm>
          <a:prstGeom prst="ellipse">
            <a:avLst/>
          </a:prstGeom>
          <a:solidFill>
            <a:srgbClr val="04AF8F"/>
          </a:solidFill>
          <a:ln>
            <a:solidFill>
              <a:srgbClr val="04A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F4615-02FF-1A10-7DD5-D0D11D18C7E4}"/>
              </a:ext>
            </a:extLst>
          </p:cNvPr>
          <p:cNvSpPr txBox="1"/>
          <p:nvPr/>
        </p:nvSpPr>
        <p:spPr>
          <a:xfrm>
            <a:off x="337625" y="2014421"/>
            <a:ext cx="1151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5A.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305A86-5CC5-30C4-F1D1-3939E3FA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5" y="2677567"/>
            <a:ext cx="8525021" cy="1831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CDD64B-92D0-54A5-1458-D3D1BE1EBF5F}"/>
              </a:ext>
            </a:extLst>
          </p:cNvPr>
          <p:cNvSpPr txBox="1"/>
          <p:nvPr/>
        </p:nvSpPr>
        <p:spPr>
          <a:xfrm>
            <a:off x="8897315" y="3316258"/>
            <a:ext cx="2957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</a:t>
            </a:r>
            <a:r>
              <a:rPr lang="en-US" sz="3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407DA1-94E8-5348-9337-E9F63DFA9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64" y="3598271"/>
            <a:ext cx="5594253" cy="3429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DBF141-F0F9-77A4-830E-D12CF44ADFDF}"/>
                  </a:ext>
                </a:extLst>
              </p:cNvPr>
              <p:cNvSpPr txBox="1"/>
              <p:nvPr/>
            </p:nvSpPr>
            <p:spPr>
              <a:xfrm>
                <a:off x="152824" y="4542779"/>
                <a:ext cx="8274647" cy="2037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tả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lặp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mũi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tên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chỉ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EE1C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màu</a:t>
                </a:r>
                <a:r>
                  <a:rPr lang="en-US" sz="3000" b="1" dirty="0">
                    <a:solidFill>
                      <a:srgbClr val="EE1C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EE1C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đỏ</a:t>
                </a:r>
                <a:r>
                  <a:rPr lang="en-US" sz="3000" b="1" dirty="0">
                    <a:solidFill>
                      <a:srgbClr val="EE1C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tổng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 </a:t>
                </a:r>
                <a:r>
                  <a:rPr lang="en-US" sz="3000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hay</a:t>
                </a:r>
                <a:r>
                  <a:rPr lang="en-US" sz="20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DBF141-F0F9-77A4-830E-D12CF44AD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24" y="4542779"/>
                <a:ext cx="8274647" cy="2037353"/>
              </a:xfrm>
              <a:prstGeom prst="rect">
                <a:avLst/>
              </a:prstGeom>
              <a:blipFill>
                <a:blip r:embed="rId5"/>
                <a:stretch>
                  <a:fillRect l="-663" t="-3892" r="-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7FC85-CA8D-B55E-3DE0-FB5E280A7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11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5A708-E42D-E687-C362-3645FA732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D1395C-367B-607F-999A-5F7A0B713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80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18C42B-F39C-105C-C24B-87A1E262E4DC}"/>
              </a:ext>
            </a:extLst>
          </p:cNvPr>
          <p:cNvGrpSpPr/>
          <p:nvPr/>
        </p:nvGrpSpPr>
        <p:grpSpPr>
          <a:xfrm>
            <a:off x="267285" y="140676"/>
            <a:ext cx="11676184" cy="3279613"/>
            <a:chOff x="267285" y="140676"/>
            <a:chExt cx="11676184" cy="327961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40B2660-F8DE-8379-FA79-1C2CC6D0A60C}"/>
                </a:ext>
              </a:extLst>
            </p:cNvPr>
            <p:cNvSpPr/>
            <p:nvPr/>
          </p:nvSpPr>
          <p:spPr>
            <a:xfrm>
              <a:off x="267285" y="140676"/>
              <a:ext cx="11676184" cy="3279613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40E19-17F3-87CB-7844-045F55DDF505}"/>
                </a:ext>
              </a:extLst>
            </p:cNvPr>
            <p:cNvSpPr txBox="1"/>
            <p:nvPr/>
          </p:nvSpPr>
          <p:spPr>
            <a:xfrm>
              <a:off x="502766" y="256988"/>
              <a:ext cx="1128228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vừa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quyển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hay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ngay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buổi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hôm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rủ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cũng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thú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xúc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xắc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quyết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gieo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xúc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xắc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Nếu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chẵn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Nếu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lẻ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bánh.</a:t>
              </a:r>
              <a:endPara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8E6EEE3-4D6B-3364-140F-2DBDBA593B13}"/>
              </a:ext>
            </a:extLst>
          </p:cNvPr>
          <p:cNvSpPr txBox="1"/>
          <p:nvPr/>
        </p:nvSpPr>
        <p:spPr>
          <a:xfrm>
            <a:off x="268303" y="3431339"/>
            <a:ext cx="1151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Các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4709A9-32CC-B032-191B-B835BDC94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295" y="4618096"/>
            <a:ext cx="8332765" cy="1971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B9285-C459-10B3-2E22-C5F56D370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14097" r="57192" b="18564"/>
          <a:stretch/>
        </p:blipFill>
        <p:spPr>
          <a:xfrm>
            <a:off x="0" y="4438132"/>
            <a:ext cx="2307338" cy="2259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982BA-1EE5-7B3B-4EA8-781FC048B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2444" r="15871" b="8614"/>
          <a:stretch/>
        </p:blipFill>
        <p:spPr>
          <a:xfrm>
            <a:off x="10031984" y="3873933"/>
            <a:ext cx="2169784" cy="298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89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2DE66-AE36-9F3A-0D5B-2671CF691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2E5A7E-D307-D0BB-E5B5-AA2B66794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80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4FCEE-BE28-BF30-8F16-4A21710FEEC9}"/>
              </a:ext>
            </a:extLst>
          </p:cNvPr>
          <p:cNvGrpSpPr/>
          <p:nvPr/>
        </p:nvGrpSpPr>
        <p:grpSpPr>
          <a:xfrm>
            <a:off x="267285" y="129628"/>
            <a:ext cx="11676184" cy="3046988"/>
            <a:chOff x="267285" y="129628"/>
            <a:chExt cx="11676184" cy="30469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83AE212-F627-C54B-D77D-D7DB4BECA3D9}"/>
                </a:ext>
              </a:extLst>
            </p:cNvPr>
            <p:cNvSpPr/>
            <p:nvPr/>
          </p:nvSpPr>
          <p:spPr>
            <a:xfrm>
              <a:off x="267285" y="140677"/>
              <a:ext cx="11676184" cy="2975611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D15D8C-D917-C7E9-EA5C-95E58C558F4C}"/>
                </a:ext>
              </a:extLst>
            </p:cNvPr>
            <p:cNvSpPr txBox="1"/>
            <p:nvPr/>
          </p:nvSpPr>
          <p:spPr>
            <a:xfrm>
              <a:off x="502766" y="129628"/>
              <a:ext cx="1128228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vừa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quyển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hay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ngay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buổi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hôm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rủ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cũng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thú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xúc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xắc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quyết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gieo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xúc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xắc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Nếu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chẵn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Nếu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lẻ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Mai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bánh.</a:t>
              </a:r>
              <a:endPara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5CD06D0-7AAE-92DD-FFBE-E25241EEE512}"/>
              </a:ext>
            </a:extLst>
          </p:cNvPr>
          <p:cNvSpPr txBox="1"/>
          <p:nvPr/>
        </p:nvSpPr>
        <p:spPr>
          <a:xfrm>
            <a:off x="267286" y="3430008"/>
            <a:ext cx="94534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Theo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so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E1A2A0-6FBC-AC85-B701-D2DE2818C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14097" r="57192" b="18564"/>
          <a:stretch/>
        </p:blipFill>
        <p:spPr>
          <a:xfrm flipH="1">
            <a:off x="8925950" y="3556994"/>
            <a:ext cx="3392660" cy="33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73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02379-4252-26DF-7F2C-35EBE57E2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42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BF8B8-2AD9-61E0-1612-5FC909804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6F456-5659-4273-A7FA-35D8E3D45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EAC223-D11D-372B-04D0-27FDFCB8B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5EFCB-1029-0E3A-C925-7443164A9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11360" cy="384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C4B936-C30F-AE81-1D48-A32236C35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2037BC-AE5A-0207-EC5F-44FA90755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D2C50-B4EB-A42B-5D03-B20EAA84E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"/>
            <a:ext cx="12192000" cy="68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9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eo xu">
            <a:hlinkClick r:id="" action="ppaction://media"/>
            <a:extLst>
              <a:ext uri="{FF2B5EF4-FFF2-40B4-BE49-F238E27FC236}">
                <a16:creationId xmlns:a16="http://schemas.microsoft.com/office/drawing/2014/main" id="{F5130B4F-217A-A368-9FAB-48473310BD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1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9DFC6-3EF7-98FF-4D90-9FF77A730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2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82BDF-B814-29A9-8516-B3676B75F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DA99D6D-F28D-FF75-CA2E-AD039CFC642E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80E4786-F37C-BBB0-1976-694CE72ADBB7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79AB39-058E-188D-20DB-3B6EA8E8B5D6}"/>
                </a:ext>
              </a:extLst>
            </p:cNvPr>
            <p:cNvSpPr txBox="1"/>
            <p:nvPr/>
          </p:nvSpPr>
          <p:spPr>
            <a:xfrm>
              <a:off x="417342" y="261427"/>
              <a:ext cx="115167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trận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trận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tung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xu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tung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xu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EC2A5B-8C80-2CD4-9069-F47D0FC03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49" y="1994590"/>
            <a:ext cx="11705335" cy="16033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A5CF24-D795-4957-D344-8606B84E6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856"/>
            <a:ext cx="12192000" cy="598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8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2EA0F-3290-EBB4-C004-9012D53B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46A4CF-B293-429F-3A32-BD4BF0FC6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9897C8-66C8-7864-3401-1B457C396B2A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A258FD3-E94B-B4EA-9449-7FB23B323073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333A29-F656-B5A8-636A-655165FD1905}"/>
                </a:ext>
              </a:extLst>
            </p:cNvPr>
            <p:cNvSpPr txBox="1"/>
            <p:nvPr/>
          </p:nvSpPr>
          <p:spPr>
            <a:xfrm>
              <a:off x="347002" y="266398"/>
              <a:ext cx="115167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trận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trận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tung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xu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tung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xu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F84E6B0-6D9F-A1C9-DE51-EF030E4A2138}"/>
              </a:ext>
            </a:extLst>
          </p:cNvPr>
          <p:cNvGraphicFramePr>
            <a:graphicFrameLocks noGrp="1"/>
          </p:cNvGraphicFramePr>
          <p:nvPr/>
        </p:nvGraphicFramePr>
        <p:xfrm>
          <a:off x="491197" y="2097931"/>
          <a:ext cx="11396003" cy="1460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6">
                  <a:extLst>
                    <a:ext uri="{9D8B030D-6E8A-4147-A177-3AD203B41FA5}">
                      <a16:colId xmlns:a16="http://schemas.microsoft.com/office/drawing/2014/main" val="1495490285"/>
                    </a:ext>
                  </a:extLst>
                </a:gridCol>
                <a:gridCol w="4122615">
                  <a:extLst>
                    <a:ext uri="{9D8B030D-6E8A-4147-A177-3AD203B41FA5}">
                      <a16:colId xmlns:a16="http://schemas.microsoft.com/office/drawing/2014/main" val="3389459178"/>
                    </a:ext>
                  </a:extLst>
                </a:gridCol>
                <a:gridCol w="3632982">
                  <a:extLst>
                    <a:ext uri="{9D8B030D-6E8A-4147-A177-3AD203B41FA5}">
                      <a16:colId xmlns:a16="http://schemas.microsoft.com/office/drawing/2014/main" val="2496064766"/>
                    </a:ext>
                  </a:extLst>
                </a:gridCol>
              </a:tblGrid>
              <a:tr h="7303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00332"/>
                  </a:ext>
                </a:extLst>
              </a:tr>
              <a:tr h="7303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55435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F62DABE-976D-FED4-5344-1DD040796923}"/>
              </a:ext>
            </a:extLst>
          </p:cNvPr>
          <p:cNvSpPr txBox="1"/>
          <p:nvPr/>
        </p:nvSpPr>
        <p:spPr>
          <a:xfrm>
            <a:off x="1423181" y="2110155"/>
            <a:ext cx="1953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2A0B90-FE70-167C-A495-2103C9DACE56}"/>
              </a:ext>
            </a:extLst>
          </p:cNvPr>
          <p:cNvSpPr txBox="1"/>
          <p:nvPr/>
        </p:nvSpPr>
        <p:spPr>
          <a:xfrm>
            <a:off x="1090302" y="2869643"/>
            <a:ext cx="2618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4F00D5-2DE0-DEBE-9DB3-F0F4E2A14837}"/>
              </a:ext>
            </a:extLst>
          </p:cNvPr>
          <p:cNvSpPr txBox="1"/>
          <p:nvPr/>
        </p:nvSpPr>
        <p:spPr>
          <a:xfrm>
            <a:off x="4308229" y="2129582"/>
            <a:ext cx="3756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AEF8B-0AD1-5FD0-4CCB-0D88BA21CC84}"/>
              </a:ext>
            </a:extLst>
          </p:cNvPr>
          <p:cNvSpPr txBox="1"/>
          <p:nvPr/>
        </p:nvSpPr>
        <p:spPr>
          <a:xfrm>
            <a:off x="8418339" y="2134941"/>
            <a:ext cx="3756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60DFE-4C67-2FC1-DF7C-EE32D719B012}"/>
              </a:ext>
            </a:extLst>
          </p:cNvPr>
          <p:cNvSpPr txBox="1"/>
          <p:nvPr/>
        </p:nvSpPr>
        <p:spPr>
          <a:xfrm>
            <a:off x="5900810" y="2885555"/>
            <a:ext cx="390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4A4AA-55B4-8676-0154-1E7812D3E36A}"/>
              </a:ext>
            </a:extLst>
          </p:cNvPr>
          <p:cNvSpPr txBox="1"/>
          <p:nvPr/>
        </p:nvSpPr>
        <p:spPr>
          <a:xfrm>
            <a:off x="9905997" y="2892591"/>
            <a:ext cx="658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0FAE8D-A9F1-D05D-989F-DD7FAD32CABC}"/>
                  </a:ext>
                </a:extLst>
              </p:cNvPr>
              <p:cNvSpPr txBox="1"/>
              <p:nvPr/>
            </p:nvSpPr>
            <p:spPr>
              <a:xfrm>
                <a:off x="491198" y="3859803"/>
                <a:ext cx="7573108" cy="1990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Để mô tả 7 lần xảy ra khả năng “nhận được mặt hình” khi tung</a:t>
                </a:r>
                <a:r>
                  <a:rPr lang="en-US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đồng xu 20 lần, ta sử dụng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b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vi-VN" sz="30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0FAE8D-A9F1-D05D-989F-DD7FAD32C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98" y="3859803"/>
                <a:ext cx="7573108" cy="1990481"/>
              </a:xfrm>
              <a:prstGeom prst="rect">
                <a:avLst/>
              </a:prstGeom>
              <a:blipFill>
                <a:blip r:embed="rId3"/>
                <a:stretch>
                  <a:fillRect l="-1932" t="-3976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26711E4-1A8D-691F-9C68-98EE7F8DD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877" y="3241111"/>
            <a:ext cx="5148570" cy="378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AA0E9-3729-E405-473C-281FAF85D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B6252-01E6-8896-25CE-EAA6C9B57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B359772-DE40-7CE8-7E2C-D1274636AD30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5FDA345-4B98-4CC1-681D-DEBD9AF25BAC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E8ADD1-4D76-4139-E710-57283D3C94C2}"/>
                </a:ext>
              </a:extLst>
            </p:cNvPr>
            <p:cNvSpPr txBox="1"/>
            <p:nvPr/>
          </p:nvSpPr>
          <p:spPr>
            <a:xfrm>
              <a:off x="359286" y="261427"/>
              <a:ext cx="115167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trận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trận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tung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xu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tung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xu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9EB436A-EEEA-5397-E438-2A527444C7E2}"/>
              </a:ext>
            </a:extLst>
          </p:cNvPr>
          <p:cNvGraphicFramePr>
            <a:graphicFrameLocks noGrp="1"/>
          </p:cNvGraphicFramePr>
          <p:nvPr/>
        </p:nvGraphicFramePr>
        <p:xfrm>
          <a:off x="491197" y="2097931"/>
          <a:ext cx="11396003" cy="1460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6">
                  <a:extLst>
                    <a:ext uri="{9D8B030D-6E8A-4147-A177-3AD203B41FA5}">
                      <a16:colId xmlns:a16="http://schemas.microsoft.com/office/drawing/2014/main" val="1495490285"/>
                    </a:ext>
                  </a:extLst>
                </a:gridCol>
                <a:gridCol w="4122615">
                  <a:extLst>
                    <a:ext uri="{9D8B030D-6E8A-4147-A177-3AD203B41FA5}">
                      <a16:colId xmlns:a16="http://schemas.microsoft.com/office/drawing/2014/main" val="3389459178"/>
                    </a:ext>
                  </a:extLst>
                </a:gridCol>
                <a:gridCol w="3632982">
                  <a:extLst>
                    <a:ext uri="{9D8B030D-6E8A-4147-A177-3AD203B41FA5}">
                      <a16:colId xmlns:a16="http://schemas.microsoft.com/office/drawing/2014/main" val="2496064766"/>
                    </a:ext>
                  </a:extLst>
                </a:gridCol>
              </a:tblGrid>
              <a:tr h="7303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00332"/>
                  </a:ext>
                </a:extLst>
              </a:tr>
              <a:tr h="7303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55435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DF52A4B-2B1C-DEA8-E857-69FC3FBB73FC}"/>
              </a:ext>
            </a:extLst>
          </p:cNvPr>
          <p:cNvSpPr txBox="1"/>
          <p:nvPr/>
        </p:nvSpPr>
        <p:spPr>
          <a:xfrm>
            <a:off x="1423181" y="2110155"/>
            <a:ext cx="1953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858278-0B48-B8C5-961B-39F1D3310C17}"/>
              </a:ext>
            </a:extLst>
          </p:cNvPr>
          <p:cNvSpPr txBox="1"/>
          <p:nvPr/>
        </p:nvSpPr>
        <p:spPr>
          <a:xfrm>
            <a:off x="1090302" y="2869643"/>
            <a:ext cx="2618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AEF109-B5EB-BBAA-7813-C4A7EABA3996}"/>
              </a:ext>
            </a:extLst>
          </p:cNvPr>
          <p:cNvSpPr txBox="1"/>
          <p:nvPr/>
        </p:nvSpPr>
        <p:spPr>
          <a:xfrm>
            <a:off x="4308229" y="2129582"/>
            <a:ext cx="3756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337F2-D4C8-B573-DF7E-7BE54FF10965}"/>
              </a:ext>
            </a:extLst>
          </p:cNvPr>
          <p:cNvSpPr txBox="1"/>
          <p:nvPr/>
        </p:nvSpPr>
        <p:spPr>
          <a:xfrm>
            <a:off x="8418339" y="2134941"/>
            <a:ext cx="3756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5F006-DA3C-0566-75E0-FF55F07EFC8F}"/>
              </a:ext>
            </a:extLst>
          </p:cNvPr>
          <p:cNvSpPr txBox="1"/>
          <p:nvPr/>
        </p:nvSpPr>
        <p:spPr>
          <a:xfrm>
            <a:off x="5900810" y="2885555"/>
            <a:ext cx="390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4E828-1A43-C409-B9E2-91D55C4A7F79}"/>
              </a:ext>
            </a:extLst>
          </p:cNvPr>
          <p:cNvSpPr txBox="1"/>
          <p:nvPr/>
        </p:nvSpPr>
        <p:spPr>
          <a:xfrm>
            <a:off x="9905997" y="2892591"/>
            <a:ext cx="658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7E30E-3E4C-DFF8-B71D-C8F47A440801}"/>
              </a:ext>
            </a:extLst>
          </p:cNvPr>
          <p:cNvSpPr txBox="1"/>
          <p:nvPr/>
        </p:nvSpPr>
        <p:spPr>
          <a:xfrm>
            <a:off x="491197" y="3859803"/>
            <a:ext cx="7991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Để mô tả 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lần xảy ra khả năng “nhận được mặt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khi tung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 xu 20 lần, ta sử dụng tỉ số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E3A90F-4CFA-2517-E30C-BD0D34DB8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877" y="3241111"/>
            <a:ext cx="5148570" cy="378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3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F5EF2-6C4E-8D7F-AEB8-3BF0C8749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E7220-450C-4C66-8ECB-00CB3C0F1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E6B3CC-C507-22E4-34FE-52F64E3DB18B}"/>
              </a:ext>
            </a:extLst>
          </p:cNvPr>
          <p:cNvGrpSpPr/>
          <p:nvPr/>
        </p:nvGrpSpPr>
        <p:grpSpPr>
          <a:xfrm>
            <a:off x="267285" y="140677"/>
            <a:ext cx="11676184" cy="1800665"/>
            <a:chOff x="267285" y="140677"/>
            <a:chExt cx="11676184" cy="1800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C169846-266B-AFEB-9599-E6D3AF1F03F9}"/>
                </a:ext>
              </a:extLst>
            </p:cNvPr>
            <p:cNvSpPr/>
            <p:nvPr/>
          </p:nvSpPr>
          <p:spPr>
            <a:xfrm>
              <a:off x="267285" y="140677"/>
              <a:ext cx="11676184" cy="1800665"/>
            </a:xfrm>
            <a:prstGeom prst="roundRect">
              <a:avLst>
                <a:gd name="adj" fmla="val 187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7A3350-CD92-1B21-FB15-253BD76366DC}"/>
                </a:ext>
              </a:extLst>
            </p:cNvPr>
            <p:cNvSpPr txBox="1"/>
            <p:nvPr/>
          </p:nvSpPr>
          <p:spPr>
            <a:xfrm>
              <a:off x="373800" y="261427"/>
              <a:ext cx="115167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trận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trận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tung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xu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xác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tung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xu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AAF134A-6B91-4731-1C32-D589C733F38A}"/>
              </a:ext>
            </a:extLst>
          </p:cNvPr>
          <p:cNvGraphicFramePr>
            <a:graphicFrameLocks noGrp="1"/>
          </p:cNvGraphicFramePr>
          <p:nvPr/>
        </p:nvGraphicFramePr>
        <p:xfrm>
          <a:off x="491197" y="2097931"/>
          <a:ext cx="11396003" cy="1460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6">
                  <a:extLst>
                    <a:ext uri="{9D8B030D-6E8A-4147-A177-3AD203B41FA5}">
                      <a16:colId xmlns:a16="http://schemas.microsoft.com/office/drawing/2014/main" val="1495490285"/>
                    </a:ext>
                  </a:extLst>
                </a:gridCol>
                <a:gridCol w="4122615">
                  <a:extLst>
                    <a:ext uri="{9D8B030D-6E8A-4147-A177-3AD203B41FA5}">
                      <a16:colId xmlns:a16="http://schemas.microsoft.com/office/drawing/2014/main" val="3389459178"/>
                    </a:ext>
                  </a:extLst>
                </a:gridCol>
                <a:gridCol w="3632982">
                  <a:extLst>
                    <a:ext uri="{9D8B030D-6E8A-4147-A177-3AD203B41FA5}">
                      <a16:colId xmlns:a16="http://schemas.microsoft.com/office/drawing/2014/main" val="2496064766"/>
                    </a:ext>
                  </a:extLst>
                </a:gridCol>
              </a:tblGrid>
              <a:tr h="7303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00332"/>
                  </a:ext>
                </a:extLst>
              </a:tr>
              <a:tr h="7303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55435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C3BD9C8-7F32-34A1-2E63-CB5F360C341E}"/>
              </a:ext>
            </a:extLst>
          </p:cNvPr>
          <p:cNvSpPr txBox="1"/>
          <p:nvPr/>
        </p:nvSpPr>
        <p:spPr>
          <a:xfrm>
            <a:off x="1423181" y="2110155"/>
            <a:ext cx="1953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213604-4633-61F8-7DE3-802CD712171B}"/>
              </a:ext>
            </a:extLst>
          </p:cNvPr>
          <p:cNvSpPr txBox="1"/>
          <p:nvPr/>
        </p:nvSpPr>
        <p:spPr>
          <a:xfrm>
            <a:off x="1090302" y="2869643"/>
            <a:ext cx="2618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1E5F0C-5CD3-73CD-D096-B230C7A94CC2}"/>
              </a:ext>
            </a:extLst>
          </p:cNvPr>
          <p:cNvSpPr txBox="1"/>
          <p:nvPr/>
        </p:nvSpPr>
        <p:spPr>
          <a:xfrm>
            <a:off x="4308229" y="2129582"/>
            <a:ext cx="3756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B7695-3B95-4588-1546-E927A6EFC014}"/>
              </a:ext>
            </a:extLst>
          </p:cNvPr>
          <p:cNvSpPr txBox="1"/>
          <p:nvPr/>
        </p:nvSpPr>
        <p:spPr>
          <a:xfrm>
            <a:off x="8418339" y="2134941"/>
            <a:ext cx="3756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E0FB27-D7D7-429D-2484-263D8DAE586B}"/>
              </a:ext>
            </a:extLst>
          </p:cNvPr>
          <p:cNvSpPr txBox="1"/>
          <p:nvPr/>
        </p:nvSpPr>
        <p:spPr>
          <a:xfrm>
            <a:off x="5900810" y="2885555"/>
            <a:ext cx="390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2B6E33-4E83-6B72-010C-27519D2C101B}"/>
              </a:ext>
            </a:extLst>
          </p:cNvPr>
          <p:cNvSpPr txBox="1"/>
          <p:nvPr/>
        </p:nvSpPr>
        <p:spPr>
          <a:xfrm>
            <a:off x="9905997" y="2892591"/>
            <a:ext cx="658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5F9F7E-BE7C-ADAE-5C0D-D9F54574380D}"/>
                  </a:ext>
                </a:extLst>
              </p:cNvPr>
              <p:cNvSpPr txBox="1"/>
              <p:nvPr/>
            </p:nvSpPr>
            <p:spPr>
              <a:xfrm>
                <a:off x="491197" y="3859803"/>
                <a:ext cx="7646963" cy="1990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Để mô tả </a:t>
                </a:r>
                <a:r>
                  <a:rPr lang="en-US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13</a:t>
                </a:r>
                <a:r>
                  <a:rPr lang="vi-VN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lần xảy ra khả năng “nhận được mặt </a:t>
                </a:r>
                <a:r>
                  <a:rPr lang="en-US" sz="3000" b="1" dirty="0" err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vi-VN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” khi tung</a:t>
                </a:r>
                <a:r>
                  <a:rPr lang="en-US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đồng xu 20 lần, ta sử dụng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b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vi-VN" sz="30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5F9F7E-BE7C-ADAE-5C0D-D9F545743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97" y="3859803"/>
                <a:ext cx="7646963" cy="1990481"/>
              </a:xfrm>
              <a:prstGeom prst="rect">
                <a:avLst/>
              </a:prstGeom>
              <a:blipFill>
                <a:blip r:embed="rId3"/>
                <a:stretch>
                  <a:fillRect l="-1914" t="-3976" r="-1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C14B1CB1-2E2F-BC1F-35B2-0FEDEA2B9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877" y="3241111"/>
            <a:ext cx="5148570" cy="378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8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8734D-53D8-9163-2C8F-32E809EF6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5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1168</Words>
  <Application>Microsoft Office PowerPoint</Application>
  <PresentationFormat>Widescreen</PresentationFormat>
  <Paragraphs>63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 Thi Thao Ly_GV</dc:creator>
  <cp:lastModifiedBy>Tran Thi Thao Ly_GV</cp:lastModifiedBy>
  <cp:revision>4</cp:revision>
  <dcterms:created xsi:type="dcterms:W3CDTF">2025-03-15T18:06:49Z</dcterms:created>
  <dcterms:modified xsi:type="dcterms:W3CDTF">2025-03-16T07:11:56Z</dcterms:modified>
</cp:coreProperties>
</file>