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5" r:id="rId2"/>
    <p:sldId id="321" r:id="rId3"/>
    <p:sldId id="266" r:id="rId4"/>
    <p:sldId id="301" r:id="rId5"/>
    <p:sldId id="406" r:id="rId6"/>
    <p:sldId id="405" r:id="rId7"/>
    <p:sldId id="402" r:id="rId8"/>
    <p:sldId id="401" r:id="rId9"/>
    <p:sldId id="327" r:id="rId10"/>
    <p:sldId id="403" r:id="rId11"/>
    <p:sldId id="268" r:id="rId12"/>
    <p:sldId id="377" r:id="rId13"/>
    <p:sldId id="379" r:id="rId14"/>
    <p:sldId id="416" r:id="rId15"/>
    <p:sldId id="392" r:id="rId16"/>
    <p:sldId id="407" r:id="rId17"/>
    <p:sldId id="408" r:id="rId18"/>
    <p:sldId id="409" r:id="rId19"/>
    <p:sldId id="395" r:id="rId20"/>
    <p:sldId id="396" r:id="rId21"/>
    <p:sldId id="397" r:id="rId22"/>
    <p:sldId id="398" r:id="rId23"/>
    <p:sldId id="399" r:id="rId24"/>
    <p:sldId id="400" r:id="rId25"/>
    <p:sldId id="410" r:id="rId26"/>
    <p:sldId id="411" r:id="rId27"/>
    <p:sldId id="412" r:id="rId28"/>
    <p:sldId id="413" r:id="rId29"/>
    <p:sldId id="414" r:id="rId30"/>
    <p:sldId id="415" r:id="rId31"/>
    <p:sldId id="40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0066"/>
    <a:srgbClr val="FF3399"/>
    <a:srgbClr val="0000FF"/>
    <a:srgbClr val="F24CF6"/>
    <a:srgbClr val="AFDC7E"/>
    <a:srgbClr val="C4E59F"/>
    <a:srgbClr val="A9DA74"/>
    <a:srgbClr val="F6C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1" autoAdjust="0"/>
    <p:restoredTop sz="79211" autoAdjust="0"/>
  </p:normalViewPr>
  <p:slideViewPr>
    <p:cSldViewPr>
      <p:cViewPr varScale="1">
        <p:scale>
          <a:sx n="54" d="100"/>
          <a:sy n="54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GV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có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thể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viết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các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từ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lên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bảng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cho</a:t>
            </a:r>
            <a:r>
              <a:rPr lang="en-US" altLang="en-US" baseline="0" dirty="0"/>
              <a:t> HS </a:t>
            </a:r>
            <a:r>
              <a:rPr lang="en-US" altLang="en-US" baseline="0" dirty="0" err="1"/>
              <a:t>ôn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tập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trước</a:t>
            </a:r>
            <a:r>
              <a:rPr lang="en-US" altLang="en-US" baseline="0"/>
              <a:t>. </a:t>
            </a:r>
            <a:r>
              <a:rPr lang="en-US" altLang="en-US"/>
              <a:t>GV </a:t>
            </a:r>
            <a:r>
              <a:rPr lang="en-US" altLang="en-US" dirty="0" err="1"/>
              <a:t>đứng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giữa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lớp</a:t>
            </a:r>
            <a:r>
              <a:rPr lang="en-US" altLang="en-US" baseline="0" dirty="0"/>
              <a:t>, </a:t>
            </a:r>
            <a:r>
              <a:rPr lang="en-US" altLang="en-US" baseline="0" dirty="0" err="1"/>
              <a:t>nói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bằng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khẩu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hình</a:t>
            </a:r>
            <a:r>
              <a:rPr lang="en-US" altLang="en-US" baseline="0" dirty="0"/>
              <a:t> (</a:t>
            </a:r>
            <a:r>
              <a:rPr lang="en-US" altLang="en-US" baseline="0" dirty="0" err="1"/>
              <a:t>không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thành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tiếng</a:t>
            </a:r>
            <a:r>
              <a:rPr lang="en-US" altLang="en-US" baseline="0" dirty="0"/>
              <a:t>) </a:t>
            </a:r>
            <a:r>
              <a:rPr lang="en-US" altLang="en-US" baseline="0" dirty="0" err="1"/>
              <a:t>các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từ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sau</a:t>
            </a:r>
            <a:r>
              <a:rPr lang="en-US" altLang="en-US" baseline="0" dirty="0"/>
              <a:t>. </a:t>
            </a:r>
            <a:r>
              <a:rPr lang="en-US" altLang="en-US" baseline="0" dirty="0" err="1"/>
              <a:t>Nếu</a:t>
            </a:r>
            <a:r>
              <a:rPr lang="en-US" altLang="en-US" baseline="0" dirty="0"/>
              <a:t> HS </a:t>
            </a:r>
            <a:r>
              <a:rPr lang="en-US" altLang="en-US" baseline="0" dirty="0" err="1"/>
              <a:t>nào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đoán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đúng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thì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đội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đó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được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thưởng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điểm</a:t>
            </a:r>
            <a:r>
              <a:rPr lang="en-US" altLang="en-US" baseline="0" dirty="0"/>
              <a:t>/</a:t>
            </a:r>
            <a:r>
              <a:rPr lang="en-US" altLang="en-US" baseline="0" dirty="0" err="1"/>
              <a:t>sao</a:t>
            </a:r>
            <a:r>
              <a:rPr lang="en-US" altLang="en-US" baseline="0" dirty="0"/>
              <a:t>. GV </a:t>
            </a:r>
            <a:r>
              <a:rPr lang="en-US" altLang="en-US" baseline="0" dirty="0" err="1"/>
              <a:t>khen</a:t>
            </a:r>
            <a:r>
              <a:rPr lang="en-US" altLang="en-US" baseline="0" dirty="0"/>
              <a:t> HS </a:t>
            </a:r>
            <a:r>
              <a:rPr lang="en-US" altLang="en-US" baseline="0" dirty="0" err="1"/>
              <a:t>trước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lớp</a:t>
            </a:r>
            <a:r>
              <a:rPr lang="en-US" altLang="en-US" baseline="0" dirty="0"/>
              <a:t>. </a:t>
            </a:r>
          </a:p>
          <a:p>
            <a:r>
              <a:rPr lang="en-US" altLang="en-US" baseline="0" dirty="0" err="1"/>
              <a:t>Các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từ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để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đoán</a:t>
            </a:r>
            <a:r>
              <a:rPr lang="en-US" altLang="en-US" baseline="0" dirty="0"/>
              <a:t>: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yo-yo, yacht, draw, play, sing, pencil, read,  play</a:t>
            </a:r>
            <a:endParaRPr lang="en-US" altLang="en-US" b="1" dirty="0"/>
          </a:p>
          <a:p>
            <a:endParaRPr lang="en-US" altLang="en-US" b="1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04F0DB-5314-443B-BA67-208EE538B214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18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tô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22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: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Yy</a:t>
            </a:r>
            <a:r>
              <a:rPr lang="en-US" baseline="0" dirty="0"/>
              <a:t>. GV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tìm</a:t>
            </a:r>
            <a:r>
              <a:rPr lang="en-US" baseline="0" dirty="0"/>
              <a:t>. GV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vị</a:t>
            </a:r>
            <a:r>
              <a:rPr lang="en-US" baseline="0" dirty="0"/>
              <a:t> </a:t>
            </a:r>
            <a:r>
              <a:rPr lang="en-US" baseline="0" dirty="0" err="1"/>
              <a:t>trí</a:t>
            </a:r>
            <a:r>
              <a:rPr lang="en-US" baseline="0" dirty="0"/>
              <a:t> HS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 GV </a:t>
            </a:r>
            <a:r>
              <a:rPr lang="en-US" baseline="0" dirty="0" err="1"/>
              <a:t>khen</a:t>
            </a:r>
            <a:r>
              <a:rPr lang="en-US" baseline="0" dirty="0"/>
              <a:t> HS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: </a:t>
            </a:r>
            <a:r>
              <a:rPr lang="en-US" baseline="0" dirty="0" err="1"/>
              <a:t>Có</a:t>
            </a:r>
            <a:r>
              <a:rPr lang="en-US" baseline="0" dirty="0"/>
              <a:t> 3 </a:t>
            </a:r>
            <a:r>
              <a:rPr lang="en-US" baseline="0" dirty="0" err="1"/>
              <a:t>chữ</a:t>
            </a:r>
            <a:r>
              <a:rPr lang="en-US" baseline="0" dirty="0"/>
              <a:t> Y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20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: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Yy</a:t>
            </a:r>
            <a:r>
              <a:rPr lang="en-US" baseline="0" dirty="0"/>
              <a:t>. GV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tìm</a:t>
            </a:r>
            <a:r>
              <a:rPr lang="en-US" baseline="0" dirty="0"/>
              <a:t>. GV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vị</a:t>
            </a:r>
            <a:r>
              <a:rPr lang="en-US" baseline="0" dirty="0"/>
              <a:t> </a:t>
            </a:r>
            <a:r>
              <a:rPr lang="en-US" baseline="0" dirty="0" err="1"/>
              <a:t>trí</a:t>
            </a:r>
            <a:r>
              <a:rPr lang="en-US" baseline="0" dirty="0"/>
              <a:t> HS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 GV </a:t>
            </a:r>
            <a:r>
              <a:rPr lang="en-US" baseline="0" dirty="0" err="1"/>
              <a:t>khen</a:t>
            </a:r>
            <a:r>
              <a:rPr lang="en-US" baseline="0" dirty="0"/>
              <a:t> HS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: </a:t>
            </a:r>
            <a:r>
              <a:rPr lang="en-US" baseline="0" dirty="0" err="1"/>
              <a:t>Có</a:t>
            </a:r>
            <a:r>
              <a:rPr lang="en-US" baseline="0" dirty="0"/>
              <a:t> 3 </a:t>
            </a:r>
            <a:r>
              <a:rPr lang="en-US" baseline="0" dirty="0" err="1"/>
              <a:t>chữ</a:t>
            </a:r>
            <a:r>
              <a:rPr lang="en-US" baseline="0" dirty="0"/>
              <a:t> Y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97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30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ví</a:t>
            </a:r>
            <a:r>
              <a:rPr lang="en-US" baseline="0" dirty="0"/>
              <a:t> </a:t>
            </a:r>
            <a:r>
              <a:rPr lang="en-US" baseline="0" dirty="0" err="1"/>
              <a:t>dụ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85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30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chữa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HS.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85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chữa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HS.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85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/>
              <a:t>Trò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chơi</a:t>
            </a:r>
            <a:r>
              <a:rPr lang="en-US" altLang="en-US" baseline="0" dirty="0"/>
              <a:t>: </a:t>
            </a:r>
            <a:r>
              <a:rPr lang="en-US" altLang="en-US" baseline="0" dirty="0" err="1"/>
              <a:t>Tìm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vật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bị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mất</a:t>
            </a:r>
            <a:r>
              <a:rPr lang="en-US" altLang="en-US" baseline="0" dirty="0"/>
              <a:t>. </a:t>
            </a:r>
            <a:r>
              <a:rPr lang="en-US" altLang="en-US" baseline="0" dirty="0" err="1"/>
              <a:t>Một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hình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sẽ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mất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đi</a:t>
            </a:r>
            <a:r>
              <a:rPr lang="en-US" altLang="en-US" baseline="0" dirty="0"/>
              <a:t>. GV </a:t>
            </a:r>
            <a:r>
              <a:rPr lang="en-US" altLang="en-US" baseline="0" dirty="0" err="1"/>
              <a:t>yêu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cầu</a:t>
            </a:r>
            <a:r>
              <a:rPr lang="en-US" altLang="en-US" baseline="0" dirty="0"/>
              <a:t> HS </a:t>
            </a:r>
            <a:r>
              <a:rPr lang="en-US" altLang="en-US" baseline="0" dirty="0" err="1"/>
              <a:t>xem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nhớ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lại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hình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nào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đã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biến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mất</a:t>
            </a:r>
            <a:r>
              <a:rPr lang="en-US" altLang="en-US" baseline="0" dirty="0"/>
              <a:t>. HS </a:t>
            </a:r>
            <a:r>
              <a:rPr lang="en-US" altLang="en-US" baseline="0" dirty="0" err="1"/>
              <a:t>trả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lời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đúng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được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thưởng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điểm</a:t>
            </a:r>
            <a:r>
              <a:rPr lang="en-US" altLang="en-US" baseline="0" dirty="0"/>
              <a:t>/</a:t>
            </a:r>
            <a:r>
              <a:rPr lang="en-US" altLang="en-US" baseline="0" dirty="0" err="1"/>
              <a:t>sao</a:t>
            </a:r>
            <a:r>
              <a:rPr lang="en-US" altLang="en-US" baseline="0" dirty="0"/>
              <a:t>. GV </a:t>
            </a:r>
            <a:r>
              <a:rPr lang="en-US" altLang="en-US" baseline="0" dirty="0" err="1"/>
              <a:t>khen</a:t>
            </a:r>
            <a:r>
              <a:rPr lang="en-US" altLang="en-US" baseline="0" dirty="0"/>
              <a:t> HS </a:t>
            </a:r>
            <a:r>
              <a:rPr lang="en-US" altLang="en-US" baseline="0" dirty="0" err="1"/>
              <a:t>trước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lớp</a:t>
            </a:r>
            <a:r>
              <a:rPr lang="en-US" altLang="en-US" baseline="0" dirty="0"/>
              <a:t>.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112EDFF-1D1E-4CB0-AE15-391CA764F32F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560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/>
              <a:t>Trò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chơi</a:t>
            </a:r>
            <a:r>
              <a:rPr lang="en-US" altLang="en-US" baseline="0" dirty="0"/>
              <a:t>: </a:t>
            </a:r>
            <a:r>
              <a:rPr lang="en-US" altLang="en-US" baseline="0" dirty="0" err="1"/>
              <a:t>Tìm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vật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bị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mất</a:t>
            </a:r>
            <a:r>
              <a:rPr lang="en-US" altLang="en-US" baseline="0" dirty="0"/>
              <a:t>. </a:t>
            </a:r>
            <a:r>
              <a:rPr lang="en-US" altLang="en-US" baseline="0" dirty="0" err="1"/>
              <a:t>Một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hình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sẽ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mất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đi</a:t>
            </a:r>
            <a:r>
              <a:rPr lang="en-US" altLang="en-US" baseline="0" dirty="0"/>
              <a:t>. GV </a:t>
            </a:r>
            <a:r>
              <a:rPr lang="en-US" altLang="en-US" baseline="0" dirty="0" err="1"/>
              <a:t>yêu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cầu</a:t>
            </a:r>
            <a:r>
              <a:rPr lang="en-US" altLang="en-US" baseline="0" dirty="0"/>
              <a:t> HS </a:t>
            </a:r>
            <a:r>
              <a:rPr lang="en-US" altLang="en-US" baseline="0" dirty="0" err="1"/>
              <a:t>xem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nhớ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lại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hình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nào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đã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biến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mất</a:t>
            </a:r>
            <a:r>
              <a:rPr lang="en-US" altLang="en-US" baseline="0" dirty="0"/>
              <a:t>. HS </a:t>
            </a:r>
            <a:r>
              <a:rPr lang="en-US" altLang="en-US" baseline="0" dirty="0" err="1"/>
              <a:t>trả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lời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đúng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được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thưởng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điểm</a:t>
            </a:r>
            <a:r>
              <a:rPr lang="en-US" altLang="en-US" baseline="0" dirty="0"/>
              <a:t>/</a:t>
            </a:r>
            <a:r>
              <a:rPr lang="en-US" altLang="en-US" baseline="0" dirty="0" err="1"/>
              <a:t>sao</a:t>
            </a:r>
            <a:r>
              <a:rPr lang="en-US" altLang="en-US" baseline="0" dirty="0"/>
              <a:t>. GV </a:t>
            </a:r>
            <a:r>
              <a:rPr lang="en-US" altLang="en-US" baseline="0" dirty="0" err="1"/>
              <a:t>khen</a:t>
            </a:r>
            <a:r>
              <a:rPr lang="en-US" altLang="en-US" baseline="0" dirty="0"/>
              <a:t> HS </a:t>
            </a:r>
            <a:r>
              <a:rPr lang="en-US" altLang="en-US" baseline="0" dirty="0" err="1"/>
              <a:t>trước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lớp</a:t>
            </a:r>
            <a:r>
              <a:rPr lang="en-US" altLang="en-US" baseline="0" dirty="0"/>
              <a:t>.</a:t>
            </a:r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112EDFF-1D1E-4CB0-AE15-391CA764F32F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418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Giới</a:t>
            </a:r>
            <a:r>
              <a:rPr lang="en-US" baseline="0" dirty="0"/>
              <a:t> </a:t>
            </a:r>
            <a:r>
              <a:rPr lang="en-US" baseline="0" dirty="0" err="1"/>
              <a:t>thiệu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: </a:t>
            </a:r>
            <a:r>
              <a:rPr lang="en-US" baseline="0" dirty="0" err="1"/>
              <a:t>Giới</a:t>
            </a:r>
            <a:r>
              <a:rPr lang="en-US" baseline="0" dirty="0"/>
              <a:t> </a:t>
            </a:r>
            <a:r>
              <a:rPr lang="en-US" baseline="0" dirty="0" err="1"/>
              <a:t>thiệu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HS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r>
              <a:rPr lang="en-US" baseline="0" dirty="0"/>
              <a:t> –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tô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Yy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37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/>
              <a:t>Trò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chơi</a:t>
            </a:r>
            <a:r>
              <a:rPr lang="en-US" altLang="en-US" baseline="0" dirty="0"/>
              <a:t>: </a:t>
            </a:r>
            <a:r>
              <a:rPr lang="en-US" altLang="en-US" baseline="0" dirty="0" err="1"/>
              <a:t>Tìm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vật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bị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mất</a:t>
            </a:r>
            <a:r>
              <a:rPr lang="en-US" altLang="en-US" baseline="0" dirty="0"/>
              <a:t>. </a:t>
            </a:r>
            <a:r>
              <a:rPr lang="en-US" altLang="en-US" baseline="0" dirty="0" err="1"/>
              <a:t>Một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hình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sẽ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mất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đi</a:t>
            </a:r>
            <a:r>
              <a:rPr lang="en-US" altLang="en-US" baseline="0" dirty="0"/>
              <a:t>. GV </a:t>
            </a:r>
            <a:r>
              <a:rPr lang="en-US" altLang="en-US" baseline="0" dirty="0" err="1"/>
              <a:t>yêu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cầu</a:t>
            </a:r>
            <a:r>
              <a:rPr lang="en-US" altLang="en-US" baseline="0" dirty="0"/>
              <a:t> HS </a:t>
            </a:r>
            <a:r>
              <a:rPr lang="en-US" altLang="en-US" baseline="0" dirty="0" err="1"/>
              <a:t>xem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nhớ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lại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hình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nào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đã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biến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mất</a:t>
            </a:r>
            <a:r>
              <a:rPr lang="en-US" altLang="en-US" baseline="0" dirty="0"/>
              <a:t>. HS </a:t>
            </a:r>
            <a:r>
              <a:rPr lang="en-US" altLang="en-US" baseline="0" dirty="0" err="1"/>
              <a:t>trả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lời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đúng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được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thưởng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điểm</a:t>
            </a:r>
            <a:r>
              <a:rPr lang="en-US" altLang="en-US" baseline="0" dirty="0"/>
              <a:t>/</a:t>
            </a:r>
            <a:r>
              <a:rPr lang="en-US" altLang="en-US" baseline="0" dirty="0" err="1"/>
              <a:t>sao</a:t>
            </a:r>
            <a:r>
              <a:rPr lang="en-US" altLang="en-US" baseline="0" dirty="0"/>
              <a:t>. GV </a:t>
            </a:r>
            <a:r>
              <a:rPr lang="en-US" altLang="en-US" baseline="0" dirty="0" err="1"/>
              <a:t>khen</a:t>
            </a:r>
            <a:r>
              <a:rPr lang="en-US" altLang="en-US" baseline="0" dirty="0"/>
              <a:t> HS </a:t>
            </a:r>
            <a:r>
              <a:rPr lang="en-US" altLang="en-US" baseline="0" dirty="0" err="1"/>
              <a:t>trước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lớp</a:t>
            </a:r>
            <a:r>
              <a:rPr lang="en-US" altLang="en-US" baseline="0" dirty="0"/>
              <a:t>.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112EDFF-1D1E-4CB0-AE15-391CA764F32F}" type="slidenum">
              <a:rPr lang="en-US" altLang="en-US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638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/>
              <a:t>Trò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chơi</a:t>
            </a:r>
            <a:r>
              <a:rPr lang="en-US" altLang="en-US" baseline="0" dirty="0"/>
              <a:t>: </a:t>
            </a:r>
            <a:r>
              <a:rPr lang="en-US" altLang="en-US" baseline="0" dirty="0" err="1"/>
              <a:t>Tìm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vật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bị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mất</a:t>
            </a:r>
            <a:r>
              <a:rPr lang="en-US" altLang="en-US" baseline="0" dirty="0"/>
              <a:t>. </a:t>
            </a:r>
            <a:r>
              <a:rPr lang="en-US" altLang="en-US" baseline="0" dirty="0" err="1"/>
              <a:t>Một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hình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sẽ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mất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đi</a:t>
            </a:r>
            <a:r>
              <a:rPr lang="en-US" altLang="en-US" baseline="0" dirty="0"/>
              <a:t>. GV </a:t>
            </a:r>
            <a:r>
              <a:rPr lang="en-US" altLang="en-US" baseline="0" dirty="0" err="1"/>
              <a:t>yêu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cầu</a:t>
            </a:r>
            <a:r>
              <a:rPr lang="en-US" altLang="en-US" baseline="0" dirty="0"/>
              <a:t> HS </a:t>
            </a:r>
            <a:r>
              <a:rPr lang="en-US" altLang="en-US" baseline="0" dirty="0" err="1"/>
              <a:t>xem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nhớ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lại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hình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nào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đã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biến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mất</a:t>
            </a:r>
            <a:r>
              <a:rPr lang="en-US" altLang="en-US" baseline="0" dirty="0"/>
              <a:t>. HS </a:t>
            </a:r>
            <a:r>
              <a:rPr lang="en-US" altLang="en-US" baseline="0" dirty="0" err="1"/>
              <a:t>trả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lời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đúng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được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thưởng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điểm</a:t>
            </a:r>
            <a:r>
              <a:rPr lang="en-US" altLang="en-US" baseline="0" dirty="0"/>
              <a:t>/</a:t>
            </a:r>
            <a:r>
              <a:rPr lang="en-US" altLang="en-US" baseline="0" dirty="0" err="1"/>
              <a:t>sao</a:t>
            </a:r>
            <a:r>
              <a:rPr lang="en-US" altLang="en-US" baseline="0" dirty="0"/>
              <a:t>. GV </a:t>
            </a:r>
            <a:r>
              <a:rPr lang="en-US" altLang="en-US" baseline="0" dirty="0" err="1"/>
              <a:t>khen</a:t>
            </a:r>
            <a:r>
              <a:rPr lang="en-US" altLang="en-US" baseline="0" dirty="0"/>
              <a:t> HS </a:t>
            </a:r>
            <a:r>
              <a:rPr lang="en-US" altLang="en-US" baseline="0" dirty="0" err="1"/>
              <a:t>trước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lớp</a:t>
            </a:r>
            <a:r>
              <a:rPr lang="en-US" altLang="en-US" baseline="0" dirty="0"/>
              <a:t>.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112EDFF-1D1E-4CB0-AE15-391CA764F32F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115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/>
              <a:t>Trò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chơi</a:t>
            </a:r>
            <a:r>
              <a:rPr lang="en-US" altLang="en-US" baseline="0" dirty="0"/>
              <a:t>: </a:t>
            </a:r>
            <a:r>
              <a:rPr lang="en-US" altLang="en-US" baseline="0" dirty="0" err="1"/>
              <a:t>Tìm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vật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bị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mất</a:t>
            </a:r>
            <a:r>
              <a:rPr lang="en-US" altLang="en-US" baseline="0" dirty="0"/>
              <a:t>. </a:t>
            </a:r>
            <a:r>
              <a:rPr lang="en-US" altLang="en-US" baseline="0" dirty="0" err="1"/>
              <a:t>Một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hình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sẽ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mất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đi</a:t>
            </a:r>
            <a:r>
              <a:rPr lang="en-US" altLang="en-US" baseline="0" dirty="0"/>
              <a:t>. GV </a:t>
            </a:r>
            <a:r>
              <a:rPr lang="en-US" altLang="en-US" baseline="0" dirty="0" err="1"/>
              <a:t>yêu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cầu</a:t>
            </a:r>
            <a:r>
              <a:rPr lang="en-US" altLang="en-US" baseline="0" dirty="0"/>
              <a:t> HS </a:t>
            </a:r>
            <a:r>
              <a:rPr lang="en-US" altLang="en-US" baseline="0" dirty="0" err="1"/>
              <a:t>xem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nhớ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lại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hình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nào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đã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biến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mất</a:t>
            </a:r>
            <a:r>
              <a:rPr lang="en-US" altLang="en-US" baseline="0" dirty="0"/>
              <a:t>. HS </a:t>
            </a:r>
            <a:r>
              <a:rPr lang="en-US" altLang="en-US" baseline="0" dirty="0" err="1"/>
              <a:t>trả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lời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đúng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được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thưởng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điểm</a:t>
            </a:r>
            <a:r>
              <a:rPr lang="en-US" altLang="en-US" baseline="0" dirty="0"/>
              <a:t>/</a:t>
            </a:r>
            <a:r>
              <a:rPr lang="en-US" altLang="en-US" baseline="0" dirty="0" err="1"/>
              <a:t>sao</a:t>
            </a:r>
            <a:r>
              <a:rPr lang="en-US" altLang="en-US" baseline="0" dirty="0"/>
              <a:t>. GV </a:t>
            </a:r>
            <a:r>
              <a:rPr lang="en-US" altLang="en-US" baseline="0" dirty="0" err="1"/>
              <a:t>khen</a:t>
            </a:r>
            <a:r>
              <a:rPr lang="en-US" altLang="en-US" baseline="0" dirty="0"/>
              <a:t> HS </a:t>
            </a:r>
            <a:r>
              <a:rPr lang="en-US" altLang="en-US" baseline="0" dirty="0" err="1"/>
              <a:t>trước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lớp</a:t>
            </a:r>
            <a:r>
              <a:rPr lang="en-US" altLang="en-US" baseline="0" dirty="0"/>
              <a:t>.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112EDFF-1D1E-4CB0-AE15-391CA764F32F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673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/>
              <a:t>Trò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chơi</a:t>
            </a:r>
            <a:r>
              <a:rPr lang="en-US" altLang="en-US" baseline="0" dirty="0"/>
              <a:t>: </a:t>
            </a:r>
            <a:r>
              <a:rPr lang="en-US" altLang="en-US" baseline="0" dirty="0" err="1"/>
              <a:t>Tìm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vật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bị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mất</a:t>
            </a:r>
            <a:r>
              <a:rPr lang="en-US" altLang="en-US" baseline="0" dirty="0"/>
              <a:t>. </a:t>
            </a:r>
            <a:r>
              <a:rPr lang="en-US" altLang="en-US" baseline="0" dirty="0" err="1"/>
              <a:t>Một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hình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sẽ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mất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đi</a:t>
            </a:r>
            <a:r>
              <a:rPr lang="en-US" altLang="en-US" baseline="0" dirty="0"/>
              <a:t>. GV </a:t>
            </a:r>
            <a:r>
              <a:rPr lang="en-US" altLang="en-US" baseline="0" dirty="0" err="1"/>
              <a:t>yêu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cầu</a:t>
            </a:r>
            <a:r>
              <a:rPr lang="en-US" altLang="en-US" baseline="0" dirty="0"/>
              <a:t> HS </a:t>
            </a:r>
            <a:r>
              <a:rPr lang="en-US" altLang="en-US" baseline="0" dirty="0" err="1"/>
              <a:t>xem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nhớ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lại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hình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nào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đã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biến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mất</a:t>
            </a:r>
            <a:r>
              <a:rPr lang="en-US" altLang="en-US" baseline="0" dirty="0"/>
              <a:t>. HS </a:t>
            </a:r>
            <a:r>
              <a:rPr lang="en-US" altLang="en-US" baseline="0" dirty="0" err="1"/>
              <a:t>trả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lời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đúng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được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thưởng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điểm</a:t>
            </a:r>
            <a:r>
              <a:rPr lang="en-US" altLang="en-US" baseline="0" dirty="0"/>
              <a:t>/</a:t>
            </a:r>
            <a:r>
              <a:rPr lang="en-US" altLang="en-US" baseline="0" dirty="0" err="1"/>
              <a:t>sao</a:t>
            </a:r>
            <a:r>
              <a:rPr lang="en-US" altLang="en-US" baseline="0" dirty="0"/>
              <a:t>. GV </a:t>
            </a:r>
            <a:r>
              <a:rPr lang="en-US" altLang="en-US" baseline="0" dirty="0" err="1"/>
              <a:t>khen</a:t>
            </a:r>
            <a:r>
              <a:rPr lang="en-US" altLang="en-US" baseline="0" dirty="0"/>
              <a:t> HS </a:t>
            </a:r>
            <a:r>
              <a:rPr lang="en-US" altLang="en-US" baseline="0" dirty="0" err="1"/>
              <a:t>trước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lớp</a:t>
            </a:r>
            <a:r>
              <a:rPr lang="en-US" altLang="en-US" baseline="0" dirty="0"/>
              <a:t>.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112EDFF-1D1E-4CB0-AE15-391CA764F32F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871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51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chữa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HS.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chạy</a:t>
            </a:r>
            <a:r>
              <a:rPr lang="en-US" baseline="0" dirty="0"/>
              <a:t> </a:t>
            </a:r>
            <a:r>
              <a:rPr lang="en-US" baseline="0" dirty="0" err="1"/>
              <a:t>chậm</a:t>
            </a:r>
            <a:r>
              <a:rPr lang="en-US" baseline="0" dirty="0"/>
              <a:t>. GV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đánh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ra.</a:t>
            </a:r>
            <a:r>
              <a:rPr lang="en-US" baseline="0" dirty="0"/>
              <a:t> GV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510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chữa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HS.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chạy</a:t>
            </a:r>
            <a:r>
              <a:rPr lang="en-US" baseline="0" dirty="0"/>
              <a:t> </a:t>
            </a:r>
            <a:r>
              <a:rPr lang="en-US" baseline="0" dirty="0" err="1"/>
              <a:t>chậm</a:t>
            </a:r>
            <a:r>
              <a:rPr lang="en-US" baseline="0" dirty="0"/>
              <a:t>. GV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đánh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ra.</a:t>
            </a:r>
            <a:r>
              <a:rPr lang="en-US" baseline="0" dirty="0"/>
              <a:t> GV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510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chữa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HS.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chạy</a:t>
            </a:r>
            <a:r>
              <a:rPr lang="en-US" baseline="0" dirty="0"/>
              <a:t> </a:t>
            </a:r>
            <a:r>
              <a:rPr lang="en-US" baseline="0" dirty="0" err="1"/>
              <a:t>chậm</a:t>
            </a:r>
            <a:r>
              <a:rPr lang="en-US" baseline="0" dirty="0"/>
              <a:t>. GV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đánh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ra.</a:t>
            </a:r>
            <a:r>
              <a:rPr lang="en-US" baseline="0" dirty="0"/>
              <a:t> GV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510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chữa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HS.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chạy</a:t>
            </a:r>
            <a:r>
              <a:rPr lang="en-US" baseline="0" dirty="0"/>
              <a:t> </a:t>
            </a:r>
            <a:r>
              <a:rPr lang="en-US" baseline="0" dirty="0" err="1"/>
              <a:t>chậm</a:t>
            </a:r>
            <a:r>
              <a:rPr lang="en-US" baseline="0" dirty="0"/>
              <a:t>. GV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đánh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ra.</a:t>
            </a:r>
            <a:r>
              <a:rPr lang="en-US" baseline="0" dirty="0"/>
              <a:t> GV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510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chữa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HS.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chạy</a:t>
            </a:r>
            <a:r>
              <a:rPr lang="en-US" baseline="0" dirty="0"/>
              <a:t> </a:t>
            </a:r>
            <a:r>
              <a:rPr lang="en-US" baseline="0" dirty="0" err="1"/>
              <a:t>chậm</a:t>
            </a:r>
            <a:r>
              <a:rPr lang="en-US" baseline="0" dirty="0"/>
              <a:t>. GV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đánh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ra.</a:t>
            </a:r>
            <a:r>
              <a:rPr lang="en-US" baseline="0" dirty="0"/>
              <a:t> GV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51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ôn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vựng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474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tổng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khen</a:t>
            </a:r>
            <a:r>
              <a:rPr lang="en-US" baseline="0" dirty="0"/>
              <a:t> </a:t>
            </a:r>
            <a:r>
              <a:rPr lang="en-US" baseline="0" dirty="0" err="1"/>
              <a:t>thưởng</a:t>
            </a:r>
            <a:r>
              <a:rPr lang="en-US" baseline="0" dirty="0"/>
              <a:t> HS/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chiến</a:t>
            </a:r>
            <a:r>
              <a:rPr lang="en-US" baseline="0" dirty="0"/>
              <a:t> </a:t>
            </a:r>
            <a:r>
              <a:rPr lang="en-US" baseline="0" dirty="0" err="1"/>
              <a:t>thắng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38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ôn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vựng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36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ôn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vựng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56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viết</a:t>
            </a:r>
            <a:r>
              <a:rPr lang="en-US" baseline="0" dirty="0"/>
              <a:t> letter </a:t>
            </a:r>
            <a:r>
              <a:rPr lang="en-US" baseline="0" dirty="0" err="1"/>
              <a:t>Yy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nét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nét</a:t>
            </a:r>
            <a:r>
              <a:rPr lang="en-US" baseline="0" dirty="0"/>
              <a:t>. GV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ít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 2 </a:t>
            </a:r>
            <a:r>
              <a:rPr lang="en-US" baseline="0" dirty="0" err="1"/>
              <a:t>lần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35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viết</a:t>
            </a:r>
            <a:r>
              <a:rPr lang="en-US" baseline="0" dirty="0"/>
              <a:t> letter </a:t>
            </a:r>
            <a:r>
              <a:rPr lang="en-US" baseline="0" dirty="0" err="1"/>
              <a:t>Yy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nét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nét</a:t>
            </a:r>
            <a:r>
              <a:rPr lang="en-US" baseline="0" dirty="0"/>
              <a:t>. GV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trung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02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r>
              <a:rPr lang="en-US" baseline="0" dirty="0"/>
              <a:t> </a:t>
            </a:r>
            <a:r>
              <a:rPr lang="en-US" baseline="0" dirty="0" err="1"/>
              <a:t>lòng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,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r>
              <a:rPr lang="en-US" baseline="0" dirty="0"/>
              <a:t> </a:t>
            </a:r>
            <a:r>
              <a:rPr lang="en-US" baseline="0" dirty="0" err="1"/>
              <a:t>lưng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phía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. GV </a:t>
            </a:r>
            <a:r>
              <a:rPr lang="en-US" baseline="0" dirty="0" err="1"/>
              <a:t>khen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HS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tốt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1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r>
              <a:rPr lang="en-US" baseline="0" dirty="0"/>
              <a:t>. HS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 </a:t>
            </a:r>
            <a:r>
              <a:rPr lang="en-US" baseline="0" dirty="0" err="1"/>
              <a:t>hô</a:t>
            </a:r>
            <a:r>
              <a:rPr lang="en-US" baseline="0" dirty="0"/>
              <a:t> BINGO </a:t>
            </a:r>
            <a:r>
              <a:rPr lang="en-US" baseline="0" dirty="0" err="1"/>
              <a:t>và</a:t>
            </a:r>
            <a:r>
              <a:rPr lang="en-US" baseline="0" dirty="0"/>
              <a:t> GV </a:t>
            </a:r>
            <a:r>
              <a:rPr lang="en-US" baseline="0" dirty="0" err="1"/>
              <a:t>khen</a:t>
            </a:r>
            <a:r>
              <a:rPr lang="en-US" baseline="0" dirty="0"/>
              <a:t> HS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. GV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đen</a:t>
            </a:r>
            <a:r>
              <a:rPr lang="en-US" baseline="0" dirty="0"/>
              <a:t> </a:t>
            </a:r>
            <a:r>
              <a:rPr lang="en-US" baseline="0" dirty="0" err="1"/>
              <a:t>ít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 2 </a:t>
            </a:r>
            <a:r>
              <a:rPr lang="en-US" baseline="0" dirty="0" err="1"/>
              <a:t>lần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3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audio" Target="../media/audio10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27.jpeg"/><Relationship Id="rId4" Type="http://schemas.openxmlformats.org/officeDocument/2006/relationships/audio" Target="../media/audio4.wav"/><Relationship Id="rId9" Type="http://schemas.openxmlformats.org/officeDocument/2006/relationships/audio" Target="../media/audio10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1.wav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27.jpeg"/><Relationship Id="rId4" Type="http://schemas.openxmlformats.org/officeDocument/2006/relationships/audio" Target="../media/audio4.wav"/><Relationship Id="rId9" Type="http://schemas.openxmlformats.org/officeDocument/2006/relationships/audio" Target="../media/audio10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audio" Target="../media/audio4.wav"/><Relationship Id="rId9" Type="http://schemas.openxmlformats.org/officeDocument/2006/relationships/audio" Target="../media/audio10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27.jpeg"/><Relationship Id="rId4" Type="http://schemas.openxmlformats.org/officeDocument/2006/relationships/audio" Target="../media/audio4.wav"/><Relationship Id="rId9" Type="http://schemas.openxmlformats.org/officeDocument/2006/relationships/audio" Target="../media/audio10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W7X64\Desktop\SUA%20BAI%20GIANG%20DIEN%20TU_DOT%201\LEVEL%202-UNIT%2012-LESSON%203\Letter%20Y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W7X64\Desktop\SUA%20BAI%20GIANG%20DIEN%20TU_DOT%201\LEVEL%202-UNIT%2012-LESSON%203\Yo-yo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W7X64\Desktop\SUA%20BAI%20GIANG%20DIEN%20TU_DOT%201\LEVEL%202-UNIT%2012-LESSON%203\Yacht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1"/>
            <a:ext cx="9144000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  <p:sndAc>
          <p:stSnd>
            <p:snd r:embed="rId2" name="chimes.wav"/>
          </p:stSnd>
        </p:sndAc>
      </p:transition>
    </mc:Choice>
    <mc:Fallback xmlns="">
      <p:transition>
        <p:pull/>
        <p:sndAc>
          <p:stSnd>
            <p:snd r:embed="rId5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12196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246480" y="121960"/>
            <a:ext cx="46971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3</a:t>
            </a:r>
          </a:p>
        </p:txBody>
      </p:sp>
      <p:sp>
        <p:nvSpPr>
          <p:cNvPr id="9" name="Rectangle 8"/>
          <p:cNvSpPr/>
          <p:nvPr/>
        </p:nvSpPr>
        <p:spPr>
          <a:xfrm>
            <a:off x="747363" y="921603"/>
            <a:ext cx="35616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Let’s trace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1726049"/>
            <a:ext cx="822959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500" dirty="0">
                <a:ln w="11430"/>
                <a:solidFill>
                  <a:srgbClr val="080808"/>
                </a:solidFill>
              </a:rPr>
              <a:t>Write letter </a:t>
            </a:r>
            <a:r>
              <a:rPr lang="en-US" sz="3500" dirty="0" err="1">
                <a:ln w="11430"/>
                <a:solidFill>
                  <a:srgbClr val="080808"/>
                </a:solidFill>
              </a:rPr>
              <a:t>Yy</a:t>
            </a:r>
            <a:r>
              <a:rPr lang="en-US" sz="3500" dirty="0">
                <a:ln w="11430"/>
                <a:solidFill>
                  <a:srgbClr val="080808"/>
                </a:solidFill>
              </a:rPr>
              <a:t> on your board.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33" y="2438400"/>
            <a:ext cx="686545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2743200"/>
            <a:ext cx="838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eknical" pitchFamily="34" charset="0"/>
              </a:rPr>
              <a:t>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6600" y="2848183"/>
            <a:ext cx="838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eknic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2743200"/>
            <a:ext cx="838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eknical" pitchFamily="34" charset="0"/>
              </a:rPr>
              <a:t>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77000" y="2743200"/>
            <a:ext cx="838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eknical" pitchFamily="34" charset="0"/>
              </a:rPr>
              <a:t>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94003" y="85130"/>
            <a:ext cx="936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4071375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3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16" y="1925777"/>
            <a:ext cx="7121384" cy="492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65416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</a:t>
            </a:r>
          </a:p>
        </p:txBody>
      </p:sp>
      <p:sp>
        <p:nvSpPr>
          <p:cNvPr id="5" name="Rectangle 4"/>
          <p:cNvSpPr/>
          <p:nvPr/>
        </p:nvSpPr>
        <p:spPr>
          <a:xfrm>
            <a:off x="481079" y="109478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66800"/>
            <a:ext cx="152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259291" y="1210251"/>
            <a:ext cx="598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58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3743325"/>
            <a:ext cx="18002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694003" y="85130"/>
            <a:ext cx="936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828800" y="152399"/>
            <a:ext cx="6553200" cy="6858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GAME: Find the letter 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23926"/>
            <a:ext cx="9187218" cy="593407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124200" y="1076326"/>
            <a:ext cx="1524000" cy="1514474"/>
          </a:xfrm>
          <a:prstGeom prst="ellipse">
            <a:avLst/>
          </a:prstGeom>
          <a:noFill/>
          <a:ln w="1270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3" name="Rectangle 2"/>
          <p:cNvSpPr/>
          <p:nvPr/>
        </p:nvSpPr>
        <p:spPr>
          <a:xfrm rot="16951356">
            <a:off x="6875535" y="5260969"/>
            <a:ext cx="95090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50000" endPos="50000" dist="5000" dir="5400000" sy="-100000" rotWithShape="0"/>
                </a:effectLst>
              </a:rPr>
              <a:t>Y</a:t>
            </a:r>
          </a:p>
        </p:txBody>
      </p:sp>
      <p:sp>
        <p:nvSpPr>
          <p:cNvPr id="12" name="Rectangle 11"/>
          <p:cNvSpPr/>
          <p:nvPr/>
        </p:nvSpPr>
        <p:spPr>
          <a:xfrm rot="721712">
            <a:off x="3459123" y="900170"/>
            <a:ext cx="95090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Y</a:t>
            </a:r>
            <a:endParaRPr lang="en-US" sz="115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5607050">
            <a:off x="7810555" y="4076377"/>
            <a:ext cx="110479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</a:t>
            </a:r>
          </a:p>
        </p:txBody>
      </p:sp>
      <p:sp>
        <p:nvSpPr>
          <p:cNvPr id="15" name="Oval 14"/>
          <p:cNvSpPr/>
          <p:nvPr/>
        </p:nvSpPr>
        <p:spPr>
          <a:xfrm>
            <a:off x="6477000" y="5267326"/>
            <a:ext cx="1524000" cy="1514474"/>
          </a:xfrm>
          <a:prstGeom prst="ellipse">
            <a:avLst/>
          </a:prstGeom>
          <a:noFill/>
          <a:ln w="1270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620000" y="4276726"/>
            <a:ext cx="1524000" cy="1514474"/>
          </a:xfrm>
          <a:prstGeom prst="ellipse">
            <a:avLst/>
          </a:prstGeom>
          <a:noFill/>
          <a:ln w="1270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99177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981200" y="228600"/>
            <a:ext cx="56388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Find the letter 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732" y="1143000"/>
            <a:ext cx="9192260" cy="5715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15906903">
            <a:off x="5211335" y="5326682"/>
            <a:ext cx="94929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.VnTeknical" pitchFamily="34" charset="0"/>
              </a:rPr>
              <a:t>y</a:t>
            </a:r>
          </a:p>
        </p:txBody>
      </p:sp>
      <p:sp>
        <p:nvSpPr>
          <p:cNvPr id="13" name="Rectangle 12"/>
          <p:cNvSpPr/>
          <p:nvPr/>
        </p:nvSpPr>
        <p:spPr>
          <a:xfrm rot="21246357">
            <a:off x="214647" y="1682865"/>
            <a:ext cx="94929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Teknical" pitchFamily="34" charset="0"/>
              </a:rPr>
              <a:t>y</a:t>
            </a:r>
          </a:p>
        </p:txBody>
      </p:sp>
      <p:sp>
        <p:nvSpPr>
          <p:cNvPr id="14" name="Rectangle 13"/>
          <p:cNvSpPr/>
          <p:nvPr/>
        </p:nvSpPr>
        <p:spPr>
          <a:xfrm rot="21246357">
            <a:off x="7578870" y="1149466"/>
            <a:ext cx="94929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.VnTeknical" pitchFamily="34" charset="0"/>
              </a:rPr>
              <a:t>y</a:t>
            </a:r>
            <a:endParaRPr lang="en-US" sz="13800" b="1" dirty="0">
              <a:ln w="1905"/>
              <a:solidFill>
                <a:schemeClr val="bg2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Teknic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-9525" y="2257461"/>
            <a:ext cx="1524000" cy="1514474"/>
          </a:xfrm>
          <a:prstGeom prst="ellipse">
            <a:avLst/>
          </a:prstGeom>
          <a:noFill/>
          <a:ln w="1270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291519" y="1719334"/>
            <a:ext cx="1524000" cy="1514474"/>
          </a:xfrm>
          <a:prstGeom prst="ellipse">
            <a:avLst/>
          </a:prstGeom>
          <a:noFill/>
          <a:ln w="1270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181600" y="5458942"/>
            <a:ext cx="1524000" cy="1514474"/>
          </a:xfrm>
          <a:prstGeom prst="ellipse">
            <a:avLst/>
          </a:prstGeom>
          <a:noFill/>
          <a:ln w="1270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3835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6729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4" name="Rectangle 3"/>
          <p:cNvSpPr/>
          <p:nvPr/>
        </p:nvSpPr>
        <p:spPr>
          <a:xfrm>
            <a:off x="3823881" y="8930"/>
            <a:ext cx="24961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3</a:t>
            </a:r>
          </a:p>
        </p:txBody>
      </p:sp>
      <p:sp>
        <p:nvSpPr>
          <p:cNvPr id="7" name="Rectangle 6"/>
          <p:cNvSpPr/>
          <p:nvPr/>
        </p:nvSpPr>
        <p:spPr>
          <a:xfrm>
            <a:off x="570136" y="906959"/>
            <a:ext cx="59873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Choose, write and say.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610221" cy="300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00880"/>
            <a:ext cx="6410324" cy="235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302525" y="0"/>
            <a:ext cx="936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2176170"/>
      </p:ext>
    </p:extLst>
  </p:cSld>
  <p:clrMapOvr>
    <a:masterClrMapping/>
  </p:clrMapOvr>
  <p:transition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0136" y="906959"/>
            <a:ext cx="59873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Choose, write and say.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4" r="24755" b="76923"/>
          <a:stretch>
            <a:fillRect/>
          </a:stretch>
        </p:blipFill>
        <p:spPr bwMode="auto">
          <a:xfrm>
            <a:off x="1676400" y="1676400"/>
            <a:ext cx="5562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6096000"/>
            <a:ext cx="2116916" cy="609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7" r="54522"/>
          <a:stretch>
            <a:fillRect/>
          </a:stretch>
        </p:blipFill>
        <p:spPr bwMode="auto">
          <a:xfrm>
            <a:off x="2362200" y="3048000"/>
            <a:ext cx="4191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746729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23881" y="8930"/>
            <a:ext cx="24961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02525" y="0"/>
            <a:ext cx="936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649420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0136" y="906959"/>
            <a:ext cx="59873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Choose, write and say.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610221" cy="300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00880"/>
            <a:ext cx="6410324" cy="235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46729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23881" y="8930"/>
            <a:ext cx="24961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02525" y="0"/>
            <a:ext cx="936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8454459"/>
      </p:ext>
    </p:extLst>
  </p:cSld>
  <p:clrMapOvr>
    <a:masterClrMapping/>
  </p:clrMapOvr>
  <p:transition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0136" y="906959"/>
            <a:ext cx="59873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Choose, write and say.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276600" y="2209800"/>
            <a:ext cx="551768" cy="53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24600" y="5943600"/>
            <a:ext cx="13147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46729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23881" y="8930"/>
            <a:ext cx="24961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02525" y="0"/>
            <a:ext cx="936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707421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0136" y="906959"/>
            <a:ext cx="59873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Choose, write and say.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07447"/>
            <a:ext cx="9144001" cy="395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69197"/>
            <a:ext cx="687077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552484" y="2021622"/>
            <a:ext cx="551768" cy="53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00200" y="6088559"/>
            <a:ext cx="15969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swim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29400" y="6096000"/>
            <a:ext cx="1409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walk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477000" y="1981200"/>
            <a:ext cx="551768" cy="53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53000" y="1981200"/>
            <a:ext cx="551768" cy="53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746729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23881" y="8930"/>
            <a:ext cx="24961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02525" y="0"/>
            <a:ext cx="936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353789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3962400"/>
            <a:ext cx="3124200" cy="220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44847"/>
            <a:ext cx="3048000" cy="2155056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lum bright="-10000" contrast="20000"/>
          </a:blip>
          <a:stretch>
            <a:fillRect/>
          </a:stretch>
        </p:blipFill>
        <p:spPr bwMode="auto">
          <a:xfrm>
            <a:off x="914400" y="3962399"/>
            <a:ext cx="3200400" cy="226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lum bright="-10000" contrast="20000"/>
          </a:blip>
          <a:stretch>
            <a:fillRect/>
          </a:stretch>
        </p:blipFill>
        <p:spPr bwMode="auto">
          <a:xfrm>
            <a:off x="4572000" y="1676400"/>
            <a:ext cx="3122989" cy="221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ounded Rectangle 15"/>
          <p:cNvSpPr/>
          <p:nvPr/>
        </p:nvSpPr>
        <p:spPr>
          <a:xfrm>
            <a:off x="990600" y="304800"/>
            <a:ext cx="7162800" cy="8934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play: </a:t>
            </a:r>
            <a:r>
              <a:rPr lang="en-US" sz="4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What's missing?</a:t>
            </a:r>
          </a:p>
        </p:txBody>
      </p:sp>
    </p:spTree>
    <p:extLst>
      <p:ext uri="{BB962C8B-B14F-4D97-AF65-F5344CB8AC3E}">
        <p14:creationId xmlns:p14="http://schemas.microsoft.com/office/powerpoint/2010/main" val="38332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  <p:sndAc>
          <p:stSnd>
            <p:snd r:embed="rId3" name="chimes.wav"/>
          </p:stSnd>
        </p:sndAc>
      </p:transition>
    </mc:Choice>
    <mc:Fallback xmlns="">
      <p:transition>
        <p:pull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1652" y="76200"/>
            <a:ext cx="28905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WARM-UP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990600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Silent mouth Game!</a:t>
            </a:r>
          </a:p>
        </p:txBody>
      </p:sp>
      <p:sp>
        <p:nvSpPr>
          <p:cNvPr id="6" name="AutoShape 4" descr="Students Must Learn What The Teacher's Rules Are Regarding - Say Clipart ,  Transparent Cartoon - Jing.f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Students Must Learn What The Teacher's Rules Are Regarding - Say Clipart ,  Transparent Cartoon - Jing.f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Students Must Learn What The Teacher's Rules Are Regarding - Say Clipart ,  Transparent Cartoon - Jing.f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231" y="1993659"/>
            <a:ext cx="4747539" cy="486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3981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924" y="4038600"/>
            <a:ext cx="2909881" cy="2057400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lum bright="-10000" contrast="20000"/>
          </a:blip>
          <a:stretch>
            <a:fillRect/>
          </a:stretch>
        </p:blipFill>
        <p:spPr bwMode="auto">
          <a:xfrm>
            <a:off x="1219200" y="1622927"/>
            <a:ext cx="3048000" cy="215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lum bright="-10000" contrast="20000"/>
          </a:blip>
          <a:stretch>
            <a:fillRect/>
          </a:stretch>
        </p:blipFill>
        <p:spPr bwMode="auto">
          <a:xfrm>
            <a:off x="5334000" y="1600200"/>
            <a:ext cx="3122989" cy="221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ounded Rectangle 1"/>
          <p:cNvSpPr/>
          <p:nvPr/>
        </p:nvSpPr>
        <p:spPr>
          <a:xfrm>
            <a:off x="1371600" y="4191000"/>
            <a:ext cx="2819400" cy="1709193"/>
          </a:xfrm>
          <a:prstGeom prst="round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???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962400"/>
            <a:ext cx="3023325" cy="213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990600" y="304800"/>
            <a:ext cx="7162800" cy="8934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play </a:t>
            </a:r>
            <a:r>
              <a:rPr lang="en-US" sz="4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What's missing?</a:t>
            </a:r>
          </a:p>
        </p:txBody>
      </p:sp>
    </p:spTree>
    <p:extLst>
      <p:ext uri="{BB962C8B-B14F-4D97-AF65-F5344CB8AC3E}">
        <p14:creationId xmlns:p14="http://schemas.microsoft.com/office/powerpoint/2010/main" val="380334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  <p:sndAc>
          <p:stSnd>
            <p:snd r:embed="rId3" name="chimes.wav"/>
          </p:stSnd>
        </p:sndAc>
      </p:transition>
    </mc:Choice>
    <mc:Fallback xmlns="">
      <p:transition>
        <p:pull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60" y="1676400"/>
            <a:ext cx="2767340" cy="1956618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lum bright="-10000" contrast="20000"/>
          </a:blip>
          <a:stretch>
            <a:fillRect/>
          </a:stretch>
        </p:blipFill>
        <p:spPr bwMode="auto">
          <a:xfrm>
            <a:off x="5486400" y="1676400"/>
            <a:ext cx="2972454" cy="210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lum bright="-10000" contrast="20000"/>
          </a:blip>
          <a:stretch>
            <a:fillRect/>
          </a:stretch>
        </p:blipFill>
        <p:spPr bwMode="auto">
          <a:xfrm>
            <a:off x="914400" y="4267200"/>
            <a:ext cx="2899730" cy="205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ounded Rectangle 1"/>
          <p:cNvSpPr/>
          <p:nvPr/>
        </p:nvSpPr>
        <p:spPr>
          <a:xfrm>
            <a:off x="875073" y="1778111"/>
            <a:ext cx="2819400" cy="1709193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???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4267200"/>
            <a:ext cx="2934396" cy="207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990600" y="304800"/>
            <a:ext cx="7162800" cy="8934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play </a:t>
            </a:r>
            <a:r>
              <a:rPr lang="en-US" sz="4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What's missing?</a:t>
            </a:r>
          </a:p>
        </p:txBody>
      </p:sp>
    </p:spTree>
    <p:extLst>
      <p:ext uri="{BB962C8B-B14F-4D97-AF65-F5344CB8AC3E}">
        <p14:creationId xmlns:p14="http://schemas.microsoft.com/office/powerpoint/2010/main" val="180940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  <p:sndAc>
          <p:stSnd>
            <p:snd r:embed="rId3" name="chimes.wav"/>
          </p:stSnd>
        </p:sndAc>
      </p:transition>
    </mc:Choice>
    <mc:Fallback xmlns="">
      <p:transition>
        <p:pull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419600"/>
            <a:ext cx="2895600" cy="2047303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lum bright="-10000" contrast="20000"/>
          </a:blip>
          <a:stretch>
            <a:fillRect/>
          </a:stretch>
        </p:blipFill>
        <p:spPr bwMode="auto">
          <a:xfrm>
            <a:off x="1492888" y="4368908"/>
            <a:ext cx="3085967" cy="218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lum bright="-10000" contrast="20000"/>
          </a:blip>
          <a:stretch>
            <a:fillRect/>
          </a:stretch>
        </p:blipFill>
        <p:spPr bwMode="auto">
          <a:xfrm>
            <a:off x="1295400" y="1676400"/>
            <a:ext cx="3122989" cy="221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ounded Rectangle 1"/>
          <p:cNvSpPr/>
          <p:nvPr/>
        </p:nvSpPr>
        <p:spPr>
          <a:xfrm>
            <a:off x="1524000" y="4495800"/>
            <a:ext cx="2819400" cy="1709193"/>
          </a:xfrm>
          <a:prstGeom prst="round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???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1676400"/>
            <a:ext cx="312542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990600" y="304800"/>
            <a:ext cx="7162800" cy="8934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play </a:t>
            </a:r>
            <a:r>
              <a:rPr lang="en-US" sz="4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What's missing?</a:t>
            </a:r>
          </a:p>
        </p:txBody>
      </p:sp>
    </p:spTree>
    <p:extLst>
      <p:ext uri="{BB962C8B-B14F-4D97-AF65-F5344CB8AC3E}">
        <p14:creationId xmlns:p14="http://schemas.microsoft.com/office/powerpoint/2010/main" val="137270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  <p:sndAc>
          <p:stSnd>
            <p:snd r:embed="rId3" name="chimes.wav"/>
          </p:stSnd>
        </p:sndAc>
      </p:transition>
    </mc:Choice>
    <mc:Fallback xmlns="">
      <p:transition>
        <p:pull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3017654" cy="2133600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lum bright="-10000" contrast="20000"/>
          </a:blip>
          <a:stretch>
            <a:fillRect/>
          </a:stretch>
        </p:blipFill>
        <p:spPr bwMode="auto">
          <a:xfrm>
            <a:off x="1066800" y="4267200"/>
            <a:ext cx="2972454" cy="210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lum bright="-10000" contrast="20000"/>
          </a:blip>
          <a:stretch>
            <a:fillRect/>
          </a:stretch>
        </p:blipFill>
        <p:spPr bwMode="auto">
          <a:xfrm>
            <a:off x="5334000" y="1676400"/>
            <a:ext cx="3122989" cy="221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ounded Rectangle 1"/>
          <p:cNvSpPr/>
          <p:nvPr/>
        </p:nvSpPr>
        <p:spPr>
          <a:xfrm>
            <a:off x="5486400" y="1828800"/>
            <a:ext cx="2819400" cy="1709193"/>
          </a:xfrm>
          <a:prstGeom prst="round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???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4343399"/>
            <a:ext cx="2971800" cy="210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990600" y="304800"/>
            <a:ext cx="7162800" cy="8934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play </a:t>
            </a:r>
            <a:r>
              <a:rPr lang="en-US" sz="4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What's missing?</a:t>
            </a:r>
          </a:p>
        </p:txBody>
      </p:sp>
    </p:spTree>
    <p:extLst>
      <p:ext uri="{BB962C8B-B14F-4D97-AF65-F5344CB8AC3E}">
        <p14:creationId xmlns:p14="http://schemas.microsoft.com/office/powerpoint/2010/main" val="24658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  <p:sndAc>
          <p:stSnd>
            <p:snd r:embed="rId3" name="chimes.wav"/>
          </p:stSnd>
        </p:sndAc>
      </p:transition>
    </mc:Choice>
    <mc:Fallback xmlns="">
      <p:transition>
        <p:pull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200"/>
            <a:ext cx="2767340" cy="1956618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lum bright="-10000" contrast="20000"/>
          </a:blip>
          <a:stretch>
            <a:fillRect/>
          </a:stretch>
        </p:blipFill>
        <p:spPr bwMode="auto">
          <a:xfrm>
            <a:off x="533400" y="4038600"/>
            <a:ext cx="2972454" cy="210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lum bright="-10000" contrast="20000"/>
          </a:blip>
          <a:stretch>
            <a:fillRect/>
          </a:stretch>
        </p:blipFill>
        <p:spPr bwMode="auto">
          <a:xfrm>
            <a:off x="4648200" y="4038600"/>
            <a:ext cx="3122989" cy="221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ounded Rectangle 1"/>
          <p:cNvSpPr/>
          <p:nvPr/>
        </p:nvSpPr>
        <p:spPr>
          <a:xfrm>
            <a:off x="4749660" y="1723913"/>
            <a:ext cx="2819400" cy="1709193"/>
          </a:xfrm>
          <a:prstGeom prst="round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???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524000"/>
            <a:ext cx="301765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990600" y="304800"/>
            <a:ext cx="7162800" cy="8934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play </a:t>
            </a:r>
            <a:r>
              <a:rPr lang="en-US" sz="4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What's missing?</a:t>
            </a:r>
          </a:p>
        </p:txBody>
      </p:sp>
    </p:spTree>
    <p:extLst>
      <p:ext uri="{BB962C8B-B14F-4D97-AF65-F5344CB8AC3E}">
        <p14:creationId xmlns:p14="http://schemas.microsoft.com/office/powerpoint/2010/main" val="4307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  <p:sndAc>
          <p:stSnd>
            <p:snd r:embed="rId3" name="chimes.wav"/>
          </p:stSnd>
        </p:sndAc>
      </p:transition>
    </mc:Choice>
    <mc:Fallback xmlns="">
      <p:transition>
        <p:pull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3883" y="-7441"/>
            <a:ext cx="20441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3" name="Rectangle 2"/>
          <p:cNvSpPr/>
          <p:nvPr/>
        </p:nvSpPr>
        <p:spPr>
          <a:xfrm>
            <a:off x="3940325" y="-16371"/>
            <a:ext cx="23038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1143000"/>
            <a:ext cx="52436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Look, write and say.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1984"/>
            <a:ext cx="6155448" cy="468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4229100"/>
            <a:ext cx="3886201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302525" y="0"/>
            <a:ext cx="936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62200" y="634425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charset="0"/>
              </a:rPr>
              <a:t>Activity Book – Page 50</a:t>
            </a:r>
            <a:endParaRPr lang="en-US" sz="4400" b="1" i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16262"/>
      </p:ext>
    </p:extLst>
  </p:cSld>
  <p:clrMapOvr>
    <a:masterClrMapping/>
  </p:clrMapOvr>
  <p:transition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 t="37150" r="69566" b="9588"/>
          <a:stretch/>
        </p:blipFill>
        <p:spPr bwMode="auto">
          <a:xfrm>
            <a:off x="3505200" y="2133600"/>
            <a:ext cx="173736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398" y="5638800"/>
            <a:ext cx="90576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663300"/>
                </a:solidFill>
              </a:rPr>
              <a:t>a. I have got a book. Let’s _ _ _ _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6707" y="5562600"/>
            <a:ext cx="2121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r e a d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53883" y="-7441"/>
            <a:ext cx="20441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40325" y="-16371"/>
            <a:ext cx="23038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3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04800" y="1143000"/>
            <a:ext cx="52436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Look, write and say.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02525" y="0"/>
            <a:ext cx="936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2200" y="634425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charset="0"/>
              </a:rPr>
              <a:t>Activity Book – Page 50</a:t>
            </a:r>
            <a:endParaRPr lang="en-US" sz="4400" b="1" i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5437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800" y="5562600"/>
            <a:ext cx="43726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663300"/>
                </a:solidFill>
              </a:rPr>
              <a:t>b. Let’s  _ _ _ _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9485" y="5486400"/>
            <a:ext cx="21323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d r a w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2795587" cy="340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53883" y="-7441"/>
            <a:ext cx="20441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40325" y="-16371"/>
            <a:ext cx="23038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3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04800" y="1143000"/>
            <a:ext cx="52436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Look, write and say.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02525" y="0"/>
            <a:ext cx="936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2200" y="634425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charset="0"/>
              </a:rPr>
              <a:t>Activity Book – Page 50</a:t>
            </a:r>
            <a:endParaRPr lang="en-US" sz="4400" b="1" i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7236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562600"/>
            <a:ext cx="92419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663300"/>
                </a:solidFill>
              </a:rPr>
              <a:t>c. I have got a yatch. Let’s  _ _ _ _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6229" y="5410200"/>
            <a:ext cx="20553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p l a 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09800"/>
            <a:ext cx="2014267" cy="334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53883" y="-7441"/>
            <a:ext cx="20441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40325" y="-16371"/>
            <a:ext cx="23038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3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04800" y="1143000"/>
            <a:ext cx="52436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Look, write and say.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02525" y="0"/>
            <a:ext cx="936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2200" y="634425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charset="0"/>
              </a:rPr>
              <a:t>Activity Book – Page 50</a:t>
            </a:r>
            <a:endParaRPr lang="en-US" sz="4400" b="1" i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3169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5562600"/>
            <a:ext cx="8197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kern="0" spc="-190" dirty="0">
                <a:solidFill>
                  <a:srgbClr val="663300"/>
                </a:solidFill>
              </a:rPr>
              <a:t>e. It is nice today. Let’s _ _ _ _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5511568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-200" dirty="0" err="1">
                <a:solidFill>
                  <a:srgbClr val="FF0000"/>
                </a:solidFill>
              </a:rPr>
              <a:t>wa</a:t>
            </a:r>
            <a:r>
              <a:rPr lang="en-US" sz="6000" b="1" spc="-200" dirty="0">
                <a:solidFill>
                  <a:srgbClr val="FF0000"/>
                </a:solidFill>
              </a:rPr>
              <a:t> l k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2405062" cy="366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53883" y="-7441"/>
            <a:ext cx="20441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40325" y="-16371"/>
            <a:ext cx="23038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04800" y="1143000"/>
            <a:ext cx="52436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Look, write and say.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02525" y="0"/>
            <a:ext cx="936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634425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charset="0"/>
              </a:rPr>
              <a:t>Activity Book – Page 50</a:t>
            </a:r>
            <a:endParaRPr lang="en-US" sz="4400" b="1" i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61529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762000"/>
            <a:ext cx="9151452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0" y="381000"/>
            <a:ext cx="25090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0" y="1143000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</a:t>
            </a:r>
          </a:p>
        </p:txBody>
      </p:sp>
      <p:pic>
        <p:nvPicPr>
          <p:cNvPr id="2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562600"/>
            <a:ext cx="94163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kern="0" spc="-190" dirty="0">
                <a:solidFill>
                  <a:srgbClr val="663300"/>
                </a:solidFill>
              </a:rPr>
              <a:t>d. I have got a  _ _ - _ _ . Let’s play!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5511568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   </a:t>
            </a:r>
            <a:r>
              <a:rPr lang="en-US" sz="6000" b="1" dirty="0" err="1">
                <a:solidFill>
                  <a:srgbClr val="FF0000"/>
                </a:solidFill>
              </a:rPr>
              <a:t>yo</a:t>
            </a:r>
            <a:r>
              <a:rPr lang="en-US" sz="6000" b="1" dirty="0">
                <a:solidFill>
                  <a:srgbClr val="FF0000"/>
                </a:solidFill>
              </a:rPr>
              <a:t>  </a:t>
            </a:r>
            <a:r>
              <a:rPr lang="en-US" sz="6000" b="1" dirty="0" err="1">
                <a:solidFill>
                  <a:srgbClr val="FF0000"/>
                </a:solidFill>
              </a:rPr>
              <a:t>yo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2320671" cy="330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53883" y="-7441"/>
            <a:ext cx="20441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40325" y="-16371"/>
            <a:ext cx="23038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04800" y="1143000"/>
            <a:ext cx="52436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Look, write and say.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02525" y="0"/>
            <a:ext cx="936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634425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charset="0"/>
              </a:rPr>
              <a:t>Activity Book – Page 50</a:t>
            </a:r>
            <a:endParaRPr lang="en-US" sz="4400" b="1" i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0441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4200" y="85130"/>
            <a:ext cx="3180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WRAP-UP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owchart: Document 6"/>
          <p:cNvSpPr/>
          <p:nvPr/>
        </p:nvSpPr>
        <p:spPr>
          <a:xfrm>
            <a:off x="752476" y="1295400"/>
            <a:ext cx="7629524" cy="5018543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27619"/>
            <a:ext cx="4553228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84944"/>
            <a:ext cx="3657600" cy="139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4082436" cy="176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97718"/>
      </p:ext>
    </p:extLst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74473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3" name="Rectangle 2"/>
          <p:cNvSpPr/>
          <p:nvPr/>
        </p:nvSpPr>
        <p:spPr>
          <a:xfrm>
            <a:off x="3785122" y="83403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0400" y="1143000"/>
            <a:ext cx="23270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Revision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05000"/>
            <a:ext cx="5943600" cy="42023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24600" y="83403"/>
            <a:ext cx="936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Letter 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9906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0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  <p:sndAc>
          <p:stSnd>
            <p:snd r:embed="rId4" name="chimes.wav"/>
          </p:stSnd>
        </p:sndAc>
      </p:transition>
    </mc:Choice>
    <mc:Fallback xmlns="">
      <p:transition>
        <p:pull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0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250856" cy="441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65416" y="762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2738" y="851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0400" y="914400"/>
            <a:ext cx="26356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REVISION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86400" y="4953000"/>
            <a:ext cx="3429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60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altLang="en-US" sz="6000" dirty="0">
                <a:latin typeface="Comic Sans MS" pitchFamily="66" charset="0"/>
              </a:rPr>
              <a:t>oyo</a:t>
            </a:r>
            <a:endParaRPr lang="en-US" altLang="en-US" sz="5400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94003" y="85130"/>
            <a:ext cx="936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Yo-y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0668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2512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6781800" cy="47949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59143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6465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1400" y="914400"/>
            <a:ext cx="26356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REVISION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10200" y="2209800"/>
            <a:ext cx="3429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60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altLang="en-US" sz="6000" dirty="0">
                <a:latin typeface="Comic Sans MS" pitchFamily="66" charset="0"/>
              </a:rPr>
              <a:t>atch</a:t>
            </a:r>
            <a:endParaRPr lang="en-US" altLang="en-US" sz="5400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94003" y="85130"/>
            <a:ext cx="936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Yach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9144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1375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5416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2738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845403"/>
            <a:ext cx="35616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Let’s trace.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479" y="2043113"/>
            <a:ext cx="5241042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94003" y="85130"/>
            <a:ext cx="936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283138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5416" y="762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2738" y="851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143000"/>
            <a:ext cx="73658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Let’s write letter Y in the air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94003" y="85130"/>
            <a:ext cx="936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43200"/>
            <a:ext cx="3429000" cy="276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878419"/>
      </p:ext>
    </p:extLst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9143" y="762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6465" y="851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1066800"/>
            <a:ext cx="35616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Let’s trace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382000" cy="352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94003" y="85130"/>
            <a:ext cx="936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9857965"/>
      </p:ext>
    </p:extLst>
  </p:cSld>
  <p:clrMapOvr>
    <a:masterClrMapping/>
  </p:clrMapOvr>
  <p:transition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1328</Words>
  <Application>Microsoft Office PowerPoint</Application>
  <PresentationFormat>On-screen Show (4:3)</PresentationFormat>
  <Paragraphs>190</Paragraphs>
  <Slides>31</Slides>
  <Notes>30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.VnTeknical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Administrator</cp:lastModifiedBy>
  <cp:revision>315</cp:revision>
  <dcterms:created xsi:type="dcterms:W3CDTF">2006-08-16T00:00:00Z</dcterms:created>
  <dcterms:modified xsi:type="dcterms:W3CDTF">2025-04-14T13:44:03Z</dcterms:modified>
</cp:coreProperties>
</file>