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  <p:sldMasterId id="2147483706" r:id="rId4"/>
  </p:sldMasterIdLst>
  <p:notesMasterIdLst>
    <p:notesMasterId r:id="rId23"/>
  </p:notesMasterIdLst>
  <p:sldIdLst>
    <p:sldId id="351" r:id="rId5"/>
    <p:sldId id="368" r:id="rId6"/>
    <p:sldId id="383" r:id="rId7"/>
    <p:sldId id="386" r:id="rId8"/>
    <p:sldId id="369" r:id="rId9"/>
    <p:sldId id="371" r:id="rId10"/>
    <p:sldId id="372" r:id="rId11"/>
    <p:sldId id="376" r:id="rId12"/>
    <p:sldId id="2631" r:id="rId13"/>
    <p:sldId id="542" r:id="rId14"/>
    <p:sldId id="388" r:id="rId15"/>
    <p:sldId id="2632" r:id="rId16"/>
    <p:sldId id="2633" r:id="rId17"/>
    <p:sldId id="2635" r:id="rId18"/>
    <p:sldId id="2634" r:id="rId19"/>
    <p:sldId id="2636" r:id="rId20"/>
    <p:sldId id="2637" r:id="rId21"/>
    <p:sldId id="3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951E6-62A1-4C39-863A-BA6A493D1DAE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AD44-877A-4BCD-91DA-FC349646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3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3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3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36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2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50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303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29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011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91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29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5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9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68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66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3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79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0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4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1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8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7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36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5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8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9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42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5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51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3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80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5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3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63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9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0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FA9D59-7A58-6CD8-C7EB-EFE8CF4379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05069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3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9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F568-0AE8-8661-7A7D-404E917D3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480" y="2014205"/>
            <a:ext cx="7480440" cy="326773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D32C811-65E5-49BC-B9F0-5B610B2C97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B9460BD9-F9F7-B676-1344-DB82444828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487680" y="236434"/>
            <a:ext cx="7427595" cy="2535555"/>
          </a:xfrm>
          <a:custGeom>
            <a:avLst/>
            <a:gdLst>
              <a:gd name="connsiteX0" fmla="*/ 0 w 7427595"/>
              <a:gd name="connsiteY0" fmla="*/ 263165 h 2535555"/>
              <a:gd name="connsiteX1" fmla="*/ 263165 w 7427595"/>
              <a:gd name="connsiteY1" fmla="*/ 0 h 2535555"/>
              <a:gd name="connsiteX2" fmla="*/ 7164430 w 7427595"/>
              <a:gd name="connsiteY2" fmla="*/ 0 h 2535555"/>
              <a:gd name="connsiteX3" fmla="*/ 7427595 w 7427595"/>
              <a:gd name="connsiteY3" fmla="*/ 263165 h 2535555"/>
              <a:gd name="connsiteX4" fmla="*/ 7427595 w 7427595"/>
              <a:gd name="connsiteY4" fmla="*/ 2272390 h 2535555"/>
              <a:gd name="connsiteX5" fmla="*/ 7164430 w 7427595"/>
              <a:gd name="connsiteY5" fmla="*/ 2535555 h 2535555"/>
              <a:gd name="connsiteX6" fmla="*/ 263165 w 7427595"/>
              <a:gd name="connsiteY6" fmla="*/ 2535555 h 2535555"/>
              <a:gd name="connsiteX7" fmla="*/ 0 w 7427595"/>
              <a:gd name="connsiteY7" fmla="*/ 2272390 h 2535555"/>
              <a:gd name="connsiteX8" fmla="*/ 0 w 7427595"/>
              <a:gd name="connsiteY8" fmla="*/ 263165 h 253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7595" h="2535555" fill="none" extrusionOk="0">
                <a:moveTo>
                  <a:pt x="0" y="263165"/>
                </a:moveTo>
                <a:cubicBezTo>
                  <a:pt x="12053" y="126753"/>
                  <a:pt x="100716" y="-5000"/>
                  <a:pt x="263165" y="0"/>
                </a:cubicBezTo>
                <a:cubicBezTo>
                  <a:pt x="2942303" y="109595"/>
                  <a:pt x="5746440" y="16756"/>
                  <a:pt x="7164430" y="0"/>
                </a:cubicBezTo>
                <a:cubicBezTo>
                  <a:pt x="7295919" y="-11459"/>
                  <a:pt x="7433721" y="140600"/>
                  <a:pt x="7427595" y="263165"/>
                </a:cubicBezTo>
                <a:cubicBezTo>
                  <a:pt x="7371277" y="1061495"/>
                  <a:pt x="7460506" y="1699939"/>
                  <a:pt x="7427595" y="2272390"/>
                </a:cubicBezTo>
                <a:cubicBezTo>
                  <a:pt x="7410892" y="2423452"/>
                  <a:pt x="7336788" y="2532844"/>
                  <a:pt x="7164430" y="2535555"/>
                </a:cubicBezTo>
                <a:cubicBezTo>
                  <a:pt x="3915599" y="2399354"/>
                  <a:pt x="1891258" y="2460779"/>
                  <a:pt x="263165" y="2535555"/>
                </a:cubicBezTo>
                <a:cubicBezTo>
                  <a:pt x="103511" y="2515876"/>
                  <a:pt x="-16513" y="2410730"/>
                  <a:pt x="0" y="2272390"/>
                </a:cubicBezTo>
                <a:cubicBezTo>
                  <a:pt x="-157566" y="1298761"/>
                  <a:pt x="130870" y="1247453"/>
                  <a:pt x="0" y="263165"/>
                </a:cubicBezTo>
                <a:close/>
              </a:path>
              <a:path w="7427595" h="2535555" stroke="0" extrusionOk="0">
                <a:moveTo>
                  <a:pt x="0" y="263165"/>
                </a:moveTo>
                <a:cubicBezTo>
                  <a:pt x="-6543" y="103136"/>
                  <a:pt x="131944" y="-18850"/>
                  <a:pt x="263165" y="0"/>
                </a:cubicBezTo>
                <a:cubicBezTo>
                  <a:pt x="1040003" y="47539"/>
                  <a:pt x="4997299" y="42437"/>
                  <a:pt x="7164430" y="0"/>
                </a:cubicBezTo>
                <a:cubicBezTo>
                  <a:pt x="7329703" y="-10560"/>
                  <a:pt x="7432553" y="109864"/>
                  <a:pt x="7427595" y="263165"/>
                </a:cubicBezTo>
                <a:cubicBezTo>
                  <a:pt x="7345228" y="1253097"/>
                  <a:pt x="7445608" y="1307642"/>
                  <a:pt x="7427595" y="2272390"/>
                </a:cubicBezTo>
                <a:cubicBezTo>
                  <a:pt x="7432147" y="2431298"/>
                  <a:pt x="7303873" y="2529313"/>
                  <a:pt x="7164430" y="2535555"/>
                </a:cubicBezTo>
                <a:cubicBezTo>
                  <a:pt x="4499053" y="2509201"/>
                  <a:pt x="3234320" y="2416699"/>
                  <a:pt x="263165" y="2535555"/>
                </a:cubicBezTo>
                <a:cubicBezTo>
                  <a:pt x="97248" y="2515221"/>
                  <a:pt x="14379" y="2435163"/>
                  <a:pt x="0" y="2272390"/>
                </a:cubicBezTo>
                <a:cubicBezTo>
                  <a:pt x="88535" y="1636137"/>
                  <a:pt x="49637" y="944923"/>
                  <a:pt x="0" y="2631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569873" y="658505"/>
            <a:ext cx="742759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ỗi tổ thực hiện quan sát một khu vực xung quanh trường học, ghi chép những sinh vật sống tại đó trong 10</a:t>
            </a: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4E9B36B-CC27-27E6-D054-5501C8A4F4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D55EF33A-C3F8-60EA-72AC-741D33810F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6D6F9-F8C5-50E9-48C4-24AD0071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46" y="0"/>
            <a:ext cx="4639458" cy="268856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472F2D2-1973-DF22-D967-29A88161C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91629C49-98A8-6519-FCA2-DEC8A913A9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0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0FAAE-69CF-704D-623E-E451148C1F5A}"/>
              </a:ext>
            </a:extLst>
          </p:cNvPr>
          <p:cNvSpPr/>
          <p:nvPr/>
        </p:nvSpPr>
        <p:spPr>
          <a:xfrm>
            <a:off x="3112815" y="2200300"/>
            <a:ext cx="6480720" cy="1572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8CDD0">
                  <a:lumMod val="75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微软雅黑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654E4CE-2A18-3BC3-DBA2-4DE8AF93A1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05BB7DF-178D-5E30-E4DE-4AE5CE37E2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9860" y="26217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362076" y="518044"/>
            <a:ext cx="1027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微软雅黑"/>
              </a:rPr>
              <a:t>Các sinh vật sau có mối liên hệ về thức ăn với nhau: </a:t>
            </a:r>
            <a:r>
              <a:rPr lang="vi-VN" sz="3200" b="1" i="1" dirty="0">
                <a:solidFill>
                  <a:srgbClr val="002060"/>
                </a:solidFill>
                <a:latin typeface="Calibri"/>
                <a:ea typeface="微软雅黑"/>
              </a:rPr>
              <a:t>cây lúa, rắn hổ mang, chuột, cỏ, châu chấu, chim diều hâu, bò.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Có thể xây dựng được bao nhiêu chuỗi thức ăn từ các sinh vật nêu trên?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Hãy thảo luận và vẽ sơ đồ các chuỗi thức ăn đó.</a:t>
            </a:r>
            <a:endParaRPr lang="en-US" sz="32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E0E66-3C8E-49F3-A50B-8DEC764D1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472" y="3343251"/>
            <a:ext cx="4170528" cy="351474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97ABD52-033A-C486-BAC9-FCFC8F6BE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91C247-8B3A-DC97-EF14-CA99FABC51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0D423EB-26F2-B5EF-AA50-C1B95D0B44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87CFA25-3EAA-35F9-6908-0C70B26DD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4593659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71195" y="479076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A32B216-2651-D24F-E004-47F4BA8E8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4AF7CB01-6B72-7F87-D27C-54E68C0A59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6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385431" y="4107884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23570" y="430499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ADB7E4C-441F-D2E0-8518-3A20BBDF57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30518B59-86AE-DD2D-E40E-35983BFE9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80681" y="1669484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718820" y="18665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2581" y="315538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80720" y="33524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E3F7A01-563B-D7CD-78FC-F1D55A6DF7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A4219DDE-9587-6713-E235-A25A37F699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5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03EA5098-D97C-63A7-C6F1-E9B2F3998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5" y="-411427"/>
            <a:ext cx="6605471" cy="6505388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53ED07D-BC5E-37F1-73E9-09F322456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" y="3257781"/>
            <a:ext cx="3015704" cy="360021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32887E2-F3DC-0778-CC96-75FB460EA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1" y="1"/>
            <a:ext cx="4157464" cy="101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0756-D368-85A3-4C12-E111BD5F2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852" y="1402664"/>
            <a:ext cx="4749196" cy="409077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D197462-2852-EBD5-3C9E-2FA5779CF7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CE036AE1-AC51-CA83-4BD4-AE38B94B8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8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2A02E-1666-0FF6-985C-A07D74ABE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744" y="1545232"/>
            <a:ext cx="9199661" cy="239593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E15535F-B3C6-8073-0CCF-7E772B4C6A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AC1B803-C535-7BD3-042B-E9C68CAF0D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BB91EC92-F0C4-CBBB-564B-4F351FA7F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2DF88-A62F-681F-E96F-07552ECB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8" y="1294901"/>
            <a:ext cx="5858764" cy="272514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DEBA2E9-C2B5-35DF-3EEF-2C6D500AD3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AB18F7C-091E-0725-BB2C-E58A22D3F0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878485" y="4336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00132" y="365644"/>
            <a:ext cx="995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Tìm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các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con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vật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có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trong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tranh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.</a:t>
            </a:r>
            <a:endParaRPr lang="en-US" sz="54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C69ED-541C-2083-FDC0-B108FF40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887" y="1419224"/>
            <a:ext cx="7691438" cy="4832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452EB-4673-353C-5F14-4DBCD20AC7A2}"/>
              </a:ext>
            </a:extLst>
          </p:cNvPr>
          <p:cNvSpPr txBox="1"/>
          <p:nvPr/>
        </p:nvSpPr>
        <p:spPr>
          <a:xfrm>
            <a:off x="2225113" y="5839528"/>
            <a:ext cx="85000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rệp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8821897-0AA7-23CC-C5FB-888C0ECF68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A81D46E-E134-F21C-3EA0-B090B7D087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1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F6535-6075-F5B9-79C1-B097C693D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08" y="1735732"/>
            <a:ext cx="8986283" cy="239593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AF9FF21-ACC7-84B6-D91D-858B9C299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E32BF09-8F5E-D7CD-98C7-FBF604404A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2F8740-C0B6-7DB1-75C9-8C9DC38E53A4}"/>
              </a:ext>
            </a:extLst>
          </p:cNvPr>
          <p:cNvSpPr/>
          <p:nvPr/>
        </p:nvSpPr>
        <p:spPr>
          <a:xfrm>
            <a:off x="0" y="0"/>
            <a:ext cx="12192000" cy="6821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1371" y="8743"/>
            <a:ext cx="817415" cy="63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218917" y="36489"/>
            <a:ext cx="99506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Một nhóm học sinh quan sát khu vườn và phát hiện được một số sinh vật. (Hình 8)</a:t>
            </a:r>
          </a:p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Hãy vẽ các chuỗi thức ăn giữa các sinh vật trong khu vườn.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4528F-ECB4-5B2C-78C2-E00BBD7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2" y="1438274"/>
            <a:ext cx="7605713" cy="47789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72EC160-B847-5496-021C-A9E14E98D4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53BDAC8-6D6E-653C-8B8C-702712015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Thảo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luận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nhóm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nhỏ</a:t>
            </a: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F86FF00-0009-434F-2823-2910F216FB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C1A7A970-8459-D448-1598-85130C01DE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452670"/>
            <a:ext cx="11329259" cy="56144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598911" y="1831409"/>
            <a:ext cx="1666033" cy="12918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2433195" y="204756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 ăn lá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615" y="112680"/>
            <a:ext cx="576121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3ABFD-44C3-5D92-C5C9-E5BF5597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665586" y="3564959"/>
            <a:ext cx="1666033" cy="1291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298BB-CBF1-9284-7C23-A751DC033B0F}"/>
              </a:ext>
            </a:extLst>
          </p:cNvPr>
          <p:cNvSpPr txBox="1"/>
          <p:nvPr/>
        </p:nvSpPr>
        <p:spPr>
          <a:xfrm>
            <a:off x="2499870" y="378111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rệp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E564722-7A2C-F90E-7A8E-68526E8D9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B16E1B19-C008-9CC5-4CB0-AA0A898FED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78435" y="3955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95382" y="327544"/>
            <a:ext cx="99506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733" b="1" dirty="0">
                <a:solidFill>
                  <a:srgbClr val="CC006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sát xung quanh trường, vẽ sơ đồ các chuỗi thức ăn giữa các sinh vật quan sát được.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35F9-7D08-B969-9723-2E01D17BA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4" y="1890712"/>
            <a:ext cx="6162675" cy="427535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50D1578-53FB-C7EF-070B-F3CA445608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E14CA81-D837-56B5-B67B-7CA96EEF14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9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301</Words>
  <Application>Microsoft Office PowerPoint</Application>
  <PresentationFormat>Widescreen</PresentationFormat>
  <Paragraphs>27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#9Slide07 SVNNexa Rust Slab Bla</vt:lpstr>
      <vt:lpstr>Arial</vt:lpstr>
      <vt:lpstr>Calibri</vt:lpstr>
      <vt:lpstr>Calibri Light</vt:lpstr>
      <vt:lpstr>Cambria</vt:lpstr>
      <vt:lpstr>SVN-Hole Hearted</vt:lpstr>
      <vt:lpstr>1_Custom Design</vt:lpstr>
      <vt:lpstr>1_Office Theme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15</cp:revision>
  <dcterms:created xsi:type="dcterms:W3CDTF">2024-02-01T02:30:15Z</dcterms:created>
  <dcterms:modified xsi:type="dcterms:W3CDTF">2025-04-23T05:48:52Z</dcterms:modified>
</cp:coreProperties>
</file>