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2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5" r:id="rId2"/>
    <p:sldId id="256" r:id="rId3"/>
    <p:sldId id="266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295" r:id="rId12"/>
    <p:sldId id="296" r:id="rId13"/>
    <p:sldId id="297" r:id="rId14"/>
    <p:sldId id="329" r:id="rId15"/>
    <p:sldId id="330" r:id="rId16"/>
    <p:sldId id="331" r:id="rId17"/>
    <p:sldId id="300" r:id="rId18"/>
    <p:sldId id="299" r:id="rId19"/>
    <p:sldId id="301" r:id="rId20"/>
    <p:sldId id="302" r:id="rId21"/>
    <p:sldId id="303" r:id="rId22"/>
    <p:sldId id="333" r:id="rId23"/>
    <p:sldId id="334" r:id="rId24"/>
    <p:sldId id="335" r:id="rId25"/>
    <p:sldId id="336" r:id="rId26"/>
    <p:sldId id="305" r:id="rId27"/>
    <p:sldId id="287" r:id="rId28"/>
    <p:sldId id="326" r:id="rId29"/>
    <p:sldId id="327" r:id="rId30"/>
    <p:sldId id="328" r:id="rId31"/>
    <p:sldId id="315" r:id="rId32"/>
    <p:sldId id="32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59F"/>
    <a:srgbClr val="A9DA74"/>
    <a:srgbClr val="AFDC7E"/>
    <a:srgbClr val="F6C6E3"/>
    <a:srgbClr val="FF0066"/>
    <a:srgbClr val="FF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9" autoAdjust="0"/>
    <p:restoredTop sz="83272" autoAdjust="0"/>
  </p:normalViewPr>
  <p:slideViewPr>
    <p:cSldViewPr>
      <p:cViewPr varScale="1">
        <p:scale>
          <a:sx n="54" d="100"/>
          <a:sy n="54" d="100"/>
        </p:scale>
        <p:origin x="17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Teacher says </a:t>
            </a:r>
            <a:r>
              <a:rPr lang="en-US" i="1" dirty="0"/>
              <a:t>“Hello, everyone. How are you? How’s the weather? Is it sunny? Great! Now, let’s sing a song with me.”</a:t>
            </a:r>
          </a:p>
          <a:p>
            <a:pPr marL="228600" indent="-228600">
              <a:buAutoNum type="arabicPeriod"/>
            </a:pPr>
            <a:r>
              <a:rPr lang="en-US" dirty="0"/>
              <a:t>Warm up: Sing </a:t>
            </a:r>
            <a:r>
              <a:rPr lang="en-US" i="1" dirty="0"/>
              <a:t>“Hello song” – “Excellent! You sing very well.”</a:t>
            </a:r>
          </a:p>
          <a:p>
            <a:pPr marL="228600" indent="-228600">
              <a:buAutoNum type="arabicPeriod"/>
            </a:pPr>
            <a:r>
              <a:rPr lang="en-US" dirty="0"/>
              <a:t>Divide class into 2 groups (optional) – </a:t>
            </a:r>
            <a:r>
              <a:rPr lang="en-US" i="1" dirty="0"/>
              <a:t>“Today, we will have 2 groups – Group 1 and Group 2. You are Group 1, you are Group 2.”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05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“Let’s correct. Now, look at the screen. One. You listen.” “So, </a:t>
            </a:r>
            <a:r>
              <a:rPr lang="en-US" i="1"/>
              <a:t>what number is </a:t>
            </a:r>
            <a:r>
              <a:rPr lang="en-US" i="1" dirty="0"/>
              <a:t>it?”. “Well done. It </a:t>
            </a:r>
            <a:r>
              <a:rPr lang="en-US" i="1"/>
              <a:t>is an</a:t>
            </a:r>
            <a:r>
              <a:rPr lang="en-US" i="1" baseline="0"/>
              <a:t> eleven</a:t>
            </a:r>
            <a:r>
              <a:rPr lang="en-US" i="1"/>
              <a:t>. Circle b.”</a:t>
            </a: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76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“Two. Listen!” “So</a:t>
            </a:r>
            <a:r>
              <a:rPr lang="en-US" i="1"/>
              <a:t>, who</a:t>
            </a:r>
            <a:r>
              <a:rPr lang="en-US" i="1" baseline="0"/>
              <a:t> is it</a:t>
            </a:r>
            <a:r>
              <a:rPr lang="en-US" i="1"/>
              <a:t>”. </a:t>
            </a:r>
            <a:r>
              <a:rPr lang="en-US" i="1" dirty="0"/>
              <a:t>“Good job</a:t>
            </a:r>
            <a:r>
              <a:rPr lang="en-US" i="1"/>
              <a:t>. grandma. Circle c.”</a:t>
            </a: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68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</a:t>
            </a:r>
            <a:r>
              <a:rPr lang="en-US" i="1"/>
              <a:t>is it”. </a:t>
            </a:r>
            <a:r>
              <a:rPr lang="en-US" i="1" dirty="0"/>
              <a:t>“Great</a:t>
            </a:r>
            <a:r>
              <a:rPr lang="en-US" i="1"/>
              <a:t>. Guitar. Circle a.”</a:t>
            </a:r>
            <a:endParaRPr lang="en-US" i="1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46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is the </a:t>
            </a:r>
            <a:r>
              <a:rPr lang="en-US" i="1" dirty="0" err="1"/>
              <a:t>colour</a:t>
            </a:r>
            <a:r>
              <a:rPr lang="en-US" i="1" dirty="0"/>
              <a:t> of the cow?”. “Great. Brown. Circle b.”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82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is the </a:t>
            </a:r>
            <a:r>
              <a:rPr lang="en-US" i="1" dirty="0" err="1"/>
              <a:t>colour</a:t>
            </a:r>
            <a:r>
              <a:rPr lang="en-US" i="1" dirty="0"/>
              <a:t> of the cow?”. “Great. Brown. Circle b.”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1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is the </a:t>
            </a:r>
            <a:r>
              <a:rPr lang="en-US" i="1" dirty="0" err="1"/>
              <a:t>colour</a:t>
            </a:r>
            <a:r>
              <a:rPr lang="en-US" i="1" dirty="0"/>
              <a:t> of the cow?”. “Great. Brown. Circle b.”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69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praises: </a:t>
            </a:r>
            <a:r>
              <a:rPr lang="en-US" i="1" dirty="0"/>
              <a:t>“Well done. Now, we move to part B.”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45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asks students to look at the book: </a:t>
            </a:r>
            <a:r>
              <a:rPr lang="en-US" i="1" dirty="0"/>
              <a:t>“Look at your book, </a:t>
            </a:r>
            <a:r>
              <a:rPr lang="en-US" i="1"/>
              <a:t>page 64. </a:t>
            </a:r>
            <a:r>
              <a:rPr lang="en-US" i="1" dirty="0"/>
              <a:t>Part B. Can you </a:t>
            </a:r>
            <a:r>
              <a:rPr lang="en-US" i="1"/>
              <a:t>see </a:t>
            </a:r>
            <a:r>
              <a:rPr lang="en-US" i="1" baseline="0"/>
              <a:t>the pictures</a:t>
            </a:r>
            <a:r>
              <a:rPr lang="en-US" i="1"/>
              <a:t>? </a:t>
            </a:r>
            <a:r>
              <a:rPr lang="en-US" i="1" dirty="0"/>
              <a:t>Good.”</a:t>
            </a:r>
          </a:p>
          <a:p>
            <a:pPr marL="171450" indent="-171450">
              <a:buFontTx/>
              <a:buChar char="-"/>
            </a:pP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i="0" dirty="0"/>
              <a:t>Teacher gives instructions and asks them to do the task: “</a:t>
            </a:r>
            <a:r>
              <a:rPr lang="en-US" i="1" dirty="0"/>
              <a:t>Now you read, tick or cross in 3 minutes.” </a:t>
            </a:r>
            <a:endParaRPr lang="en-US" i="0" dirty="0"/>
          </a:p>
          <a:p>
            <a:pPr marL="171450" indent="-171450">
              <a:buFontTx/>
              <a:buChar char="-"/>
            </a:pP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9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“Now it’s time to correct. Look at the screen. One. It is </a:t>
            </a:r>
            <a:r>
              <a:rPr lang="en-US" i="1"/>
              <a:t>a </a:t>
            </a:r>
            <a:r>
              <a:rPr lang="en-US" i="1" baseline="0"/>
              <a:t> dress</a:t>
            </a:r>
            <a:r>
              <a:rPr lang="en-US" i="1"/>
              <a:t>. </a:t>
            </a:r>
            <a:r>
              <a:rPr lang="en-US" i="1" dirty="0"/>
              <a:t>Tick or cross?”. “Well done. It is a tick. So tick it.”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36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Tương</a:t>
            </a:r>
            <a:r>
              <a:rPr lang="en-US" baseline="0"/>
              <a:t> tự GV hướng dẫn HS ở các câu còn lại.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26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leads to the lesson: </a:t>
            </a:r>
            <a:r>
              <a:rPr lang="en-US" i="1" dirty="0"/>
              <a:t>“OK. From </a:t>
            </a:r>
            <a:r>
              <a:rPr lang="en-US" i="1"/>
              <a:t>lesson 11 </a:t>
            </a:r>
            <a:r>
              <a:rPr lang="en-US" i="1" dirty="0"/>
              <a:t>to </a:t>
            </a:r>
            <a:r>
              <a:rPr lang="en-US" i="1"/>
              <a:t>lesson 13, </a:t>
            </a:r>
            <a:r>
              <a:rPr lang="en-US" i="1" dirty="0"/>
              <a:t>we’ve met a lot of friends. Do you remember them? OK. We will meet all of them in today’s lesson. Are you excited?”. “Good. So let’s go to part A.”</a:t>
            </a:r>
          </a:p>
          <a:p>
            <a:pPr marL="171450" indent="-171450">
              <a:buFontTx/>
              <a:buChar char="-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73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38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asks students to look at the book: </a:t>
            </a:r>
            <a:r>
              <a:rPr lang="en-US" i="1" dirty="0"/>
              <a:t>“Look at your book, </a:t>
            </a:r>
            <a:r>
              <a:rPr lang="en-US" i="1"/>
              <a:t>page 64. </a:t>
            </a:r>
            <a:r>
              <a:rPr lang="en-US" i="1" dirty="0"/>
              <a:t>Part B</a:t>
            </a:r>
            <a:r>
              <a:rPr lang="en-US" i="1"/>
              <a:t>. “ And check again your answer.</a:t>
            </a: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9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praises: </a:t>
            </a:r>
            <a:r>
              <a:rPr lang="en-US" i="1" dirty="0"/>
              <a:t>“Well done class. Now, </a:t>
            </a:r>
            <a:r>
              <a:rPr lang="en-US" i="1"/>
              <a:t>let’s play</a:t>
            </a:r>
            <a:r>
              <a:rPr lang="en-US" i="1" baseline="0"/>
              <a:t> game</a:t>
            </a:r>
            <a:r>
              <a:rPr lang="en-US" i="1"/>
              <a:t>”</a:t>
            </a: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646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instructions: </a:t>
            </a:r>
            <a:r>
              <a:rPr lang="en-US" i="1" dirty="0"/>
              <a:t>“I will remove the box one by one, and you guess what it is. OK?”. “Good”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Teacher may say: </a:t>
            </a:r>
            <a:r>
              <a:rPr lang="en-US" i="1" dirty="0"/>
              <a:t>“What is it? Do </a:t>
            </a:r>
            <a:r>
              <a:rPr lang="en-US" i="1"/>
              <a:t>you </a:t>
            </a:r>
            <a:r>
              <a:rPr lang="en-US" i="1" baseline="0"/>
              <a:t> know  it</a:t>
            </a:r>
            <a:r>
              <a:rPr lang="en-US" i="1"/>
              <a:t>? </a:t>
            </a:r>
            <a:r>
              <a:rPr lang="en-US" i="1" dirty="0"/>
              <a:t>Guess.”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After the picture is shown, teacher asks: </a:t>
            </a:r>
            <a:r>
              <a:rPr lang="en-US" i="1" dirty="0"/>
              <a:t>“So </a:t>
            </a:r>
            <a:r>
              <a:rPr lang="en-US" i="1"/>
              <a:t>what colour</a:t>
            </a:r>
            <a:r>
              <a:rPr lang="en-US" i="1" baseline="0"/>
              <a:t> ?</a:t>
            </a:r>
            <a:r>
              <a:rPr lang="en-US" i="1"/>
              <a:t>, </a:t>
            </a:r>
            <a:r>
              <a:rPr lang="en-US" i="1" dirty="0"/>
              <a:t>class</a:t>
            </a:r>
            <a:r>
              <a:rPr lang="en-US" i="1"/>
              <a:t>?”. “yellow. </a:t>
            </a:r>
            <a:r>
              <a:rPr lang="en-US" i="1" dirty="0"/>
              <a:t>Great.”. “Let’s meet another friend.”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41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Tương</a:t>
            </a:r>
            <a:r>
              <a:rPr lang="en-US" baseline="0"/>
              <a:t> tự phần ví dụ GV cho HS lần lượt tiếp tục trò chơi và ghi điểm cho các đội.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591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659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77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“Let’s correct. Now, look at the screen. One. You listen.” “So, </a:t>
            </a:r>
            <a:r>
              <a:rPr lang="en-US" i="1"/>
              <a:t>what number is </a:t>
            </a:r>
            <a:r>
              <a:rPr lang="en-US" i="1" dirty="0"/>
              <a:t>it?”. “Well done. It </a:t>
            </a:r>
            <a:r>
              <a:rPr lang="en-US" i="1"/>
              <a:t>is an</a:t>
            </a:r>
            <a:r>
              <a:rPr lang="en-US" i="1" baseline="0"/>
              <a:t> eleven</a:t>
            </a:r>
            <a:r>
              <a:rPr lang="en-US" i="1"/>
              <a:t>. Circle b.”</a:t>
            </a: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761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praises, and asks students to write the words in their book: </a:t>
            </a:r>
            <a:r>
              <a:rPr lang="en-US" i="1" dirty="0"/>
              <a:t>“Well </a:t>
            </a:r>
            <a:r>
              <a:rPr lang="en-US" i="1"/>
              <a:t>done class”</a:t>
            </a:r>
            <a:endParaRPr lang="en-US" i="1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837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en-US" dirty="0"/>
              <a:t>Teacher says Goodbye. – </a:t>
            </a:r>
            <a:r>
              <a:rPr lang="en-US" altLang="en-US" i="1" dirty="0"/>
              <a:t>“It’s time to say Goodbye. Goodbye, and see you.”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18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“Two. Listen!” “So</a:t>
            </a:r>
            <a:r>
              <a:rPr lang="en-US" i="1"/>
              <a:t>, who</a:t>
            </a:r>
            <a:r>
              <a:rPr lang="en-US" i="1" baseline="0"/>
              <a:t> is it</a:t>
            </a:r>
            <a:r>
              <a:rPr lang="en-US" i="1"/>
              <a:t>”. </a:t>
            </a:r>
            <a:r>
              <a:rPr lang="en-US" i="1" dirty="0"/>
              <a:t>“Good job</a:t>
            </a:r>
            <a:r>
              <a:rPr lang="en-US" i="1"/>
              <a:t>. grandma. Circle c.”</a:t>
            </a: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68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</a:t>
            </a:r>
            <a:r>
              <a:rPr lang="en-US" i="1"/>
              <a:t>is it”. </a:t>
            </a:r>
            <a:r>
              <a:rPr lang="en-US" i="1" dirty="0"/>
              <a:t>“Great</a:t>
            </a:r>
            <a:r>
              <a:rPr lang="en-US" i="1"/>
              <a:t>. Guitar. Circle a.”</a:t>
            </a:r>
            <a:endParaRPr lang="en-US" i="1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46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is the </a:t>
            </a:r>
            <a:r>
              <a:rPr lang="en-US" i="1" dirty="0" err="1"/>
              <a:t>colour</a:t>
            </a:r>
            <a:r>
              <a:rPr lang="en-US" i="1" dirty="0"/>
              <a:t> of the cow?”. “Great. Brown. Circle b.”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82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is the </a:t>
            </a:r>
            <a:r>
              <a:rPr lang="en-US" i="1" dirty="0" err="1"/>
              <a:t>colour</a:t>
            </a:r>
            <a:r>
              <a:rPr lang="en-US" i="1" dirty="0"/>
              <a:t> of the cow?”. “Great. Brown. Circle b.”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is the </a:t>
            </a:r>
            <a:r>
              <a:rPr lang="en-US" i="1" dirty="0" err="1"/>
              <a:t>colour</a:t>
            </a:r>
            <a:r>
              <a:rPr lang="en-US" i="1" dirty="0"/>
              <a:t> of the cow?”. “Great. Brown. Circle b.”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69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is the </a:t>
            </a:r>
            <a:r>
              <a:rPr lang="en-US" i="1" dirty="0" err="1"/>
              <a:t>colour</a:t>
            </a:r>
            <a:r>
              <a:rPr lang="en-US" i="1" dirty="0"/>
              <a:t> of the cow?”. “Great. Brown. Circle b.”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69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https://image.shutterstock.com/image-vector/book-icon-isolated-on-white-260nw-379048342.jpg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https://image.shutterstock.com/image-vector/book-icon-isolated-on-white-260nw-379048342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0741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9" y="2995895"/>
            <a:ext cx="9144000" cy="386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125369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41F6511-BE5E-4CA5-A6B2-B2798A38D397}"/>
              </a:ext>
            </a:extLst>
          </p:cNvPr>
          <p:cNvSpPr/>
          <p:nvPr/>
        </p:nvSpPr>
        <p:spPr bwMode="auto">
          <a:xfrm>
            <a:off x="2209800" y="2743200"/>
            <a:ext cx="4258419" cy="25146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sp>
        <p:nvSpPr>
          <p:cNvPr id="11" name="Oval 10"/>
          <p:cNvSpPr/>
          <p:nvPr/>
        </p:nvSpPr>
        <p:spPr>
          <a:xfrm>
            <a:off x="7861918" y="9501719"/>
            <a:ext cx="685800" cy="503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01451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FC7818B5-368F-4823-812E-307E4FF129BB}"/>
              </a:ext>
            </a:extLst>
          </p:cNvPr>
          <p:cNvSpPr/>
          <p:nvPr/>
        </p:nvSpPr>
        <p:spPr bwMode="auto">
          <a:xfrm>
            <a:off x="3185561" y="2122649"/>
            <a:ext cx="2772878" cy="6781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sp>
        <p:nvSpPr>
          <p:cNvPr id="7" name="Oval 6"/>
          <p:cNvSpPr/>
          <p:nvPr/>
        </p:nvSpPr>
        <p:spPr>
          <a:xfrm>
            <a:off x="4114800" y="6018775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12" end="34304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52475" y="4343400"/>
            <a:ext cx="2021305" cy="2361175"/>
            <a:chOff x="752475" y="4343400"/>
            <a:chExt cx="2021305" cy="2361175"/>
          </a:xfrm>
        </p:grpSpPr>
        <p:pic>
          <p:nvPicPr>
            <p:cNvPr id="3074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1" t="45077" r="83676" b="36605"/>
            <a:stretch/>
          </p:blipFill>
          <p:spPr bwMode="auto">
            <a:xfrm>
              <a:off x="752475" y="4343400"/>
              <a:ext cx="1695450" cy="15917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316455" y="5935134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05200" y="4415591"/>
            <a:ext cx="2209800" cy="2288984"/>
            <a:chOff x="3505200" y="4415591"/>
            <a:chExt cx="2209800" cy="2288984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0" t="46511" r="73615" b="36907"/>
            <a:stretch/>
          </p:blipFill>
          <p:spPr bwMode="auto">
            <a:xfrm>
              <a:off x="3505200" y="4415591"/>
              <a:ext cx="1789274" cy="15195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257675" y="5935134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89169" y="4415591"/>
            <a:ext cx="2069031" cy="2320623"/>
            <a:chOff x="6389169" y="4415591"/>
            <a:chExt cx="2069031" cy="2320623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31" t="46445" r="62991" b="37355"/>
            <a:stretch/>
          </p:blipFill>
          <p:spPr bwMode="auto">
            <a:xfrm>
              <a:off x="6389169" y="4415591"/>
              <a:ext cx="1688031" cy="15195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000875" y="5966773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85537" y="3117355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1. There are ______________ shoes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1395815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3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5" grpId="0"/>
      <p:bldP spid="3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4869676C-D63F-4DCA-AE36-E5F9F942F207}"/>
              </a:ext>
            </a:extLst>
          </p:cNvPr>
          <p:cNvSpPr/>
          <p:nvPr/>
        </p:nvSpPr>
        <p:spPr bwMode="auto">
          <a:xfrm>
            <a:off x="3185561" y="1816915"/>
            <a:ext cx="2772878" cy="6781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10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69" end="27903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705600" y="5973939"/>
            <a:ext cx="685800" cy="503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607963" y="3918730"/>
            <a:ext cx="2165817" cy="2785845"/>
            <a:chOff x="607963" y="3918730"/>
            <a:chExt cx="2165817" cy="2785845"/>
          </a:xfrm>
        </p:grpSpPr>
        <p:pic>
          <p:nvPicPr>
            <p:cNvPr id="4098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7" t="29545" r="46620" b="51269"/>
            <a:stretch/>
          </p:blipFill>
          <p:spPr bwMode="auto">
            <a:xfrm>
              <a:off x="607963" y="3918730"/>
              <a:ext cx="2165817" cy="1971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316455" y="5935134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57166" y="3901148"/>
            <a:ext cx="2348634" cy="2659493"/>
            <a:chOff x="5957166" y="3901148"/>
            <a:chExt cx="2348634" cy="2659493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66" t="30912" r="24504" b="51513"/>
            <a:stretch/>
          </p:blipFill>
          <p:spPr bwMode="auto">
            <a:xfrm>
              <a:off x="5957166" y="3901148"/>
              <a:ext cx="2348634" cy="1971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848475" y="5791200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52203" y="3901148"/>
            <a:ext cx="2320122" cy="2803427"/>
            <a:chOff x="3152203" y="3901148"/>
            <a:chExt cx="2320122" cy="2803427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26" t="31185" r="36406" b="52121"/>
            <a:stretch/>
          </p:blipFill>
          <p:spPr bwMode="auto">
            <a:xfrm>
              <a:off x="3152203" y="3901148"/>
              <a:ext cx="2320122" cy="198918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42064" y="5935134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02264" y="283146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2. This is my _____________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2448081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11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41F6511-BE5E-4CA5-A6B2-B2798A38D397}"/>
              </a:ext>
            </a:extLst>
          </p:cNvPr>
          <p:cNvSpPr/>
          <p:nvPr/>
        </p:nvSpPr>
        <p:spPr bwMode="auto">
          <a:xfrm>
            <a:off x="3309047" y="1918656"/>
            <a:ext cx="2772878" cy="6781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10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32" end="20943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195789" y="5886080"/>
            <a:ext cx="685800" cy="600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/>
          <p:cNvSpPr txBox="1"/>
          <p:nvPr/>
        </p:nvSpPr>
        <p:spPr>
          <a:xfrm>
            <a:off x="364260" y="2819939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3. I’d like a new ____________</a:t>
            </a:r>
            <a:endParaRPr lang="vi-VN" sz="3600" b="1"/>
          </a:p>
        </p:txBody>
      </p:sp>
      <p:grpSp>
        <p:nvGrpSpPr>
          <p:cNvPr id="7" name="Group 6"/>
          <p:cNvGrpSpPr/>
          <p:nvPr/>
        </p:nvGrpSpPr>
        <p:grpSpPr>
          <a:xfrm>
            <a:off x="708708" y="3716878"/>
            <a:ext cx="2518472" cy="2769553"/>
            <a:chOff x="719669" y="3791088"/>
            <a:chExt cx="2518472" cy="2769553"/>
          </a:xfrm>
        </p:grpSpPr>
        <p:sp>
          <p:nvSpPr>
            <p:cNvPr id="9" name="TextBox 8"/>
            <p:cNvSpPr txBox="1"/>
            <p:nvPr/>
          </p:nvSpPr>
          <p:spPr>
            <a:xfrm>
              <a:off x="1460967" y="5791200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  <p:pic>
          <p:nvPicPr>
            <p:cNvPr id="1026" name="Picture 2" descr="C:\Users\Administrator\Desktop\FLASHCARD\FLASHCARD\Flashcard LOP 2_A5_9.12.2020-5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669" y="3791088"/>
              <a:ext cx="2518472" cy="213201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Rectangle 3"/>
            <p:cNvSpPr/>
            <p:nvPr/>
          </p:nvSpPr>
          <p:spPr>
            <a:xfrm>
              <a:off x="2286000" y="5029200"/>
              <a:ext cx="782750" cy="666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97080" y="3733800"/>
            <a:ext cx="2596811" cy="2772672"/>
            <a:chOff x="3309047" y="3791087"/>
            <a:chExt cx="2596811" cy="2772672"/>
          </a:xfrm>
        </p:grpSpPr>
        <p:pic>
          <p:nvPicPr>
            <p:cNvPr id="1028" name="Picture 4" descr="C:\Users\Administrator\Desktop\FLASHCARD\FLASHCARD\Flashcard LOP 2_A5_9.12.2020-5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047" y="3791087"/>
              <a:ext cx="2596811" cy="2132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4724400" y="5181600"/>
              <a:ext cx="976525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55632" y="5794318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82846" y="3733800"/>
            <a:ext cx="2682213" cy="2569375"/>
            <a:chOff x="6081925" y="3915066"/>
            <a:chExt cx="2682213" cy="2569375"/>
          </a:xfrm>
        </p:grpSpPr>
        <p:pic>
          <p:nvPicPr>
            <p:cNvPr id="1029" name="Picture 5" descr="C:\Users\Administrator\Desktop\FLASHCARD\FLASHCARD\Flashcard LOP 2_A5_9.12.2020-5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925" y="3915066"/>
              <a:ext cx="2682213" cy="2008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696200" y="5458152"/>
              <a:ext cx="824125" cy="256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55597" y="5715000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</p:spTree>
    <p:extLst>
      <p:ext uri="{BB962C8B-B14F-4D97-AF65-F5344CB8AC3E}">
        <p14:creationId xmlns:p14="http://schemas.microsoft.com/office/powerpoint/2010/main" val="30573044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9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41F6511-BE5E-4CA5-A6B2-B2798A38D397}"/>
              </a:ext>
            </a:extLst>
          </p:cNvPr>
          <p:cNvSpPr/>
          <p:nvPr/>
        </p:nvSpPr>
        <p:spPr bwMode="auto">
          <a:xfrm>
            <a:off x="3185561" y="1918656"/>
            <a:ext cx="2772878" cy="6781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12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94" end="14091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066800" y="5715000"/>
            <a:ext cx="685800" cy="503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285772" y="3505201"/>
            <a:ext cx="2609828" cy="2773849"/>
            <a:chOff x="285772" y="3505201"/>
            <a:chExt cx="2609828" cy="2773849"/>
          </a:xfrm>
        </p:grpSpPr>
        <p:pic>
          <p:nvPicPr>
            <p:cNvPr id="6146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36" t="59618" r="45740" b="23339"/>
            <a:stretch/>
          </p:blipFill>
          <p:spPr bwMode="auto">
            <a:xfrm>
              <a:off x="285772" y="3505201"/>
              <a:ext cx="2609828" cy="198119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143000" y="5509609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43600" y="3505200"/>
            <a:ext cx="2778861" cy="2757808"/>
            <a:chOff x="5943600" y="3505200"/>
            <a:chExt cx="2778861" cy="2757808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68" t="60709" r="22464" b="23833"/>
            <a:stretch/>
          </p:blipFill>
          <p:spPr bwMode="auto">
            <a:xfrm>
              <a:off x="5943600" y="3505200"/>
              <a:ext cx="2778861" cy="19812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010400" y="5493567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8000" y="3505201"/>
            <a:ext cx="2729125" cy="2787603"/>
            <a:chOff x="3048000" y="3505201"/>
            <a:chExt cx="2729125" cy="2787603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0" t="61684" r="35525" b="23254"/>
            <a:stretch/>
          </p:blipFill>
          <p:spPr bwMode="auto">
            <a:xfrm>
              <a:off x="3048000" y="3505201"/>
              <a:ext cx="2729125" cy="19812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105275" y="5523363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4260" y="26670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4. The lamps are _____ the table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29578035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7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11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567" y="923925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41F6511-BE5E-4CA5-A6B2-B2798A38D397}"/>
              </a:ext>
            </a:extLst>
          </p:cNvPr>
          <p:cNvSpPr/>
          <p:nvPr/>
        </p:nvSpPr>
        <p:spPr bwMode="auto">
          <a:xfrm>
            <a:off x="3204000" y="1816915"/>
            <a:ext cx="2772878" cy="6781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sp>
        <p:nvSpPr>
          <p:cNvPr id="11" name="Oval 10"/>
          <p:cNvSpPr/>
          <p:nvPr/>
        </p:nvSpPr>
        <p:spPr>
          <a:xfrm>
            <a:off x="7518639" y="9398122"/>
            <a:ext cx="2615961" cy="507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/>
          <p:cNvSpPr/>
          <p:nvPr/>
        </p:nvSpPr>
        <p:spPr>
          <a:xfrm>
            <a:off x="4201236" y="6015076"/>
            <a:ext cx="685800" cy="643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84" end="7015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4082" y="2533905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5. The  ______ has got four legs.</a:t>
            </a:r>
            <a:endParaRPr lang="vi-VN" sz="3600" b="1"/>
          </a:p>
        </p:txBody>
      </p:sp>
      <p:pic>
        <p:nvPicPr>
          <p:cNvPr id="2052" name="Picture 4" descr="C:\Users\Administrator\Desktop\FLASHCARD\FLASHCARD\Flashcard LOP 2_A5_9.12.2020-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65" y="3429000"/>
            <a:ext cx="2941835" cy="25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2400" y="3429000"/>
            <a:ext cx="2765892" cy="3159986"/>
            <a:chOff x="152400" y="3498354"/>
            <a:chExt cx="2765892" cy="3159986"/>
          </a:xfrm>
        </p:grpSpPr>
        <p:pic>
          <p:nvPicPr>
            <p:cNvPr id="2050" name="Picture 2" descr="C:\Users\Administrator\Desktop\FLASHCARD\FLASHCARD\Flashcard LOP 2_A5_9.12.2020-6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498354"/>
              <a:ext cx="2765892" cy="2516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209675" y="5888899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81200" y="5257800"/>
              <a:ext cx="693154" cy="48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95600" y="3429000"/>
            <a:ext cx="3163633" cy="3248524"/>
            <a:chOff x="2895600" y="3429000"/>
            <a:chExt cx="3163633" cy="3248524"/>
          </a:xfrm>
        </p:grpSpPr>
        <p:pic>
          <p:nvPicPr>
            <p:cNvPr id="2051" name="Picture 3" descr="C:\Users\Administrator\Desktop\FLASHCARD\FLASHCARD\Flashcard LOP 2_A5_9.12.2020-63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3429000"/>
              <a:ext cx="3163633" cy="2516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333875" y="5908083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62537" y="5257800"/>
              <a:ext cx="693154" cy="48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81875" y="5257800"/>
            <a:ext cx="1457325" cy="1419724"/>
            <a:chOff x="7381875" y="5257800"/>
            <a:chExt cx="1457325" cy="1419724"/>
          </a:xfrm>
        </p:grpSpPr>
        <p:sp>
          <p:nvSpPr>
            <p:cNvPr id="16" name="TextBox 15"/>
            <p:cNvSpPr txBox="1"/>
            <p:nvPr/>
          </p:nvSpPr>
          <p:spPr>
            <a:xfrm>
              <a:off x="7381875" y="5908083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696200" y="5257800"/>
              <a:ext cx="965080" cy="48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9551498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12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838200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41F6511-BE5E-4CA5-A6B2-B2798A38D397}"/>
              </a:ext>
            </a:extLst>
          </p:cNvPr>
          <p:cNvSpPr/>
          <p:nvPr/>
        </p:nvSpPr>
        <p:spPr bwMode="auto">
          <a:xfrm>
            <a:off x="3132981" y="1828800"/>
            <a:ext cx="2772878" cy="6781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sp>
        <p:nvSpPr>
          <p:cNvPr id="11" name="Oval 10"/>
          <p:cNvSpPr/>
          <p:nvPr/>
        </p:nvSpPr>
        <p:spPr>
          <a:xfrm>
            <a:off x="7861918" y="9501719"/>
            <a:ext cx="685800" cy="503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/>
          <p:cNvSpPr/>
          <p:nvPr/>
        </p:nvSpPr>
        <p:spPr>
          <a:xfrm>
            <a:off x="7355305" y="6019800"/>
            <a:ext cx="685800" cy="503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21" end="164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3784077"/>
            <a:ext cx="3023005" cy="2804909"/>
            <a:chOff x="0" y="3784077"/>
            <a:chExt cx="3023005" cy="2804909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3784077"/>
              <a:ext cx="3023005" cy="2235723"/>
              <a:chOff x="6081925" y="3733800"/>
              <a:chExt cx="3023005" cy="2235723"/>
            </a:xfrm>
          </p:grpSpPr>
          <p:pic>
            <p:nvPicPr>
              <p:cNvPr id="3075" name="Picture 3" descr="C:\Users\Administrator\Desktop\FLASHCARD\FLASHCARD\Flashcard LOP 2_A5_9.12.2020-73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1925" y="3733800"/>
                <a:ext cx="3023005" cy="2235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275335" y="5334000"/>
                <a:ext cx="2636184" cy="4507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209675" y="5819545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67400" y="3759393"/>
            <a:ext cx="3121836" cy="2840500"/>
            <a:chOff x="5867400" y="3759393"/>
            <a:chExt cx="3121836" cy="2840500"/>
          </a:xfrm>
        </p:grpSpPr>
        <p:grpSp>
          <p:nvGrpSpPr>
            <p:cNvPr id="4" name="Group 3"/>
            <p:cNvGrpSpPr/>
            <p:nvPr/>
          </p:nvGrpSpPr>
          <p:grpSpPr>
            <a:xfrm>
              <a:off x="5867400" y="3759393"/>
              <a:ext cx="3121836" cy="2235723"/>
              <a:chOff x="76200" y="3759394"/>
              <a:chExt cx="3121836" cy="2235723"/>
            </a:xfrm>
          </p:grpSpPr>
          <p:pic>
            <p:nvPicPr>
              <p:cNvPr id="3074" name="Picture 2" descr="C:\Users\Administrator\Desktop\FLASHCARD\FLASHCARD\Flashcard LOP 2_A5_9.12.2020-71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759394"/>
                <a:ext cx="3121836" cy="2235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282108" y="5344430"/>
                <a:ext cx="2636184" cy="48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458075" y="5830452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53903" y="3784077"/>
            <a:ext cx="3010258" cy="2817676"/>
            <a:chOff x="2953903" y="3784077"/>
            <a:chExt cx="3010258" cy="2817676"/>
          </a:xfrm>
        </p:grpSpPr>
        <p:grpSp>
          <p:nvGrpSpPr>
            <p:cNvPr id="8" name="Group 7"/>
            <p:cNvGrpSpPr/>
            <p:nvPr/>
          </p:nvGrpSpPr>
          <p:grpSpPr>
            <a:xfrm>
              <a:off x="2953903" y="3784077"/>
              <a:ext cx="3010258" cy="2235723"/>
              <a:chOff x="2953903" y="3784077"/>
              <a:chExt cx="3010258" cy="2235723"/>
            </a:xfrm>
          </p:grpSpPr>
          <p:pic>
            <p:nvPicPr>
              <p:cNvPr id="3076" name="Picture 4" descr="C:\Users\Administrator\Desktop\FLASHCARD\FLASHCARD\Flashcard LOP 2_A5_9.12.2020-72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903" y="3784077"/>
                <a:ext cx="3010258" cy="2235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3132981" y="5381608"/>
                <a:ext cx="2636184" cy="4507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260824" y="5832312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21105" y="285707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6. Let’s _____________.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3067725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12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2793C8-7DAB-4C3D-B60A-F2454A056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69" y="2514600"/>
            <a:ext cx="509286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9795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277" y="1142999"/>
            <a:ext cx="779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11960" r="14903" b="10306"/>
          <a:stretch>
            <a:fillRect/>
          </a:stretch>
        </p:blipFill>
        <p:spPr bwMode="auto">
          <a:xfrm>
            <a:off x="1339411" y="2064840"/>
            <a:ext cx="7556543" cy="456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Open Book Cartoon High Res Stock Images | Shutterstock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14618" r="8846" b="19308"/>
          <a:stretch>
            <a:fillRect/>
          </a:stretch>
        </p:blipFill>
        <p:spPr bwMode="auto">
          <a:xfrm>
            <a:off x="8135089" y="1143000"/>
            <a:ext cx="760866" cy="64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269896" y="1233281"/>
            <a:ext cx="4956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64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F23DB332-1DD9-43DA-B6DA-2CFBBC37C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38694"/>
            <a:ext cx="120014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/>
              <a:t>LOOK</a:t>
            </a:r>
          </a:p>
          <a:p>
            <a:pPr algn="ctr"/>
            <a:r>
              <a:rPr lang="en-US" altLang="en-US" sz="2400" b="1" i="1" dirty="0"/>
              <a:t> </a:t>
            </a:r>
          </a:p>
          <a:p>
            <a:pPr algn="ctr"/>
            <a:r>
              <a:rPr lang="en-US" altLang="en-US" sz="2400" b="1" i="1" dirty="0"/>
              <a:t>AT </a:t>
            </a:r>
          </a:p>
          <a:p>
            <a:pPr algn="ctr"/>
            <a:endParaRPr lang="en-US" altLang="en-US" sz="2400" b="1" i="1" dirty="0"/>
          </a:p>
          <a:p>
            <a:pPr algn="ctr"/>
            <a:r>
              <a:rPr lang="en-US" altLang="en-US" sz="2400" b="1" i="1" dirty="0"/>
              <a:t>YOUR</a:t>
            </a:r>
          </a:p>
          <a:p>
            <a:pPr algn="ctr"/>
            <a:r>
              <a:rPr lang="en-US" altLang="en-US" sz="2400" b="1" i="1" dirty="0"/>
              <a:t> </a:t>
            </a:r>
          </a:p>
          <a:p>
            <a:pPr algn="ctr"/>
            <a:r>
              <a:rPr lang="en-US" altLang="en-US" sz="2400" b="1" i="1" dirty="0"/>
              <a:t>BOOK!</a:t>
            </a:r>
            <a:endParaRPr lang="en-US" alt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6286526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22266" r="69984" b="44029"/>
          <a:stretch>
            <a:fillRect/>
          </a:stretch>
        </p:blipFill>
        <p:spPr bwMode="auto">
          <a:xfrm>
            <a:off x="1638300" y="2895600"/>
            <a:ext cx="5867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853029B4-D0CC-4BD2-B588-617907D1E84E}"/>
              </a:ext>
            </a:extLst>
          </p:cNvPr>
          <p:cNvSpPr/>
          <p:nvPr/>
        </p:nvSpPr>
        <p:spPr bwMode="auto">
          <a:xfrm>
            <a:off x="3132981" y="2023368"/>
            <a:ext cx="2772878" cy="678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0EC2A-25C5-4B68-A68F-40B2C9C2CA5B}"/>
              </a:ext>
            </a:extLst>
          </p:cNvPr>
          <p:cNvSpPr/>
          <p:nvPr/>
        </p:nvSpPr>
        <p:spPr>
          <a:xfrm>
            <a:off x="2286000" y="4007703"/>
            <a:ext cx="668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528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IENG ANH PHONICS -SMART\PHONICS - SMART LEVEL 1\BO SACH PHONICS SMART - LEVEL 1\5.1.2020_SGK LOP 1 SUA MOI\Trang 4-5s-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8649" r="10546" b="41937"/>
          <a:stretch/>
        </p:blipFill>
        <p:spPr bwMode="auto">
          <a:xfrm>
            <a:off x="1" y="30480"/>
            <a:ext cx="9155082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56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87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2" t="29611" r="30289" b="33618"/>
          <a:stretch>
            <a:fillRect/>
          </a:stretch>
        </p:blipFill>
        <p:spPr bwMode="auto">
          <a:xfrm>
            <a:off x="1460951" y="2869629"/>
            <a:ext cx="5867400" cy="391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853029B4-D0CC-4BD2-B588-617907D1E84E}"/>
              </a:ext>
            </a:extLst>
          </p:cNvPr>
          <p:cNvSpPr/>
          <p:nvPr/>
        </p:nvSpPr>
        <p:spPr bwMode="auto">
          <a:xfrm>
            <a:off x="3008212" y="2018759"/>
            <a:ext cx="2772878" cy="678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3EAB5F-B12B-4549-A5A6-87578E85E172}"/>
              </a:ext>
            </a:extLst>
          </p:cNvPr>
          <p:cNvSpPr/>
          <p:nvPr/>
        </p:nvSpPr>
        <p:spPr>
          <a:xfrm>
            <a:off x="1828800" y="3962400"/>
            <a:ext cx="6735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29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853029B4-D0CC-4BD2-B588-617907D1E84E}"/>
              </a:ext>
            </a:extLst>
          </p:cNvPr>
          <p:cNvSpPr/>
          <p:nvPr/>
        </p:nvSpPr>
        <p:spPr bwMode="auto">
          <a:xfrm>
            <a:off x="3008212" y="1988870"/>
            <a:ext cx="2772878" cy="678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0" t="11453" r="18910" b="46097"/>
          <a:stretch>
            <a:fillRect/>
          </a:stretch>
        </p:blipFill>
        <p:spPr bwMode="auto">
          <a:xfrm>
            <a:off x="1429407" y="2904296"/>
            <a:ext cx="6248400" cy="389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E0EC2A-25C5-4B68-A68F-40B2C9C2CA5B}"/>
              </a:ext>
            </a:extLst>
          </p:cNvPr>
          <p:cNvSpPr/>
          <p:nvPr/>
        </p:nvSpPr>
        <p:spPr>
          <a:xfrm>
            <a:off x="1828800" y="4191000"/>
            <a:ext cx="668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512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853029B4-D0CC-4BD2-B588-617907D1E84E}"/>
              </a:ext>
            </a:extLst>
          </p:cNvPr>
          <p:cNvSpPr/>
          <p:nvPr/>
        </p:nvSpPr>
        <p:spPr bwMode="auto">
          <a:xfrm>
            <a:off x="3008212" y="2133600"/>
            <a:ext cx="2772878" cy="678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 t="39032" r="62180" b="25072"/>
          <a:stretch>
            <a:fillRect/>
          </a:stretch>
        </p:blipFill>
        <p:spPr bwMode="auto">
          <a:xfrm>
            <a:off x="1352550" y="3047144"/>
            <a:ext cx="5962650" cy="368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B4790-D231-4E8F-BD73-5AD20CE70F35}"/>
              </a:ext>
            </a:extLst>
          </p:cNvPr>
          <p:cNvSpPr/>
          <p:nvPr/>
        </p:nvSpPr>
        <p:spPr>
          <a:xfrm>
            <a:off x="2133600" y="4114800"/>
            <a:ext cx="6735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492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0" t="55270" r="50641" b="10257"/>
          <a:stretch>
            <a:fillRect/>
          </a:stretch>
        </p:blipFill>
        <p:spPr bwMode="auto">
          <a:xfrm>
            <a:off x="1583373" y="2784534"/>
            <a:ext cx="6428820" cy="403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853029B4-D0CC-4BD2-B588-617907D1E84E}"/>
              </a:ext>
            </a:extLst>
          </p:cNvPr>
          <p:cNvSpPr/>
          <p:nvPr/>
        </p:nvSpPr>
        <p:spPr bwMode="auto">
          <a:xfrm>
            <a:off x="3008212" y="1981200"/>
            <a:ext cx="2772878" cy="678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DB4790-D231-4E8F-BD73-5AD20CE70F35}"/>
              </a:ext>
            </a:extLst>
          </p:cNvPr>
          <p:cNvSpPr/>
          <p:nvPr/>
        </p:nvSpPr>
        <p:spPr>
          <a:xfrm>
            <a:off x="1981200" y="3962400"/>
            <a:ext cx="6735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492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853029B4-D0CC-4BD2-B588-617907D1E84E}"/>
              </a:ext>
            </a:extLst>
          </p:cNvPr>
          <p:cNvSpPr/>
          <p:nvPr/>
        </p:nvSpPr>
        <p:spPr bwMode="auto">
          <a:xfrm>
            <a:off x="3008212" y="1981200"/>
            <a:ext cx="2772878" cy="678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625" r="18588" b="5128"/>
          <a:stretch>
            <a:fillRect/>
          </a:stretch>
        </p:blipFill>
        <p:spPr bwMode="auto">
          <a:xfrm>
            <a:off x="1352549" y="2895600"/>
            <a:ext cx="6309691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4DFB54-26E3-4B74-BABD-7BFB3828F590}"/>
              </a:ext>
            </a:extLst>
          </p:cNvPr>
          <p:cNvSpPr/>
          <p:nvPr/>
        </p:nvSpPr>
        <p:spPr>
          <a:xfrm>
            <a:off x="1828800" y="4039012"/>
            <a:ext cx="668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030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277" y="1142999"/>
            <a:ext cx="779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11960" r="14903" b="10306"/>
          <a:stretch>
            <a:fillRect/>
          </a:stretch>
        </p:blipFill>
        <p:spPr bwMode="auto">
          <a:xfrm>
            <a:off x="1339411" y="1912440"/>
            <a:ext cx="7556543" cy="471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Open Book Cartoon High Res Stock Images | Shutterstock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14618" r="8846" b="19308"/>
          <a:stretch>
            <a:fillRect/>
          </a:stretch>
        </p:blipFill>
        <p:spPr bwMode="auto">
          <a:xfrm>
            <a:off x="8135089" y="1143000"/>
            <a:ext cx="760866" cy="64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269896" y="1233281"/>
            <a:ext cx="4956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64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F23DB332-1DD9-43DA-B6DA-2CFBBC37C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38694"/>
            <a:ext cx="120014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/>
              <a:t>LOOK</a:t>
            </a:r>
          </a:p>
          <a:p>
            <a:pPr algn="ctr"/>
            <a:r>
              <a:rPr lang="en-US" altLang="en-US" sz="2400" b="1" i="1" dirty="0"/>
              <a:t> </a:t>
            </a:r>
          </a:p>
          <a:p>
            <a:pPr algn="ctr"/>
            <a:r>
              <a:rPr lang="en-US" altLang="en-US" sz="2400" b="1" i="1" dirty="0"/>
              <a:t>AT </a:t>
            </a:r>
          </a:p>
          <a:p>
            <a:pPr algn="ctr"/>
            <a:endParaRPr lang="en-US" altLang="en-US" sz="2400" b="1" i="1" dirty="0"/>
          </a:p>
          <a:p>
            <a:pPr algn="ctr"/>
            <a:r>
              <a:rPr lang="en-US" altLang="en-US" sz="2400" b="1" i="1" dirty="0"/>
              <a:t>YOUR</a:t>
            </a:r>
          </a:p>
          <a:p>
            <a:pPr algn="ctr"/>
            <a:r>
              <a:rPr lang="en-US" altLang="en-US" sz="2400" b="1" i="1" dirty="0"/>
              <a:t> </a:t>
            </a:r>
          </a:p>
          <a:p>
            <a:pPr algn="ctr"/>
            <a:r>
              <a:rPr lang="en-US" altLang="en-US" sz="2400" b="1" i="1" dirty="0"/>
              <a:t>BOOK!</a:t>
            </a:r>
            <a:endParaRPr lang="en-US" altLang="en-US" sz="2000" b="1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4DFB54-26E3-4B74-BABD-7BFB3828F590}"/>
              </a:ext>
            </a:extLst>
          </p:cNvPr>
          <p:cNvSpPr/>
          <p:nvPr/>
        </p:nvSpPr>
        <p:spPr>
          <a:xfrm>
            <a:off x="1600201" y="3124200"/>
            <a:ext cx="45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4DFB54-26E3-4B74-BABD-7BFB3828F590}"/>
              </a:ext>
            </a:extLst>
          </p:cNvPr>
          <p:cNvSpPr/>
          <p:nvPr/>
        </p:nvSpPr>
        <p:spPr>
          <a:xfrm>
            <a:off x="6324600" y="3191093"/>
            <a:ext cx="45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4DFB54-26E3-4B74-BABD-7BFB3828F590}"/>
              </a:ext>
            </a:extLst>
          </p:cNvPr>
          <p:cNvSpPr/>
          <p:nvPr/>
        </p:nvSpPr>
        <p:spPr>
          <a:xfrm>
            <a:off x="6324600" y="5254685"/>
            <a:ext cx="45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DB4790-D231-4E8F-BD73-5AD20CE70F35}"/>
              </a:ext>
            </a:extLst>
          </p:cNvPr>
          <p:cNvSpPr/>
          <p:nvPr/>
        </p:nvSpPr>
        <p:spPr>
          <a:xfrm>
            <a:off x="1600201" y="5254684"/>
            <a:ext cx="380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DB4790-D231-4E8F-BD73-5AD20CE70F35}"/>
              </a:ext>
            </a:extLst>
          </p:cNvPr>
          <p:cNvSpPr/>
          <p:nvPr/>
        </p:nvSpPr>
        <p:spPr>
          <a:xfrm>
            <a:off x="3733800" y="3124200"/>
            <a:ext cx="380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DB4790-D231-4E8F-BD73-5AD20CE70F35}"/>
              </a:ext>
            </a:extLst>
          </p:cNvPr>
          <p:cNvSpPr/>
          <p:nvPr/>
        </p:nvSpPr>
        <p:spPr>
          <a:xfrm>
            <a:off x="3733800" y="5254685"/>
            <a:ext cx="380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641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9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2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2793C8-7DAB-4C3D-B60A-F2454A056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69" y="2514600"/>
            <a:ext cx="509286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D37B96-A609-495E-9850-82D21EA558D6}"/>
              </a:ext>
            </a:extLst>
          </p:cNvPr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70959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9485B2-FBDA-4B38-8636-F7C40730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6755517" y="5234600"/>
            <a:ext cx="1143000" cy="34290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1350" dirty="0">
                <a:latin typeface="Arial" charset="0"/>
              </a:rPr>
              <a:t>Remove Box</a:t>
            </a:r>
          </a:p>
        </p:txBody>
      </p:sp>
      <p:sp>
        <p:nvSpPr>
          <p:cNvPr id="29703" name="Rectangl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153400" y="6356747"/>
            <a:ext cx="742950" cy="17145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900" dirty="0">
                <a:latin typeface="Arial" charset="0"/>
              </a:rPr>
              <a:t>Next Slide</a:t>
            </a:r>
          </a:p>
        </p:txBody>
      </p:sp>
      <p:pic>
        <p:nvPicPr>
          <p:cNvPr id="10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0" y="182252"/>
            <a:ext cx="9906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6A7A11B6-37A2-4557-9E0A-8AC7DF5BD87A}"/>
              </a:ext>
            </a:extLst>
          </p:cNvPr>
          <p:cNvSpPr/>
          <p:nvPr/>
        </p:nvSpPr>
        <p:spPr>
          <a:xfrm flipH="1">
            <a:off x="120173" y="1285476"/>
            <a:ext cx="2050245" cy="147659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Comic Sans MS" panose="030F0702030302020204" pitchFamily="66" charset="0"/>
              </a:rPr>
              <a:t>What colour is it?</a:t>
            </a:r>
            <a:endParaRPr lang="en-US" sz="2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9043A9-A65C-4731-815D-030EB7E9F6D9}"/>
              </a:ext>
            </a:extLst>
          </p:cNvPr>
          <p:cNvSpPr/>
          <p:nvPr/>
        </p:nvSpPr>
        <p:spPr>
          <a:xfrm>
            <a:off x="2235154" y="5676900"/>
            <a:ext cx="4673687" cy="8512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Yellow.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5264EDBD-D2B4-49EA-8DC9-EB238F15722E}"/>
              </a:ext>
            </a:extLst>
          </p:cNvPr>
          <p:cNvSpPr/>
          <p:nvPr/>
        </p:nvSpPr>
        <p:spPr>
          <a:xfrm>
            <a:off x="1991373" y="533928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guess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8" t="51852" r="41345" b="13959"/>
          <a:stretch>
            <a:fillRect/>
          </a:stretch>
        </p:blipFill>
        <p:spPr bwMode="auto">
          <a:xfrm>
            <a:off x="2743200" y="1462087"/>
            <a:ext cx="3657600" cy="369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452310" y="3310328"/>
            <a:ext cx="2092519" cy="18626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2475056" y="1217556"/>
            <a:ext cx="2069773" cy="205735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544829" y="1209673"/>
            <a:ext cx="2160771" cy="206692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4544829" y="3318964"/>
            <a:ext cx="2160771" cy="186263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403641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4" grpId="0" animBg="1"/>
      <p:bldP spid="10253" grpId="0" animBg="1"/>
      <p:bldP spid="10252" grpId="0" animBg="1"/>
      <p:bldP spid="10255" grpId="0" animBg="1"/>
      <p:bldP spid="102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9485B2-FBDA-4B38-8636-F7C40730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-3" y="-7182"/>
            <a:ext cx="9144000" cy="6857999"/>
          </a:xfrm>
          <a:prstGeom prst="rect">
            <a:avLst/>
          </a:prstGeom>
        </p:spPr>
      </p:pic>
      <p:sp>
        <p:nvSpPr>
          <p:cNvPr id="29703" name="Rectangl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153400" y="6356747"/>
            <a:ext cx="742950" cy="17145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900" dirty="0">
                <a:latin typeface="Arial" charset="0"/>
              </a:rPr>
              <a:t>Next Slide</a:t>
            </a:r>
          </a:p>
        </p:txBody>
      </p:sp>
      <p:pic>
        <p:nvPicPr>
          <p:cNvPr id="10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0" y="182252"/>
            <a:ext cx="9906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6A7A11B6-37A2-4557-9E0A-8AC7DF5BD87A}"/>
              </a:ext>
            </a:extLst>
          </p:cNvPr>
          <p:cNvSpPr/>
          <p:nvPr/>
        </p:nvSpPr>
        <p:spPr>
          <a:xfrm flipH="1">
            <a:off x="120173" y="1285476"/>
            <a:ext cx="2050245" cy="147659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What 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is it?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9043A9-A65C-4731-815D-030EB7E9F6D9}"/>
              </a:ext>
            </a:extLst>
          </p:cNvPr>
          <p:cNvSpPr/>
          <p:nvPr/>
        </p:nvSpPr>
        <p:spPr>
          <a:xfrm>
            <a:off x="2280654" y="5887599"/>
            <a:ext cx="4673687" cy="8512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 </a:t>
            </a:r>
            <a:r>
              <a:rPr lang="en-US" sz="44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 a vest.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5264EDBD-D2B4-49EA-8DC9-EB238F15722E}"/>
              </a:ext>
            </a:extLst>
          </p:cNvPr>
          <p:cNvSpPr/>
          <p:nvPr/>
        </p:nvSpPr>
        <p:spPr>
          <a:xfrm>
            <a:off x="1991373" y="533928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guess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7028623" y="5594089"/>
            <a:ext cx="1143000" cy="34290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1350" dirty="0">
                <a:latin typeface="Arial" charset="0"/>
              </a:rPr>
              <a:t>Remove Box</a:t>
            </a:r>
          </a:p>
        </p:txBody>
      </p:sp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5" t="18518" r="40225" b="45584"/>
          <a:stretch>
            <a:fillRect/>
          </a:stretch>
        </p:blipFill>
        <p:spPr bwMode="auto">
          <a:xfrm>
            <a:off x="3124200" y="1638299"/>
            <a:ext cx="3276600" cy="395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2423464" y="1414566"/>
            <a:ext cx="2550537" cy="209184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974001" y="1414566"/>
            <a:ext cx="2569799" cy="209063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4958255" y="3514655"/>
            <a:ext cx="2607033" cy="204790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 dirty="0">
              <a:latin typeface="Arial" charset="0"/>
            </a:endParaRP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409690" y="3505200"/>
            <a:ext cx="2543310" cy="207047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74786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252" grpId="0" animBg="1"/>
      <p:bldP spid="10255" grpId="0" animBg="1"/>
      <p:bldP spid="10256" grpId="0" animBg="1"/>
      <p:bldP spid="102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9485B2-FBDA-4B38-8636-F7C40730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9703" name="Rectangl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153400" y="6356747"/>
            <a:ext cx="742950" cy="17145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900" dirty="0">
                <a:latin typeface="Arial" charset="0"/>
              </a:rPr>
              <a:t>Next Slide</a:t>
            </a:r>
          </a:p>
        </p:txBody>
      </p:sp>
      <p:pic>
        <p:nvPicPr>
          <p:cNvPr id="10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0" y="182252"/>
            <a:ext cx="9906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6A7A11B6-37A2-4557-9E0A-8AC7DF5BD87A}"/>
              </a:ext>
            </a:extLst>
          </p:cNvPr>
          <p:cNvSpPr/>
          <p:nvPr/>
        </p:nvSpPr>
        <p:spPr>
          <a:xfrm flipH="1">
            <a:off x="0" y="1278180"/>
            <a:ext cx="2050245" cy="147659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Comic Sans MS" panose="030F0702030302020204" pitchFamily="66" charset="0"/>
              </a:rPr>
              <a:t>Where are the clocks?</a:t>
            </a:r>
            <a:endParaRPr lang="en-US" sz="2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9043A9-A65C-4731-815D-030EB7E9F6D9}"/>
              </a:ext>
            </a:extLst>
          </p:cNvPr>
          <p:cNvSpPr/>
          <p:nvPr/>
        </p:nvSpPr>
        <p:spPr>
          <a:xfrm>
            <a:off x="846321" y="5778103"/>
            <a:ext cx="6926080" cy="8512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clocks are on the wall.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5264EDBD-D2B4-49EA-8DC9-EB238F15722E}"/>
              </a:ext>
            </a:extLst>
          </p:cNvPr>
          <p:cNvSpPr/>
          <p:nvPr/>
        </p:nvSpPr>
        <p:spPr>
          <a:xfrm>
            <a:off x="2365790" y="361880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guess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7010400" y="5347471"/>
            <a:ext cx="1143000" cy="34290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1350" dirty="0">
                <a:latin typeface="Arial" charset="0"/>
              </a:rPr>
              <a:t>Remove Box</a:t>
            </a:r>
          </a:p>
        </p:txBody>
      </p:sp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t="39886" r="67146" b="32478"/>
          <a:stretch>
            <a:fillRect/>
          </a:stretch>
        </p:blipFill>
        <p:spPr bwMode="auto">
          <a:xfrm>
            <a:off x="2365790" y="1565597"/>
            <a:ext cx="4826712" cy="344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991915" y="1410120"/>
            <a:ext cx="2932885" cy="185689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5017941" y="3267014"/>
            <a:ext cx="2906859" cy="18383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 dirty="0">
              <a:latin typeface="Arial" charset="0"/>
            </a:endParaRP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2170418" y="1410120"/>
            <a:ext cx="2821497" cy="187676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170418" y="3321103"/>
            <a:ext cx="2826873" cy="178429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21825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255" grpId="0" animBg="1"/>
      <p:bldP spid="10256" grpId="0" animBg="1"/>
      <p:bldP spid="10252" grpId="0" animBg="1"/>
      <p:bldP spid="102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3562" y="1219200"/>
            <a:ext cx="328968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</a:p>
          <a:p>
            <a:pPr algn="ctr"/>
            <a:r>
              <a:rPr lang="en-US" sz="6000" b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(Period 1)</a:t>
            </a:r>
            <a:endParaRPr lang="en-US" sz="6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5" t="46375" r="47536" b="28883"/>
          <a:stretch>
            <a:fillRect/>
          </a:stretch>
        </p:blipFill>
        <p:spPr bwMode="auto">
          <a:xfrm>
            <a:off x="4572808" y="3500437"/>
            <a:ext cx="4571192" cy="336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5" t="34518" r="46956" b="40224"/>
          <a:stretch>
            <a:fillRect/>
          </a:stretch>
        </p:blipFill>
        <p:spPr bwMode="auto">
          <a:xfrm>
            <a:off x="24942" y="0"/>
            <a:ext cx="4543103" cy="350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50755" r="62320" b="28625"/>
          <a:stretch>
            <a:fillRect/>
          </a:stretch>
        </p:blipFill>
        <p:spPr bwMode="auto">
          <a:xfrm>
            <a:off x="24941" y="3500437"/>
            <a:ext cx="4543103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7174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9485B2-FBDA-4B38-8636-F7C40730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9703" name="Rectangl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153400" y="6356747"/>
            <a:ext cx="742950" cy="17145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900" dirty="0">
                <a:latin typeface="Arial" charset="0"/>
              </a:rPr>
              <a:t>Next Slide</a:t>
            </a:r>
          </a:p>
        </p:txBody>
      </p:sp>
      <p:pic>
        <p:nvPicPr>
          <p:cNvPr id="10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0" y="182252"/>
            <a:ext cx="9906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6A7A11B6-37A2-4557-9E0A-8AC7DF5BD87A}"/>
              </a:ext>
            </a:extLst>
          </p:cNvPr>
          <p:cNvSpPr/>
          <p:nvPr/>
        </p:nvSpPr>
        <p:spPr>
          <a:xfrm flipH="1">
            <a:off x="71945" y="1332912"/>
            <a:ext cx="2050245" cy="147659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/>
                </a:solidFill>
                <a:latin typeface="Comic Sans MS" panose="030F0702030302020204" pitchFamily="66" charset="0"/>
              </a:rPr>
              <a:t>Where are the robot?</a:t>
            </a:r>
            <a:endParaRPr lang="en-US" sz="24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9043A9-A65C-4731-815D-030EB7E9F6D9}"/>
              </a:ext>
            </a:extLst>
          </p:cNvPr>
          <p:cNvSpPr/>
          <p:nvPr/>
        </p:nvSpPr>
        <p:spPr>
          <a:xfrm>
            <a:off x="854406" y="5819044"/>
            <a:ext cx="7222794" cy="8512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robots are on the chair.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5264EDBD-D2B4-49EA-8DC9-EB238F15722E}"/>
              </a:ext>
            </a:extLst>
          </p:cNvPr>
          <p:cNvSpPr/>
          <p:nvPr/>
        </p:nvSpPr>
        <p:spPr>
          <a:xfrm>
            <a:off x="1991373" y="533928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guess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7010400" y="5349907"/>
            <a:ext cx="1143000" cy="34290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1350" dirty="0">
                <a:latin typeface="Arial" charset="0"/>
              </a:rPr>
              <a:t>Remove Box</a:t>
            </a:r>
          </a:p>
        </p:txBody>
      </p:sp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8" t="45299" r="41185" b="22792"/>
          <a:stretch>
            <a:fillRect/>
          </a:stretch>
        </p:blipFill>
        <p:spPr bwMode="auto">
          <a:xfrm>
            <a:off x="3026722" y="1512641"/>
            <a:ext cx="3392471" cy="377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538279" y="1359106"/>
            <a:ext cx="2416062" cy="19936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4495800" y="3377918"/>
            <a:ext cx="2416062" cy="197698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 dirty="0">
              <a:latin typeface="Arial" charset="0"/>
            </a:endParaRP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2122190" y="1355322"/>
            <a:ext cx="2395929" cy="199369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142350" y="3376233"/>
            <a:ext cx="2395929" cy="200757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11721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255" grpId="0" animBg="1"/>
      <p:bldP spid="10256" grpId="0" animBg="1"/>
      <p:bldP spid="10252" grpId="0" animBg="1"/>
      <p:bldP spid="1025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2793C8-7DAB-4C3D-B60A-F2454A056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78280"/>
            <a:ext cx="6743829" cy="403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4265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7CF2BD-88AB-4029-949A-59A52609A6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F9B67D-CF28-4102-9C58-617304614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57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2383FC-9AD0-4572-8958-66929615FC61}"/>
              </a:ext>
            </a:extLst>
          </p:cNvPr>
          <p:cNvSpPr/>
          <p:nvPr/>
        </p:nvSpPr>
        <p:spPr>
          <a:xfrm>
            <a:off x="3238141" y="294116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929118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12" end="34304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96987" y="3573959"/>
            <a:ext cx="2021305" cy="2361175"/>
            <a:chOff x="752475" y="4343400"/>
            <a:chExt cx="2021305" cy="2361175"/>
          </a:xfrm>
        </p:grpSpPr>
        <p:pic>
          <p:nvPicPr>
            <p:cNvPr id="3074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1" t="45077" r="83676" b="36605"/>
            <a:stretch/>
          </p:blipFill>
          <p:spPr bwMode="auto">
            <a:xfrm>
              <a:off x="752475" y="4343400"/>
              <a:ext cx="1695450" cy="15917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316455" y="5935134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67100" y="3677789"/>
            <a:ext cx="2209800" cy="2288984"/>
            <a:chOff x="3505200" y="4415591"/>
            <a:chExt cx="2209800" cy="2288984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0" t="46511" r="73615" b="36907"/>
            <a:stretch/>
          </p:blipFill>
          <p:spPr bwMode="auto">
            <a:xfrm>
              <a:off x="3505200" y="4415591"/>
              <a:ext cx="1789274" cy="15195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257675" y="5935134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13232" y="3677789"/>
            <a:ext cx="2069031" cy="2320623"/>
            <a:chOff x="6389169" y="4415591"/>
            <a:chExt cx="2069031" cy="2320623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31" t="46445" r="62991" b="37355"/>
            <a:stretch/>
          </p:blipFill>
          <p:spPr bwMode="auto">
            <a:xfrm>
              <a:off x="6389169" y="4415591"/>
              <a:ext cx="1688031" cy="15195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000875" y="5966773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85537" y="22860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1. There are ______________ shoes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42896725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3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240" y="1170331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69" end="27903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7963" y="3918730"/>
            <a:ext cx="2165817" cy="2785845"/>
            <a:chOff x="607963" y="3918730"/>
            <a:chExt cx="2165817" cy="2785845"/>
          </a:xfrm>
        </p:grpSpPr>
        <p:pic>
          <p:nvPicPr>
            <p:cNvPr id="4098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7" t="29545" r="46620" b="51269"/>
            <a:stretch/>
          </p:blipFill>
          <p:spPr bwMode="auto">
            <a:xfrm>
              <a:off x="607963" y="3918730"/>
              <a:ext cx="2165817" cy="1971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316455" y="5935134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57166" y="3901148"/>
            <a:ext cx="2348634" cy="2659493"/>
            <a:chOff x="5957166" y="3901148"/>
            <a:chExt cx="2348634" cy="2659493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66" t="30912" r="24504" b="51513"/>
            <a:stretch/>
          </p:blipFill>
          <p:spPr bwMode="auto">
            <a:xfrm>
              <a:off x="5957166" y="3901148"/>
              <a:ext cx="2348634" cy="1971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848475" y="5791200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52203" y="3901148"/>
            <a:ext cx="2320122" cy="2803427"/>
            <a:chOff x="3152203" y="3901148"/>
            <a:chExt cx="2320122" cy="2803427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26" t="31185" r="36406" b="52121"/>
            <a:stretch/>
          </p:blipFill>
          <p:spPr bwMode="auto">
            <a:xfrm>
              <a:off x="3152203" y="3901148"/>
              <a:ext cx="2320122" cy="198918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42064" y="5935134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26327" y="2468217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2. This is my _____________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3719199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1364432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32" end="20943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9183" y="255747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3. I’d like a new ____________</a:t>
            </a:r>
            <a:endParaRPr lang="vi-VN" sz="3600" b="1"/>
          </a:p>
        </p:txBody>
      </p:sp>
      <p:grpSp>
        <p:nvGrpSpPr>
          <p:cNvPr id="7" name="Group 6"/>
          <p:cNvGrpSpPr/>
          <p:nvPr/>
        </p:nvGrpSpPr>
        <p:grpSpPr>
          <a:xfrm>
            <a:off x="708708" y="3716878"/>
            <a:ext cx="2518472" cy="2769553"/>
            <a:chOff x="719669" y="3791088"/>
            <a:chExt cx="2518472" cy="2769553"/>
          </a:xfrm>
        </p:grpSpPr>
        <p:sp>
          <p:nvSpPr>
            <p:cNvPr id="9" name="TextBox 8"/>
            <p:cNvSpPr txBox="1"/>
            <p:nvPr/>
          </p:nvSpPr>
          <p:spPr>
            <a:xfrm>
              <a:off x="1460967" y="5791200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  <p:pic>
          <p:nvPicPr>
            <p:cNvPr id="1026" name="Picture 2" descr="C:\Users\Administrator\Desktop\FLASHCARD\FLASHCARD\Flashcard LOP 2_A5_9.12.2020-5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669" y="3791088"/>
              <a:ext cx="2518472" cy="213201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Rectangle 3"/>
            <p:cNvSpPr/>
            <p:nvPr/>
          </p:nvSpPr>
          <p:spPr>
            <a:xfrm>
              <a:off x="2286000" y="5029200"/>
              <a:ext cx="782750" cy="666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97080" y="3733800"/>
            <a:ext cx="2596811" cy="2772672"/>
            <a:chOff x="3309047" y="3791087"/>
            <a:chExt cx="2596811" cy="2772672"/>
          </a:xfrm>
        </p:grpSpPr>
        <p:pic>
          <p:nvPicPr>
            <p:cNvPr id="1028" name="Picture 4" descr="C:\Users\Administrator\Desktop\FLASHCARD\FLASHCARD\Flashcard LOP 2_A5_9.12.2020-5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047" y="3791087"/>
              <a:ext cx="2596811" cy="2132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4724400" y="5181600"/>
              <a:ext cx="976525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55632" y="5794318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82846" y="3733800"/>
            <a:ext cx="2682213" cy="2569375"/>
            <a:chOff x="6081925" y="3915066"/>
            <a:chExt cx="2682213" cy="2569375"/>
          </a:xfrm>
        </p:grpSpPr>
        <p:pic>
          <p:nvPicPr>
            <p:cNvPr id="1029" name="Picture 5" descr="C:\Users\Administrator\Desktop\FLASHCARD\FLASHCARD\Flashcard LOP 2_A5_9.12.2020-5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925" y="3915066"/>
              <a:ext cx="2682213" cy="2008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696200" y="5458152"/>
              <a:ext cx="824125" cy="256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55597" y="5715000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</p:spTree>
    <p:extLst>
      <p:ext uri="{BB962C8B-B14F-4D97-AF65-F5344CB8AC3E}">
        <p14:creationId xmlns:p14="http://schemas.microsoft.com/office/powerpoint/2010/main" val="31991428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9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94" end="14091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772" y="3505201"/>
            <a:ext cx="2609828" cy="2773849"/>
            <a:chOff x="285772" y="3505201"/>
            <a:chExt cx="2609828" cy="2773849"/>
          </a:xfrm>
        </p:grpSpPr>
        <p:pic>
          <p:nvPicPr>
            <p:cNvPr id="6146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36" t="59618" r="45740" b="23339"/>
            <a:stretch/>
          </p:blipFill>
          <p:spPr bwMode="auto">
            <a:xfrm>
              <a:off x="285772" y="3505201"/>
              <a:ext cx="2609828" cy="198119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143000" y="5509609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43600" y="3505200"/>
            <a:ext cx="2778861" cy="2757808"/>
            <a:chOff x="5943600" y="3505200"/>
            <a:chExt cx="2778861" cy="2757808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68" t="60709" r="22464" b="23833"/>
            <a:stretch/>
          </p:blipFill>
          <p:spPr bwMode="auto">
            <a:xfrm>
              <a:off x="5943600" y="3505200"/>
              <a:ext cx="2778861" cy="19812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010400" y="5493567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8000" y="3505201"/>
            <a:ext cx="2729125" cy="2787603"/>
            <a:chOff x="3048000" y="3505201"/>
            <a:chExt cx="2729125" cy="2787603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0" t="61684" r="35525" b="23254"/>
            <a:stretch/>
          </p:blipFill>
          <p:spPr bwMode="auto">
            <a:xfrm>
              <a:off x="3048000" y="3505201"/>
              <a:ext cx="2729125" cy="19812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105275" y="5523363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95275" y="22098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4. The lamps are _____ the table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6246820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7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567" y="923925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7518639" y="9398122"/>
            <a:ext cx="2615961" cy="507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84" end="7015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4997" y="2258118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5. The  ______ has got four legs.</a:t>
            </a:r>
            <a:endParaRPr lang="vi-VN" sz="3600" b="1"/>
          </a:p>
        </p:txBody>
      </p:sp>
      <p:pic>
        <p:nvPicPr>
          <p:cNvPr id="2052" name="Picture 4" descr="C:\Users\Administrator\Desktop\FLASHCARD\FLASHCARD\Flashcard LOP 2_A5_9.12.2020-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65" y="3429000"/>
            <a:ext cx="2941835" cy="25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2400" y="3429000"/>
            <a:ext cx="2765892" cy="3159986"/>
            <a:chOff x="152400" y="3498354"/>
            <a:chExt cx="2765892" cy="3159986"/>
          </a:xfrm>
        </p:grpSpPr>
        <p:pic>
          <p:nvPicPr>
            <p:cNvPr id="2050" name="Picture 2" descr="C:\Users\Administrator\Desktop\FLASHCARD\FLASHCARD\Flashcard LOP 2_A5_9.12.2020-6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498354"/>
              <a:ext cx="2765892" cy="2516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209675" y="5888899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81200" y="5257800"/>
              <a:ext cx="693154" cy="48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95600" y="3429000"/>
            <a:ext cx="3163633" cy="3248524"/>
            <a:chOff x="2895600" y="3429000"/>
            <a:chExt cx="3163633" cy="3248524"/>
          </a:xfrm>
        </p:grpSpPr>
        <p:pic>
          <p:nvPicPr>
            <p:cNvPr id="2051" name="Picture 3" descr="C:\Users\Administrator\Desktop\FLASHCARD\FLASHCARD\Flashcard LOP 2_A5_9.12.2020-63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3429000"/>
              <a:ext cx="3163633" cy="2516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333875" y="5908083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62537" y="5257800"/>
              <a:ext cx="693154" cy="48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81875" y="5257800"/>
            <a:ext cx="1457325" cy="1419724"/>
            <a:chOff x="7381875" y="5257800"/>
            <a:chExt cx="1457325" cy="1419724"/>
          </a:xfrm>
        </p:grpSpPr>
        <p:sp>
          <p:nvSpPr>
            <p:cNvPr id="16" name="TextBox 15"/>
            <p:cNvSpPr txBox="1"/>
            <p:nvPr/>
          </p:nvSpPr>
          <p:spPr>
            <a:xfrm>
              <a:off x="7381875" y="5908083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696200" y="5257800"/>
              <a:ext cx="965080" cy="48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368054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838200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7861918" y="9501719"/>
            <a:ext cx="685800" cy="503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21" end="164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021" y="3238954"/>
            <a:ext cx="3023005" cy="2804909"/>
            <a:chOff x="0" y="3784077"/>
            <a:chExt cx="3023005" cy="2804909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3784077"/>
              <a:ext cx="3023005" cy="2235723"/>
              <a:chOff x="6081925" y="3733800"/>
              <a:chExt cx="3023005" cy="2235723"/>
            </a:xfrm>
          </p:grpSpPr>
          <p:pic>
            <p:nvPicPr>
              <p:cNvPr id="3075" name="Picture 3" descr="C:\Users\Administrator\Desktop\FLASHCARD\FLASHCARD\Flashcard LOP 2_A5_9.12.2020-73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1925" y="3733800"/>
                <a:ext cx="3023005" cy="2235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275335" y="5334000"/>
                <a:ext cx="2636184" cy="4507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209675" y="5819545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46288" y="3179300"/>
            <a:ext cx="3121836" cy="2840500"/>
            <a:chOff x="5867400" y="3759393"/>
            <a:chExt cx="3121836" cy="2840500"/>
          </a:xfrm>
        </p:grpSpPr>
        <p:grpSp>
          <p:nvGrpSpPr>
            <p:cNvPr id="4" name="Group 3"/>
            <p:cNvGrpSpPr/>
            <p:nvPr/>
          </p:nvGrpSpPr>
          <p:grpSpPr>
            <a:xfrm>
              <a:off x="5867400" y="3759393"/>
              <a:ext cx="3121836" cy="2235723"/>
              <a:chOff x="76200" y="3759394"/>
              <a:chExt cx="3121836" cy="2235723"/>
            </a:xfrm>
          </p:grpSpPr>
          <p:pic>
            <p:nvPicPr>
              <p:cNvPr id="3074" name="Picture 2" descr="C:\Users\Administrator\Desktop\FLASHCARD\FLASHCARD\Flashcard LOP 2_A5_9.12.2020-71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759394"/>
                <a:ext cx="3121836" cy="2235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282108" y="5344430"/>
                <a:ext cx="2636184" cy="48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458075" y="5830452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18292" y="3210145"/>
            <a:ext cx="3010258" cy="2817676"/>
            <a:chOff x="2953903" y="3784077"/>
            <a:chExt cx="3010258" cy="2817676"/>
          </a:xfrm>
        </p:grpSpPr>
        <p:grpSp>
          <p:nvGrpSpPr>
            <p:cNvPr id="8" name="Group 7"/>
            <p:cNvGrpSpPr/>
            <p:nvPr/>
          </p:nvGrpSpPr>
          <p:grpSpPr>
            <a:xfrm>
              <a:off x="2953903" y="3784077"/>
              <a:ext cx="3010258" cy="2235723"/>
              <a:chOff x="2953903" y="3784077"/>
              <a:chExt cx="3010258" cy="2235723"/>
            </a:xfrm>
          </p:grpSpPr>
          <p:pic>
            <p:nvPicPr>
              <p:cNvPr id="3076" name="Picture 4" descr="C:\Users\Administrator\Desktop\FLASHCARD\FLASHCARD\Flashcard LOP 2_A5_9.12.2020-72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903" y="3784077"/>
                <a:ext cx="3010258" cy="2235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3132981" y="5381608"/>
                <a:ext cx="2636184" cy="4507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260824" y="5832312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50824" y="2210739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6. Let’s _____________.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19101451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8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1363</Words>
  <Application>Microsoft Office PowerPoint</Application>
  <PresentationFormat>On-screen Show (4:3)</PresentationFormat>
  <Paragraphs>221</Paragraphs>
  <Slides>32</Slides>
  <Notes>31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Administrator</cp:lastModifiedBy>
  <cp:revision>169</cp:revision>
  <dcterms:created xsi:type="dcterms:W3CDTF">2006-08-16T00:00:00Z</dcterms:created>
  <dcterms:modified xsi:type="dcterms:W3CDTF">2025-04-23T12:35:45Z</dcterms:modified>
</cp:coreProperties>
</file>