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83" r:id="rId2"/>
    <p:sldId id="368" r:id="rId3"/>
    <p:sldId id="369" r:id="rId4"/>
    <p:sldId id="370" r:id="rId5"/>
    <p:sldId id="371" r:id="rId6"/>
    <p:sldId id="372" r:id="rId7"/>
    <p:sldId id="356" r:id="rId8"/>
    <p:sldId id="463" r:id="rId9"/>
    <p:sldId id="257" r:id="rId10"/>
    <p:sldId id="479" r:id="rId11"/>
    <p:sldId id="431" r:id="rId12"/>
    <p:sldId id="281" r:id="rId13"/>
    <p:sldId id="419" r:id="rId14"/>
    <p:sldId id="420" r:id="rId15"/>
    <p:sldId id="421" r:id="rId16"/>
    <p:sldId id="422" r:id="rId17"/>
    <p:sldId id="423" r:id="rId18"/>
    <p:sldId id="424" r:id="rId19"/>
    <p:sldId id="425" r:id="rId20"/>
    <p:sldId id="426" r:id="rId21"/>
    <p:sldId id="427" r:id="rId22"/>
    <p:sldId id="428" r:id="rId23"/>
    <p:sldId id="432" r:id="rId24"/>
    <p:sldId id="418" r:id="rId25"/>
    <p:sldId id="464" r:id="rId26"/>
    <p:sldId id="476" r:id="rId27"/>
    <p:sldId id="471" r:id="rId28"/>
    <p:sldId id="472" r:id="rId29"/>
    <p:sldId id="478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Tahoma" panose="020B0604030504040204" pitchFamily="3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C3940-8337-4C11-A22E-3ECC9FBE5FFA}" type="datetimeFigureOut">
              <a:rPr lang="en-US" smtClean="0"/>
              <a:t>27/03/25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C96B3-EC5B-4467-9057-8C708DED4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22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1C96B3-EC5B-4467-9057-8C708DED4C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21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27/03/25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27/03/25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audio" Target="NUL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7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slide" Target="slide3.xml"/><Relationship Id="rId10" Type="http://schemas.openxmlformats.org/officeDocument/2006/relationships/audio" Target="NUL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8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jpeg"/><Relationship Id="rId5" Type="http://schemas.openxmlformats.org/officeDocument/2006/relationships/image" Target="../media/image38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slide" Target="slide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audio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sv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687" y="4066364"/>
            <a:ext cx="6053550" cy="40779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038" y="6934070"/>
            <a:ext cx="1115811" cy="156605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953417" y="808250"/>
            <a:ext cx="79184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800" dirty="0">
                <a:solidFill>
                  <a:srgbClr val="002060"/>
                </a:solidFill>
                <a:latin typeface="#9Slide05 Dancing Script" panose="03080800040507000D00" pitchFamily="66" charset="0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4730" y="-72261"/>
            <a:ext cx="4647059" cy="1028700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3" y="-72261"/>
            <a:ext cx="5255501" cy="103017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207" y="-244932"/>
            <a:ext cx="7004448" cy="1059987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8038" y="-244932"/>
            <a:ext cx="7074333" cy="106470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409" y="2585310"/>
            <a:ext cx="849323" cy="71927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4" y="8437241"/>
            <a:ext cx="18453347" cy="194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87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7 L 0.20299 -0.08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1 L -0.38737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B4273D26-031D-19BA-BA07-6A8248993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53763"/>
            <a:ext cx="18288000" cy="910239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099DE5F-CFB6-B8D8-D880-65A7827CC528}"/>
              </a:ext>
            </a:extLst>
          </p:cNvPr>
          <p:cNvSpPr txBox="1"/>
          <p:nvPr/>
        </p:nvSpPr>
        <p:spPr>
          <a:xfrm>
            <a:off x="1866900" y="1859743"/>
            <a:ext cx="158115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Hàng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bạch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dương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gió     đưa  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nhẹ 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bên  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   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Miền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quê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Tuổi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thơ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  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sống   trong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thương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       Từng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ngày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F023D6C-7BC8-8D1B-77C9-1BA7D2B5175C}"/>
              </a:ext>
            </a:extLst>
          </p:cNvPr>
          <p:cNvSpPr txBox="1"/>
          <p:nvPr/>
        </p:nvSpPr>
        <p:spPr>
          <a:xfrm>
            <a:off x="1445558" y="3776027"/>
            <a:ext cx="163852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      bao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cây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liễu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xanh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                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  nơi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đâu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núi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sông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đẹp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càng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trong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    hơn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               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Tuổi   thơ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sống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D08D574-2331-CBF1-97A0-64B3B2840205}"/>
              </a:ext>
            </a:extLst>
          </p:cNvPr>
          <p:cNvSpPr txBox="1"/>
          <p:nvPr/>
        </p:nvSpPr>
        <p:spPr>
          <a:xfrm>
            <a:off x="1445558" y="5634188"/>
            <a:ext cx="16385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tươi       xa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     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biển  khơi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về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thung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lũng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                    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Mặt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trời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quê    hương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 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Ngời </a:t>
            </a:r>
            <a:r>
              <a:rPr kumimoji="0" lang="vi-VN" sz="3200" b="0" i="0" u="none" strike="noStrike" kern="1200" cap="none" spc="0" normalizeH="0" baseline="0" noProof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ngời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lên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muôn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ánh    sao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               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Mặt trời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AE868-FAD0-5CF4-D7FE-1EFF1E6D2646}"/>
              </a:ext>
            </a:extLst>
          </p:cNvPr>
          <p:cNvSpPr txBox="1"/>
          <p:nvPr/>
        </p:nvSpPr>
        <p:spPr>
          <a:xfrm>
            <a:off x="1295400" y="7440271"/>
            <a:ext cx="16535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chiếu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trên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miền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quê 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ta.        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hẳng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tắp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đường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chiếu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soi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cả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non 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cao.     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Tràn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hạnh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phúc     tương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lai 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nở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0BDF4EC-0747-0710-23D2-1F07B1350BDB}"/>
              </a:ext>
            </a:extLst>
          </p:cNvPr>
          <p:cNvSpPr txBox="1"/>
          <p:nvPr/>
        </p:nvSpPr>
        <p:spPr>
          <a:xfrm>
            <a:off x="1600200" y="9185128"/>
            <a:ext cx="1562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                         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Mãi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đẹp      tươi    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nơi 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quê        hương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                      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Vẫy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gọi   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       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đi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xây         quê     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2AB2C-81E8-C11E-9724-42A890CD5114}"/>
              </a:ext>
            </a:extLst>
          </p:cNvPr>
          <p:cNvSpPr txBox="1"/>
          <p:nvPr/>
        </p:nvSpPr>
        <p:spPr>
          <a:xfrm>
            <a:off x="5410200" y="107431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Miền quê em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A3010EB-9F96-0D26-E215-0C37359A6C19}"/>
              </a:ext>
            </a:extLst>
          </p:cNvPr>
          <p:cNvSpPr txBox="1"/>
          <p:nvPr/>
        </p:nvSpPr>
        <p:spPr>
          <a:xfrm>
            <a:off x="13106400" y="75069"/>
            <a:ext cx="7749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Nhạc: </a:t>
            </a:r>
            <a:r>
              <a:rPr kumimoji="0" lang="vi-V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Ka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-ba-lép-</a:t>
            </a:r>
            <a:r>
              <a:rPr kumimoji="0" lang="vi-V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xki</a:t>
            </a:r>
            <a:endParaRPr kumimoji="0" lang="vi-VN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Lời: </a:t>
            </a:r>
            <a:r>
              <a:rPr kumimoji="0" lang="vi-V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Po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-ri-xen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Phỏng dịch: Hoàng Lân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090036EE-9B30-590B-673D-AAF83370C5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9569"/>
            <a:ext cx="18516600" cy="16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20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66CD49C-CD04-673C-D946-B3A2778D8C34}"/>
              </a:ext>
            </a:extLst>
          </p:cNvPr>
          <p:cNvSpPr txBox="1"/>
          <p:nvPr/>
        </p:nvSpPr>
        <p:spPr>
          <a:xfrm>
            <a:off x="533400" y="4520"/>
            <a:ext cx="13335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>
                <a:solidFill>
                  <a:srgbClr val="C00000"/>
                </a:solidFill>
                <a:latin typeface="+mj-lt"/>
              </a:rPr>
              <a:t>Lời</a:t>
            </a:r>
            <a:r>
              <a:rPr lang="en-US" sz="4400" b="1">
                <a:solidFill>
                  <a:srgbClr val="C00000"/>
                </a:solidFill>
                <a:latin typeface="+mj-lt"/>
              </a:rPr>
              <a:t> </a:t>
            </a:r>
            <a:r>
              <a:rPr lang="vi-VN" sz="4400" b="1">
                <a:solidFill>
                  <a:srgbClr val="C00000"/>
                </a:solidFill>
                <a:latin typeface="+mj-lt"/>
              </a:rPr>
              <a:t>1</a:t>
            </a:r>
            <a:r>
              <a:rPr lang="vi-VN" sz="4400" b="1" dirty="0">
                <a:solidFill>
                  <a:srgbClr val="C00000"/>
                </a:solidFill>
                <a:latin typeface="+mj-lt"/>
              </a:rPr>
              <a:t>:</a:t>
            </a:r>
          </a:p>
          <a:p>
            <a:r>
              <a:rPr lang="vi-VN" sz="4400" dirty="0">
                <a:latin typeface="+mj-lt"/>
              </a:rPr>
              <a:t>Hàng bạch dương gió đưa nhẹ bên sông.</a:t>
            </a:r>
          </a:p>
          <a:p>
            <a:r>
              <a:rPr lang="vi-VN" sz="4400" dirty="0">
                <a:latin typeface="+mj-lt"/>
              </a:rPr>
              <a:t>Miền quê em bao cây liễu xanh.</a:t>
            </a:r>
          </a:p>
          <a:p>
            <a:r>
              <a:rPr lang="vi-VN" sz="4400" dirty="0">
                <a:latin typeface="+mj-lt"/>
              </a:rPr>
              <a:t>Tìm nơi đâu núi sông đẹp tươi xa.</a:t>
            </a:r>
          </a:p>
          <a:p>
            <a:r>
              <a:rPr lang="vi-VN" sz="4400" dirty="0">
                <a:latin typeface="+mj-lt"/>
              </a:rPr>
              <a:t>Từ biển khơi về thung lũng xa.</a:t>
            </a:r>
          </a:p>
          <a:p>
            <a:r>
              <a:rPr lang="vi-VN" sz="4400" dirty="0">
                <a:latin typeface="+mj-lt"/>
              </a:rPr>
              <a:t>Mặt trời sáng chiếu trên miền quê ta.</a:t>
            </a:r>
          </a:p>
          <a:p>
            <a:r>
              <a:rPr lang="vi-VN" sz="4400" dirty="0">
                <a:latin typeface="+mj-lt"/>
              </a:rPr>
              <a:t>Dài thẳng </a:t>
            </a:r>
            <a:r>
              <a:rPr lang="vi-VN" sz="4400" dirty="0" err="1">
                <a:latin typeface="+mj-lt"/>
              </a:rPr>
              <a:t>tắp</a:t>
            </a:r>
            <a:r>
              <a:rPr lang="vi-VN" sz="4400" dirty="0">
                <a:latin typeface="+mj-lt"/>
              </a:rPr>
              <a:t> những con đường xa.</a:t>
            </a:r>
          </a:p>
          <a:p>
            <a:r>
              <a:rPr lang="vi-VN" sz="4400" dirty="0">
                <a:latin typeface="+mj-lt"/>
              </a:rPr>
              <a:t>Mãi đẹp tươi nơi quê hương nhà.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6D2718D-7D39-4A16-08DC-204B763EED78}"/>
              </a:ext>
            </a:extLst>
          </p:cNvPr>
          <p:cNvSpPr txBox="1"/>
          <p:nvPr/>
        </p:nvSpPr>
        <p:spPr>
          <a:xfrm>
            <a:off x="8305800" y="4914900"/>
            <a:ext cx="10134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+mj-lt"/>
              </a:rPr>
              <a:t>Lời 2:</a:t>
            </a:r>
          </a:p>
          <a:p>
            <a:r>
              <a:rPr lang="vi-VN" sz="4000" dirty="0">
                <a:latin typeface="+mj-lt"/>
              </a:rPr>
              <a:t>Tuổi thơ em sống trong tình yêu thương.</a:t>
            </a:r>
          </a:p>
          <a:p>
            <a:r>
              <a:rPr lang="vi-VN" sz="4000" dirty="0">
                <a:latin typeface="+mj-lt"/>
              </a:rPr>
              <a:t>Từng ngày qua càng trong sáng hơn.</a:t>
            </a:r>
          </a:p>
          <a:p>
            <a:r>
              <a:rPr lang="vi-VN" sz="4000" dirty="0">
                <a:latin typeface="+mj-lt"/>
              </a:rPr>
              <a:t>Tuổi thơ em sống trong tình quê hương.</a:t>
            </a:r>
          </a:p>
          <a:p>
            <a:r>
              <a:rPr lang="vi-VN" sz="4000" dirty="0">
                <a:latin typeface="+mj-lt"/>
              </a:rPr>
              <a:t>Ngời </a:t>
            </a:r>
            <a:r>
              <a:rPr lang="vi-VN" sz="4000" dirty="0" err="1">
                <a:latin typeface="+mj-lt"/>
              </a:rPr>
              <a:t>ngời</a:t>
            </a:r>
            <a:r>
              <a:rPr lang="vi-VN" sz="4000" dirty="0">
                <a:latin typeface="+mj-lt"/>
              </a:rPr>
              <a:t> lên như muôn ánh sao.</a:t>
            </a:r>
          </a:p>
          <a:p>
            <a:r>
              <a:rPr lang="vi-VN" sz="4000" dirty="0">
                <a:latin typeface="+mj-lt"/>
              </a:rPr>
              <a:t>Mặt trời chiếu sáng soi cả non cao.</a:t>
            </a:r>
          </a:p>
          <a:p>
            <a:r>
              <a:rPr lang="vi-VN" sz="4000" dirty="0">
                <a:latin typeface="+mj-lt"/>
              </a:rPr>
              <a:t>Tràn hạnh phúc tương lai nở hoa.</a:t>
            </a:r>
          </a:p>
          <a:p>
            <a:r>
              <a:rPr lang="vi-VN" sz="4000" dirty="0">
                <a:latin typeface="+mj-lt"/>
              </a:rPr>
              <a:t>Vậy gọi ta đi xây quê nhà.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127FC50F-8EB9-0568-5F93-6DDF85B36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662145"/>
            <a:ext cx="17360432" cy="25908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F1D70BF-E3CC-B89E-F44C-D0856697E5FA}"/>
              </a:ext>
            </a:extLst>
          </p:cNvPr>
          <p:cNvSpPr txBox="1"/>
          <p:nvPr/>
        </p:nvSpPr>
        <p:spPr>
          <a:xfrm>
            <a:off x="3048000" y="139960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00000"/>
                </a:solidFill>
                <a:latin typeface="+mj-lt"/>
              </a:rPr>
              <a:t>Câu 1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4F8C3C6-DFFC-82AB-4AA2-036A8C0A1794}"/>
              </a:ext>
            </a:extLst>
          </p:cNvPr>
          <p:cNvSpPr txBox="1"/>
          <p:nvPr/>
        </p:nvSpPr>
        <p:spPr>
          <a:xfrm>
            <a:off x="2743200" y="4507114"/>
            <a:ext cx="1485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>
                <a:latin typeface="+mj-lt"/>
              </a:rPr>
              <a:t>    </a:t>
            </a:r>
            <a:r>
              <a:rPr lang="vi-VN" sz="5400" dirty="0">
                <a:latin typeface="+mj-lt"/>
              </a:rPr>
              <a:t>Hàng  </a:t>
            </a:r>
            <a:r>
              <a:rPr lang="vi-VN" sz="5400">
                <a:latin typeface="+mj-lt"/>
              </a:rPr>
              <a:t>bạch  dương  gió    đưa      nhẹ    bên</a:t>
            </a:r>
            <a:r>
              <a:rPr lang="en-US" sz="5400">
                <a:latin typeface="+mj-lt"/>
              </a:rPr>
              <a:t> </a:t>
            </a:r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sông.</a:t>
            </a:r>
            <a:r>
              <a:rPr lang="vi-VN" sz="5400">
                <a:latin typeface="+mj-lt"/>
              </a:rPr>
              <a:t>     </a:t>
            </a:r>
            <a:endParaRPr lang="vi-VN" sz="5400" dirty="0">
              <a:latin typeface="+mj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5CCC667-2803-F75F-50D9-92AD2DEF103D}"/>
              </a:ext>
            </a:extLst>
          </p:cNvPr>
          <p:cNvSpPr txBox="1"/>
          <p:nvPr/>
        </p:nvSpPr>
        <p:spPr>
          <a:xfrm>
            <a:off x="6553200" y="384873"/>
            <a:ext cx="77879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66FF"/>
                </a:solidFill>
                <a:latin typeface="+mj-lt"/>
              </a:rPr>
              <a:t>HỌC HÁT TỪNG CÂU</a:t>
            </a:r>
          </a:p>
        </p:txBody>
      </p:sp>
    </p:spTree>
    <p:extLst>
      <p:ext uri="{BB962C8B-B14F-4D97-AF65-F5344CB8AC3E}">
        <p14:creationId xmlns:p14="http://schemas.microsoft.com/office/powerpoint/2010/main" val="3607536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333A84C-F223-312D-88D5-CB8D4C07F4B1}"/>
              </a:ext>
            </a:extLst>
          </p:cNvPr>
          <p:cNvSpPr txBox="1"/>
          <p:nvPr/>
        </p:nvSpPr>
        <p:spPr>
          <a:xfrm>
            <a:off x="3048000" y="139960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00000"/>
                </a:solidFill>
                <a:latin typeface="+mj-lt"/>
              </a:rPr>
              <a:t>Câu 2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C38A06B1-E8E6-1912-A325-4998F19A4B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169041"/>
            <a:ext cx="16611600" cy="2608818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7BA9D78A-FD64-4982-34AC-2FA412189B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591347" y="1790701"/>
            <a:ext cx="3949387" cy="8446993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DD9AAFB-0BD0-3D6E-527A-8FE9381EC9C5}"/>
              </a:ext>
            </a:extLst>
          </p:cNvPr>
          <p:cNvSpPr txBox="1"/>
          <p:nvPr/>
        </p:nvSpPr>
        <p:spPr>
          <a:xfrm>
            <a:off x="2133600" y="4507114"/>
            <a:ext cx="1478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+mj-lt"/>
              </a:rPr>
              <a:t>        </a:t>
            </a:r>
            <a:r>
              <a:rPr lang="vi-VN" sz="4400">
                <a:latin typeface="+mj-lt"/>
              </a:rPr>
              <a:t>Miền quê em      bao   cây      liễu    xanh</a:t>
            </a:r>
            <a:r>
              <a:rPr lang="vi-VN" sz="44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698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B3B1EDD-D75D-53FC-A4E5-F66B0515B840}"/>
              </a:ext>
            </a:extLst>
          </p:cNvPr>
          <p:cNvSpPr txBox="1"/>
          <p:nvPr/>
        </p:nvSpPr>
        <p:spPr>
          <a:xfrm>
            <a:off x="3048000" y="1399600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Nối câu 1+2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AA8CC2F-365F-34BA-E98F-29350A4FB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357240"/>
            <a:ext cx="16764000" cy="438646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D56A127D-5D2E-3EEF-7669-8DEAD07B1D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91347" y="1790701"/>
            <a:ext cx="3949387" cy="844699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8EDEA5B-ACEE-8BA8-E033-5F9561CA4995}"/>
              </a:ext>
            </a:extLst>
          </p:cNvPr>
          <p:cNvSpPr txBox="1"/>
          <p:nvPr/>
        </p:nvSpPr>
        <p:spPr>
          <a:xfrm>
            <a:off x="1999128" y="3609130"/>
            <a:ext cx="15682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>
                <a:latin typeface="+mj-lt"/>
              </a:rPr>
              <a:t>                Hàng  bạch dương   gió     đưa         nhẹ       bên     </a:t>
            </a:r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sông.</a:t>
            </a:r>
            <a:r>
              <a:rPr lang="vi-VN" sz="4400">
                <a:latin typeface="+mj-lt"/>
              </a:rPr>
              <a:t>      </a:t>
            </a:r>
            <a:endParaRPr lang="vi-VN" sz="4400" dirty="0"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EBFF656-73ED-DEAA-B4DA-81FF82CFE419}"/>
              </a:ext>
            </a:extLst>
          </p:cNvPr>
          <p:cNvSpPr txBox="1"/>
          <p:nvPr/>
        </p:nvSpPr>
        <p:spPr>
          <a:xfrm>
            <a:off x="2337376" y="6199005"/>
            <a:ext cx="1478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+mj-lt"/>
              </a:rPr>
              <a:t>       </a:t>
            </a:r>
            <a:r>
              <a:rPr lang="vi-VN" sz="4400">
                <a:latin typeface="+mj-lt"/>
              </a:rPr>
              <a:t>Miền</a:t>
            </a:r>
            <a:r>
              <a:rPr lang="en-US" sz="4400">
                <a:latin typeface="+mj-lt"/>
              </a:rPr>
              <a:t>  </a:t>
            </a:r>
            <a:r>
              <a:rPr lang="vi-VN" sz="4400">
                <a:latin typeface="+mj-lt"/>
              </a:rPr>
              <a:t>quê em      bao    cây     liễu    xanh</a:t>
            </a:r>
            <a:r>
              <a:rPr lang="vi-VN" sz="44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2399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8DDB6AAB-3048-DF79-36F1-A3EFAA595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095501"/>
            <a:ext cx="16383000" cy="286315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174F640-F9D5-679B-BA72-D764BDA45213}"/>
              </a:ext>
            </a:extLst>
          </p:cNvPr>
          <p:cNvSpPr txBox="1"/>
          <p:nvPr/>
        </p:nvSpPr>
        <p:spPr>
          <a:xfrm>
            <a:off x="3048000" y="139960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00000"/>
                </a:solidFill>
                <a:latin typeface="+mj-lt"/>
              </a:rPr>
              <a:t>Câu 3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5B54F3D-2607-EEFD-8D8F-97772C7AA072}"/>
              </a:ext>
            </a:extLst>
          </p:cNvPr>
          <p:cNvSpPr txBox="1"/>
          <p:nvPr/>
        </p:nvSpPr>
        <p:spPr>
          <a:xfrm>
            <a:off x="3045920" y="4694033"/>
            <a:ext cx="1478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+mj-lt"/>
              </a:rPr>
              <a:t>        </a:t>
            </a:r>
            <a:r>
              <a:rPr lang="vi-VN" sz="4400">
                <a:latin typeface="+mj-lt"/>
              </a:rPr>
              <a:t>Tìm  nơi     đâu         núi     sông         đẹp   tươi          </a:t>
            </a:r>
            <a:r>
              <a:rPr lang="vi-VN" sz="4400" dirty="0">
                <a:latin typeface="+mj-lt"/>
              </a:rPr>
              <a:t>xa.</a:t>
            </a:r>
          </a:p>
        </p:txBody>
      </p:sp>
    </p:spTree>
    <p:extLst>
      <p:ext uri="{BB962C8B-B14F-4D97-AF65-F5344CB8AC3E}">
        <p14:creationId xmlns:p14="http://schemas.microsoft.com/office/powerpoint/2010/main" val="3123092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9F423F9-43C0-8310-987A-5E34467C7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2628900"/>
            <a:ext cx="16002000" cy="31242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D563A92-3106-89D7-1063-EC2F37284C80}"/>
              </a:ext>
            </a:extLst>
          </p:cNvPr>
          <p:cNvSpPr txBox="1"/>
          <p:nvPr/>
        </p:nvSpPr>
        <p:spPr>
          <a:xfrm>
            <a:off x="3048000" y="139960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00000"/>
                </a:solidFill>
                <a:latin typeface="+mj-lt"/>
              </a:rPr>
              <a:t>Câu 4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48023FE-8238-392D-87AD-E24F571B70F7}"/>
              </a:ext>
            </a:extLst>
          </p:cNvPr>
          <p:cNvSpPr txBox="1"/>
          <p:nvPr/>
        </p:nvSpPr>
        <p:spPr>
          <a:xfrm>
            <a:off x="3352800" y="5592832"/>
            <a:ext cx="1463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latin typeface="+mj-lt"/>
              </a:rPr>
              <a:t>Từ   biển  khơi   về  thung  lũng  </a:t>
            </a:r>
            <a:r>
              <a:rPr lang="vi-VN" sz="4800" dirty="0">
                <a:latin typeface="+mj-lt"/>
              </a:rPr>
              <a:t>xa.</a:t>
            </a:r>
          </a:p>
        </p:txBody>
      </p:sp>
    </p:spTree>
    <p:extLst>
      <p:ext uri="{BB962C8B-B14F-4D97-AF65-F5344CB8AC3E}">
        <p14:creationId xmlns:p14="http://schemas.microsoft.com/office/powerpoint/2010/main" val="3138046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19C6C960-57D2-1617-28FA-AF34ADBBF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171700"/>
            <a:ext cx="17373600" cy="46482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4D41215-7E6C-E897-63D4-16C46CD91EB5}"/>
              </a:ext>
            </a:extLst>
          </p:cNvPr>
          <p:cNvSpPr txBox="1"/>
          <p:nvPr/>
        </p:nvSpPr>
        <p:spPr>
          <a:xfrm>
            <a:off x="3048000" y="1399600"/>
            <a:ext cx="487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00000"/>
                </a:solidFill>
                <a:latin typeface="+mj-lt"/>
              </a:rPr>
              <a:t>Nối câu 3+4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AFC564-A128-8E53-1D2A-C4975ABD3964}"/>
              </a:ext>
            </a:extLst>
          </p:cNvPr>
          <p:cNvSpPr txBox="1"/>
          <p:nvPr/>
        </p:nvSpPr>
        <p:spPr>
          <a:xfrm>
            <a:off x="3352800" y="3860512"/>
            <a:ext cx="1417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>
                <a:latin typeface="+mj-lt"/>
              </a:rPr>
              <a:t>Tìm  nơi     đâu           núi     sông        đẹp     tươi          </a:t>
            </a:r>
            <a:r>
              <a:rPr lang="vi-VN" sz="4400" dirty="0">
                <a:latin typeface="+mj-lt"/>
              </a:rPr>
              <a:t>xa.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D820CEC-4A6D-9763-F956-53528DB528CF}"/>
              </a:ext>
            </a:extLst>
          </p:cNvPr>
          <p:cNvSpPr txBox="1"/>
          <p:nvPr/>
        </p:nvSpPr>
        <p:spPr>
          <a:xfrm>
            <a:off x="2743200" y="68199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>
                <a:latin typeface="+mj-lt"/>
              </a:rPr>
              <a:t>Từ  biển  khơi    về      thung  lũng   </a:t>
            </a:r>
            <a:r>
              <a:rPr lang="vi-VN" sz="4400" dirty="0">
                <a:latin typeface="+mj-lt"/>
              </a:rPr>
              <a:t>xa.</a:t>
            </a:r>
          </a:p>
        </p:txBody>
      </p:sp>
    </p:spTree>
    <p:extLst>
      <p:ext uri="{BB962C8B-B14F-4D97-AF65-F5344CB8AC3E}">
        <p14:creationId xmlns:p14="http://schemas.microsoft.com/office/powerpoint/2010/main" val="4287038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A010B2B-CB8A-A22E-A157-CC7408C0A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1931425"/>
            <a:ext cx="17221200" cy="2822009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5844C41-7599-7EC7-4F55-C6CE146B81C1}"/>
              </a:ext>
            </a:extLst>
          </p:cNvPr>
          <p:cNvSpPr txBox="1"/>
          <p:nvPr/>
        </p:nvSpPr>
        <p:spPr>
          <a:xfrm>
            <a:off x="3048000" y="139960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00000"/>
                </a:solidFill>
                <a:latin typeface="+mj-lt"/>
              </a:rPr>
              <a:t>Câu 5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0C3E195-AFE4-084A-E840-3BF7A5A8A3E7}"/>
              </a:ext>
            </a:extLst>
          </p:cNvPr>
          <p:cNvSpPr txBox="1"/>
          <p:nvPr/>
        </p:nvSpPr>
        <p:spPr>
          <a:xfrm>
            <a:off x="2895600" y="5106692"/>
            <a:ext cx="1478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>
                <a:latin typeface="+mj-lt"/>
              </a:rPr>
              <a:t>Mặt  trời    sáng       chiếu      trên        miền    </a:t>
            </a:r>
            <a:r>
              <a:rPr lang="vi-VN" sz="4400" dirty="0">
                <a:latin typeface="+mj-lt"/>
              </a:rPr>
              <a:t>quê              ta.</a:t>
            </a:r>
          </a:p>
        </p:txBody>
      </p:sp>
    </p:spTree>
    <p:extLst>
      <p:ext uri="{BB962C8B-B14F-4D97-AF65-F5344CB8AC3E}">
        <p14:creationId xmlns:p14="http://schemas.microsoft.com/office/powerpoint/2010/main" val="350275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199D2F66-260C-76EB-7B3E-673C1D83F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55" y="2329310"/>
            <a:ext cx="17633090" cy="3704509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4DE99D2-7205-ABE0-AE6F-A000B28B2FF0}"/>
              </a:ext>
            </a:extLst>
          </p:cNvPr>
          <p:cNvSpPr txBox="1"/>
          <p:nvPr/>
        </p:nvSpPr>
        <p:spPr>
          <a:xfrm>
            <a:off x="3048000" y="140598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00000"/>
                </a:solidFill>
                <a:latin typeface="+mj-lt"/>
              </a:rPr>
              <a:t>Câu 6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D7FC1C4-D329-1E3F-6538-1958D91C0D95}"/>
              </a:ext>
            </a:extLst>
          </p:cNvPr>
          <p:cNvSpPr txBox="1"/>
          <p:nvPr/>
        </p:nvSpPr>
        <p:spPr>
          <a:xfrm>
            <a:off x="2438400" y="5066127"/>
            <a:ext cx="1478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+mj-lt"/>
              </a:rPr>
              <a:t>Dài  </a:t>
            </a:r>
            <a:r>
              <a:rPr lang="vi-VN" sz="4400">
                <a:latin typeface="+mj-lt"/>
              </a:rPr>
              <a:t>thẳng  </a:t>
            </a:r>
            <a:r>
              <a:rPr lang="vi-VN" sz="4400" err="1">
                <a:latin typeface="+mj-lt"/>
              </a:rPr>
              <a:t>tắp</a:t>
            </a:r>
            <a:r>
              <a:rPr lang="vi-VN" sz="4400">
                <a:latin typeface="+mj-lt"/>
              </a:rPr>
              <a:t>    </a:t>
            </a:r>
            <a:r>
              <a:rPr lang="vi-VN" sz="4400" dirty="0">
                <a:latin typeface="+mj-lt"/>
              </a:rPr>
              <a:t>những  </a:t>
            </a:r>
            <a:r>
              <a:rPr lang="vi-VN" sz="4400">
                <a:latin typeface="+mj-lt"/>
              </a:rPr>
              <a:t>con   </a:t>
            </a:r>
            <a:r>
              <a:rPr lang="vi-VN" sz="4400" dirty="0">
                <a:latin typeface="+mj-lt"/>
              </a:rPr>
              <a:t>đường    xa.</a:t>
            </a:r>
          </a:p>
        </p:txBody>
      </p:sp>
    </p:spTree>
    <p:extLst>
      <p:ext uri="{BB962C8B-B14F-4D97-AF65-F5344CB8AC3E}">
        <p14:creationId xmlns:p14="http://schemas.microsoft.com/office/powerpoint/2010/main" val="1693319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0" y="2960649"/>
            <a:ext cx="18288000" cy="732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404" y="6811560"/>
            <a:ext cx="3980985" cy="3475440"/>
          </a:xfrm>
          <a:prstGeom prst="rect">
            <a:avLst/>
          </a:prstGeom>
        </p:spPr>
      </p:pic>
      <p:sp>
        <p:nvSpPr>
          <p:cNvPr id="2" name="Rectangle 1">
            <a:hlinkClick r:id="rId5" action="ppaction://hlinksldjump"/>
          </p:cNvPr>
          <p:cNvSpPr/>
          <p:nvPr/>
        </p:nvSpPr>
        <p:spPr bwMode="auto">
          <a:xfrm>
            <a:off x="936165" y="1850736"/>
            <a:ext cx="3374859" cy="22198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700" dirty="0">
              <a:latin typeface="Tahoma" panose="020B0604030504040204" pitchFamily="34" charset="0"/>
            </a:endParaRPr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 bwMode="auto">
          <a:xfrm>
            <a:off x="5247188" y="1850736"/>
            <a:ext cx="3374859" cy="22198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700">
              <a:latin typeface="Tahoma" panose="020B0604030504040204" pitchFamily="34" charset="0"/>
            </a:endParaRPr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 bwMode="auto">
          <a:xfrm>
            <a:off x="9806327" y="1860186"/>
            <a:ext cx="3374859" cy="22198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700">
              <a:latin typeface="Tahoma" panose="020B0604030504040204" pitchFamily="34" charset="0"/>
            </a:endParaRPr>
          </a:p>
        </p:txBody>
      </p:sp>
      <p:sp>
        <p:nvSpPr>
          <p:cNvPr id="10" name="Rectangle 9">
            <a:hlinkClick r:id="rId8" action="ppaction://hlinksldjump"/>
          </p:cNvPr>
          <p:cNvSpPr/>
          <p:nvPr/>
        </p:nvSpPr>
        <p:spPr bwMode="auto">
          <a:xfrm>
            <a:off x="14081114" y="1860186"/>
            <a:ext cx="3374859" cy="221982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2700">
              <a:latin typeface="Tahoma" panose="020B0604030504040204" pitchFamily="34" charset="0"/>
            </a:endParaRPr>
          </a:p>
        </p:txBody>
      </p:sp>
      <p:sp>
        <p:nvSpPr>
          <p:cNvPr id="3" name="Rectangle 2">
            <a:hlinkClick r:id="rId5" action="ppaction://hlinksldjump"/>
          </p:cNvPr>
          <p:cNvSpPr/>
          <p:nvPr/>
        </p:nvSpPr>
        <p:spPr>
          <a:xfrm>
            <a:off x="1663957" y="2522068"/>
            <a:ext cx="18261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>
                <a:solidFill>
                  <a:srgbClr val="CCEC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Ô số 1</a:t>
            </a:r>
            <a:endParaRPr lang="vi-VN" sz="4800" dirty="0">
              <a:solidFill>
                <a:srgbClr val="CCECFF"/>
              </a:solidFill>
            </a:endParaRPr>
          </a:p>
        </p:txBody>
      </p:sp>
      <p:sp>
        <p:nvSpPr>
          <p:cNvPr id="14" name="Rectangle 13">
            <a:hlinkClick r:id="rId8" action="ppaction://hlinksldjump"/>
          </p:cNvPr>
          <p:cNvSpPr/>
          <p:nvPr/>
        </p:nvSpPr>
        <p:spPr>
          <a:xfrm>
            <a:off x="14668220" y="2512618"/>
            <a:ext cx="18261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>
                <a:solidFill>
                  <a:srgbClr val="CCEC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Ô số 4</a:t>
            </a:r>
            <a:endParaRPr lang="vi-VN" sz="4800" dirty="0">
              <a:solidFill>
                <a:srgbClr val="CCECFF"/>
              </a:solidFill>
            </a:endParaRPr>
          </a:p>
        </p:txBody>
      </p:sp>
      <p:sp>
        <p:nvSpPr>
          <p:cNvPr id="15" name="Rectangle 14">
            <a:hlinkClick r:id="rId7" action="ppaction://hlinksldjump"/>
          </p:cNvPr>
          <p:cNvSpPr/>
          <p:nvPr/>
        </p:nvSpPr>
        <p:spPr>
          <a:xfrm>
            <a:off x="10534118" y="2512618"/>
            <a:ext cx="18261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>
                <a:solidFill>
                  <a:srgbClr val="CCEC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Ô số 3</a:t>
            </a:r>
            <a:endParaRPr lang="vi-VN" sz="4800" dirty="0">
              <a:solidFill>
                <a:srgbClr val="CCECFF"/>
              </a:solidFill>
            </a:endParaRPr>
          </a:p>
        </p:txBody>
      </p:sp>
      <p:sp>
        <p:nvSpPr>
          <p:cNvPr id="16" name="Rectangle 15">
            <a:hlinkClick r:id="rId6" action="ppaction://hlinksldjump"/>
          </p:cNvPr>
          <p:cNvSpPr/>
          <p:nvPr/>
        </p:nvSpPr>
        <p:spPr>
          <a:xfrm>
            <a:off x="5929742" y="2559305"/>
            <a:ext cx="18261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="1" dirty="0">
                <a:solidFill>
                  <a:srgbClr val="CCEC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Ô số 2</a:t>
            </a:r>
            <a:endParaRPr lang="vi-VN" sz="4800" dirty="0">
              <a:solidFill>
                <a:srgbClr val="CC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214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C4FCEB7-42C9-245B-F619-F56C3C016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662772"/>
            <a:ext cx="17279470" cy="3635589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DC68B58-45CD-7D65-7703-221D100354F9}"/>
              </a:ext>
            </a:extLst>
          </p:cNvPr>
          <p:cNvSpPr txBox="1"/>
          <p:nvPr/>
        </p:nvSpPr>
        <p:spPr>
          <a:xfrm>
            <a:off x="1905000" y="1662772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00000"/>
                </a:solidFill>
                <a:latin typeface="+mj-lt"/>
              </a:rPr>
              <a:t>Câu 7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7366B5B-00A9-3D91-8E69-9E226CB8B370}"/>
              </a:ext>
            </a:extLst>
          </p:cNvPr>
          <p:cNvSpPr txBox="1"/>
          <p:nvPr/>
        </p:nvSpPr>
        <p:spPr>
          <a:xfrm>
            <a:off x="3411070" y="5005973"/>
            <a:ext cx="141911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>
                <a:latin typeface="+mj-lt"/>
              </a:rPr>
              <a:t>Mãi  đẹp    tươi           nơi      quê        hương    nhà</a:t>
            </a:r>
            <a:r>
              <a:rPr lang="vi-VN" sz="44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6964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BFE263B-7AD9-FFEF-318F-B747FDF8A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104900"/>
            <a:ext cx="17678400" cy="66294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32D30C2-5846-A59F-0660-AB2D7A608F2E}"/>
              </a:ext>
            </a:extLst>
          </p:cNvPr>
          <p:cNvSpPr txBox="1"/>
          <p:nvPr/>
        </p:nvSpPr>
        <p:spPr>
          <a:xfrm>
            <a:off x="806824" y="320959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C00000"/>
                </a:solidFill>
                <a:latin typeface="+mj-lt"/>
              </a:rPr>
              <a:t>Nối câu 5+6+7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31098D3-CF87-A34A-5B57-F295A5A64D2A}"/>
              </a:ext>
            </a:extLst>
          </p:cNvPr>
          <p:cNvSpPr txBox="1"/>
          <p:nvPr/>
        </p:nvSpPr>
        <p:spPr>
          <a:xfrm>
            <a:off x="2667000" y="2897643"/>
            <a:ext cx="1478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>
                <a:latin typeface="+mj-lt"/>
              </a:rPr>
              <a:t>Mặt    trời       sáng    chiếu     trên          miền     quê            ta</a:t>
            </a:r>
            <a:r>
              <a:rPr lang="vi-VN" sz="4400" dirty="0">
                <a:latin typeface="+mj-lt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352DB50-8B74-F8AF-F5D0-0BF74980ECC1}"/>
              </a:ext>
            </a:extLst>
          </p:cNvPr>
          <p:cNvSpPr txBox="1"/>
          <p:nvPr/>
        </p:nvSpPr>
        <p:spPr>
          <a:xfrm>
            <a:off x="2514600" y="5172559"/>
            <a:ext cx="1478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>
                <a:latin typeface="+mj-lt"/>
              </a:rPr>
              <a:t>Dài    thẳng    </a:t>
            </a:r>
            <a:r>
              <a:rPr lang="vi-VN" sz="4400" err="1">
                <a:latin typeface="+mj-lt"/>
              </a:rPr>
              <a:t>tắp</a:t>
            </a:r>
            <a:r>
              <a:rPr lang="vi-VN" sz="4400">
                <a:latin typeface="+mj-lt"/>
              </a:rPr>
              <a:t>          những con           đường     xa</a:t>
            </a:r>
            <a:r>
              <a:rPr lang="vi-VN" sz="4400" dirty="0">
                <a:latin typeface="+mj-lt"/>
              </a:rPr>
              <a:t>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23897A8-E1A9-2848-C235-EBEB3086100D}"/>
              </a:ext>
            </a:extLst>
          </p:cNvPr>
          <p:cNvSpPr txBox="1"/>
          <p:nvPr/>
        </p:nvSpPr>
        <p:spPr>
          <a:xfrm>
            <a:off x="2886559" y="7571775"/>
            <a:ext cx="1478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>
                <a:latin typeface="+mj-lt"/>
              </a:rPr>
              <a:t>Mãi    đẹp    tươi           nơi       quê        hương   </a:t>
            </a:r>
            <a:r>
              <a:rPr lang="vi-VN" sz="4400" dirty="0">
                <a:latin typeface="+mj-lt"/>
              </a:rPr>
              <a:t>nhà.</a:t>
            </a:r>
          </a:p>
        </p:txBody>
      </p:sp>
    </p:spTree>
    <p:extLst>
      <p:ext uri="{BB962C8B-B14F-4D97-AF65-F5344CB8AC3E}">
        <p14:creationId xmlns:p14="http://schemas.microsoft.com/office/powerpoint/2010/main" val="611101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B4273D26-031D-19BA-BA07-6A8248993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71500"/>
            <a:ext cx="15697200" cy="8360893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099DE5F-CFB6-B8D8-D880-65A7827CC528}"/>
              </a:ext>
            </a:extLst>
          </p:cNvPr>
          <p:cNvSpPr txBox="1"/>
          <p:nvPr/>
        </p:nvSpPr>
        <p:spPr>
          <a:xfrm>
            <a:off x="1643076" y="1700178"/>
            <a:ext cx="151209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>
                <a:latin typeface="+mj-lt"/>
              </a:rPr>
              <a:t>                </a:t>
            </a:r>
            <a:r>
              <a:rPr lang="vi-VN" sz="4000">
                <a:solidFill>
                  <a:srgbClr val="0066FF"/>
                </a:solidFill>
                <a:latin typeface="+mj-lt"/>
              </a:rPr>
              <a:t>Hàng bạch  dương gió   đưa    nhẹ    bên     </a:t>
            </a:r>
            <a:r>
              <a:rPr lang="vi-VN" sz="4000" dirty="0">
                <a:solidFill>
                  <a:srgbClr val="0066FF"/>
                </a:solidFill>
                <a:latin typeface="+mj-lt"/>
              </a:rPr>
              <a:t>sông</a:t>
            </a:r>
            <a:r>
              <a:rPr lang="vi-VN" sz="4000">
                <a:solidFill>
                  <a:srgbClr val="0066FF"/>
                </a:solidFill>
                <a:latin typeface="+mj-lt"/>
              </a:rPr>
              <a:t>.   Miền </a:t>
            </a:r>
            <a:r>
              <a:rPr lang="vi-VN" sz="4000" dirty="0">
                <a:solidFill>
                  <a:srgbClr val="0066FF"/>
                </a:solidFill>
                <a:latin typeface="+mj-lt"/>
              </a:rPr>
              <a:t>quê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F023D6C-7BC8-8D1B-77C9-1BA7D2B5175C}"/>
              </a:ext>
            </a:extLst>
          </p:cNvPr>
          <p:cNvSpPr txBox="1"/>
          <p:nvPr/>
        </p:nvSpPr>
        <p:spPr>
          <a:xfrm>
            <a:off x="2328876" y="3600491"/>
            <a:ext cx="14663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solidFill>
                  <a:srgbClr val="0066FF"/>
                </a:solidFill>
                <a:latin typeface="+mj-lt"/>
              </a:rPr>
              <a:t>em    bao  cây    liễu   xanh.                </a:t>
            </a:r>
            <a:r>
              <a:rPr lang="vi-VN" sz="4000" dirty="0">
                <a:solidFill>
                  <a:srgbClr val="0066FF"/>
                </a:solidFill>
                <a:latin typeface="+mj-lt"/>
              </a:rPr>
              <a:t>Tìm  </a:t>
            </a:r>
            <a:r>
              <a:rPr lang="vi-VN" sz="4000">
                <a:solidFill>
                  <a:srgbClr val="0066FF"/>
                </a:solidFill>
                <a:latin typeface="+mj-lt"/>
              </a:rPr>
              <a:t>nơi  đâu    núi   sông  đẹp </a:t>
            </a:r>
            <a:endParaRPr lang="vi-VN" sz="4000" dirty="0">
              <a:solidFill>
                <a:srgbClr val="0066FF"/>
              </a:solidFill>
              <a:latin typeface="+mj-lt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D08D574-2331-CBF1-97A0-64B3B2840205}"/>
              </a:ext>
            </a:extLst>
          </p:cNvPr>
          <p:cNvSpPr txBox="1"/>
          <p:nvPr/>
        </p:nvSpPr>
        <p:spPr>
          <a:xfrm>
            <a:off x="2328876" y="4995073"/>
            <a:ext cx="14282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solidFill>
                  <a:srgbClr val="0066FF"/>
                </a:solidFill>
                <a:latin typeface="+mj-lt"/>
              </a:rPr>
              <a:t>tươi     </a:t>
            </a:r>
            <a:r>
              <a:rPr lang="vi-VN" sz="4000" dirty="0">
                <a:solidFill>
                  <a:srgbClr val="0066FF"/>
                </a:solidFill>
                <a:latin typeface="+mj-lt"/>
              </a:rPr>
              <a:t>xa</a:t>
            </a:r>
            <a:r>
              <a:rPr lang="vi-VN" sz="4000">
                <a:solidFill>
                  <a:srgbClr val="0066FF"/>
                </a:solidFill>
                <a:latin typeface="+mj-lt"/>
              </a:rPr>
              <a:t>.       Từ  biển  khơi   về  thung lũng xa.                   </a:t>
            </a:r>
            <a:r>
              <a:rPr lang="vi-VN" sz="4000" dirty="0">
                <a:solidFill>
                  <a:srgbClr val="0066FF"/>
                </a:solidFill>
                <a:latin typeface="+mj-lt"/>
              </a:rPr>
              <a:t>Mặt trời </a:t>
            </a:r>
          </a:p>
          <a:p>
            <a:endParaRPr lang="vi-VN" sz="3200" dirty="0"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AE868-FAD0-5CF4-D7FE-1EFF1E6D2646}"/>
              </a:ext>
            </a:extLst>
          </p:cNvPr>
          <p:cNvSpPr txBox="1"/>
          <p:nvPr/>
        </p:nvSpPr>
        <p:spPr>
          <a:xfrm>
            <a:off x="2209800" y="6659471"/>
            <a:ext cx="1478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0066FF"/>
                </a:solidFill>
                <a:latin typeface="+mj-lt"/>
              </a:rPr>
              <a:t>sáng  </a:t>
            </a:r>
            <a:r>
              <a:rPr lang="vi-VN" sz="4000">
                <a:solidFill>
                  <a:srgbClr val="0066FF"/>
                </a:solidFill>
                <a:latin typeface="+mj-lt"/>
              </a:rPr>
              <a:t>chiếu  trên   miền quê</a:t>
            </a:r>
            <a:r>
              <a:rPr lang="en-US" sz="4000">
                <a:solidFill>
                  <a:srgbClr val="0066FF"/>
                </a:solidFill>
                <a:latin typeface="+mj-lt"/>
              </a:rPr>
              <a:t> </a:t>
            </a:r>
            <a:r>
              <a:rPr lang="vi-VN" sz="4000">
                <a:solidFill>
                  <a:srgbClr val="0066FF"/>
                </a:solidFill>
                <a:latin typeface="+mj-lt"/>
              </a:rPr>
              <a:t>   </a:t>
            </a:r>
            <a:r>
              <a:rPr lang="vi-VN" sz="4000" dirty="0">
                <a:solidFill>
                  <a:srgbClr val="0066FF"/>
                </a:solidFill>
                <a:latin typeface="+mj-lt"/>
              </a:rPr>
              <a:t>ta</a:t>
            </a:r>
            <a:r>
              <a:rPr lang="vi-VN" sz="4000">
                <a:solidFill>
                  <a:srgbClr val="0066FF"/>
                </a:solidFill>
                <a:latin typeface="+mj-lt"/>
              </a:rPr>
              <a:t>.        Dài thẳng </a:t>
            </a:r>
            <a:r>
              <a:rPr lang="vi-VN" sz="4000" err="1">
                <a:solidFill>
                  <a:srgbClr val="0066FF"/>
                </a:solidFill>
                <a:latin typeface="+mj-lt"/>
              </a:rPr>
              <a:t>tắp</a:t>
            </a:r>
            <a:r>
              <a:rPr lang="vi-VN" sz="4000">
                <a:solidFill>
                  <a:srgbClr val="0066FF"/>
                </a:solidFill>
                <a:latin typeface="+mj-lt"/>
              </a:rPr>
              <a:t>   những </a:t>
            </a:r>
            <a:r>
              <a:rPr lang="vi-VN" sz="4000" dirty="0">
                <a:solidFill>
                  <a:srgbClr val="0066FF"/>
                </a:solidFill>
                <a:latin typeface="+mj-lt"/>
              </a:rPr>
              <a:t>con  đường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0BDF4EC-0747-0710-23D2-1F07B1350BDB}"/>
              </a:ext>
            </a:extLst>
          </p:cNvPr>
          <p:cNvSpPr txBox="1"/>
          <p:nvPr/>
        </p:nvSpPr>
        <p:spPr>
          <a:xfrm>
            <a:off x="2438400" y="8579210"/>
            <a:ext cx="1478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0066FF"/>
                </a:solidFill>
                <a:latin typeface="+mj-lt"/>
              </a:rPr>
              <a:t>xa</a:t>
            </a:r>
            <a:r>
              <a:rPr lang="vi-VN" sz="4000">
                <a:solidFill>
                  <a:srgbClr val="0066FF"/>
                </a:solidFill>
                <a:latin typeface="+mj-lt"/>
              </a:rPr>
              <a:t>.                       Mãi   </a:t>
            </a:r>
            <a:r>
              <a:rPr lang="vi-VN" sz="4000" dirty="0">
                <a:solidFill>
                  <a:srgbClr val="0066FF"/>
                </a:solidFill>
                <a:latin typeface="+mj-lt"/>
              </a:rPr>
              <a:t>đẹp    </a:t>
            </a:r>
            <a:r>
              <a:rPr lang="vi-VN" sz="4000">
                <a:solidFill>
                  <a:srgbClr val="0066FF"/>
                </a:solidFill>
                <a:latin typeface="+mj-lt"/>
              </a:rPr>
              <a:t>tươi     nơi   quê     hương  </a:t>
            </a:r>
            <a:r>
              <a:rPr lang="vi-VN" sz="4000" dirty="0">
                <a:solidFill>
                  <a:srgbClr val="0066FF"/>
                </a:solidFill>
                <a:latin typeface="+mj-lt"/>
              </a:rPr>
              <a:t>nhà.</a:t>
            </a:r>
          </a:p>
          <a:p>
            <a:endParaRPr lang="vi-VN" sz="3200" dirty="0">
              <a:latin typeface="+mj-lt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2AB2C-81E8-C11E-9724-42A890CD5114}"/>
              </a:ext>
            </a:extLst>
          </p:cNvPr>
          <p:cNvSpPr txBox="1"/>
          <p:nvPr/>
        </p:nvSpPr>
        <p:spPr>
          <a:xfrm>
            <a:off x="5410200" y="107431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i="1" dirty="0">
                <a:solidFill>
                  <a:srgbClr val="FF0000"/>
                </a:solidFill>
                <a:latin typeface="+mj-lt"/>
              </a:rPr>
              <a:t>Miền quê em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2F4A9D6-F528-B9E3-C0B9-BDFD69D5D489}"/>
              </a:ext>
            </a:extLst>
          </p:cNvPr>
          <p:cNvSpPr txBox="1"/>
          <p:nvPr/>
        </p:nvSpPr>
        <p:spPr>
          <a:xfrm>
            <a:off x="96290" y="90458"/>
            <a:ext cx="5340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u="sng" dirty="0">
                <a:latin typeface="+mj-lt"/>
              </a:rPr>
              <a:t>GHÉP LỜI 1</a:t>
            </a:r>
          </a:p>
        </p:txBody>
      </p:sp>
    </p:spTree>
    <p:extLst>
      <p:ext uri="{BB962C8B-B14F-4D97-AF65-F5344CB8AC3E}">
        <p14:creationId xmlns:p14="http://schemas.microsoft.com/office/powerpoint/2010/main" val="645251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B4273D26-031D-19BA-BA07-6A8248993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642269"/>
            <a:ext cx="17983200" cy="910239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099DE5F-CFB6-B8D8-D880-65A7827CC528}"/>
              </a:ext>
            </a:extLst>
          </p:cNvPr>
          <p:cNvSpPr txBox="1"/>
          <p:nvPr/>
        </p:nvSpPr>
        <p:spPr>
          <a:xfrm>
            <a:off x="1866900" y="1859743"/>
            <a:ext cx="15887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>
                <a:latin typeface="+mj-lt"/>
              </a:rPr>
              <a:t>           </a:t>
            </a:r>
            <a:r>
              <a:rPr lang="vi-VN" sz="3600" dirty="0">
                <a:solidFill>
                  <a:srgbClr val="0066FF"/>
                </a:solidFill>
                <a:latin typeface="+mj-lt"/>
              </a:rPr>
              <a:t>Hàng bạch  dương    gió     đưa        nhẹ      bên       sông</a:t>
            </a:r>
            <a:r>
              <a:rPr lang="vi-VN" sz="3600">
                <a:solidFill>
                  <a:srgbClr val="0066FF"/>
                </a:solidFill>
                <a:latin typeface="+mj-lt"/>
              </a:rPr>
              <a:t>.        </a:t>
            </a:r>
            <a:r>
              <a:rPr lang="en-US" sz="3600">
                <a:solidFill>
                  <a:srgbClr val="0066FF"/>
                </a:solidFill>
                <a:latin typeface="+mj-lt"/>
              </a:rPr>
              <a:t>  </a:t>
            </a:r>
            <a:r>
              <a:rPr lang="vi-VN" sz="360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600" dirty="0">
                <a:solidFill>
                  <a:srgbClr val="0066FF"/>
                </a:solidFill>
                <a:latin typeface="+mj-lt"/>
              </a:rPr>
              <a:t>Miền  quê</a:t>
            </a:r>
          </a:p>
          <a:p>
            <a:r>
              <a:rPr lang="vi-VN" sz="3600">
                <a:solidFill>
                  <a:srgbClr val="0066FF"/>
                </a:solidFill>
                <a:latin typeface="+mj-lt"/>
              </a:rPr>
              <a:t>             Tuổi   </a:t>
            </a:r>
            <a:r>
              <a:rPr lang="vi-VN" sz="3600" dirty="0">
                <a:solidFill>
                  <a:srgbClr val="0066FF"/>
                </a:solidFill>
                <a:latin typeface="+mj-lt"/>
              </a:rPr>
              <a:t>thơ     em        sống   trong      tình      yêu     thương.        Từng ngày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F023D6C-7BC8-8D1B-77C9-1BA7D2B5175C}"/>
              </a:ext>
            </a:extLst>
          </p:cNvPr>
          <p:cNvSpPr txBox="1"/>
          <p:nvPr/>
        </p:nvSpPr>
        <p:spPr>
          <a:xfrm>
            <a:off x="1600200" y="3571545"/>
            <a:ext cx="1577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66FF"/>
                </a:solidFill>
                <a:latin typeface="+mj-lt"/>
              </a:rPr>
              <a:t>em       bao    cây     liễu     xanh.                      Tìm  nơi     đâu      núi     sông     đẹp</a:t>
            </a:r>
          </a:p>
          <a:p>
            <a:r>
              <a:rPr lang="vi-VN" sz="3600" dirty="0">
                <a:solidFill>
                  <a:srgbClr val="0066FF"/>
                </a:solidFill>
                <a:latin typeface="+mj-lt"/>
              </a:rPr>
              <a:t>qua     càng    trong   sáng    hơn.                     Tuổi   thơ     em      sống   trong   tình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D08D574-2331-CBF1-97A0-64B3B2840205}"/>
              </a:ext>
            </a:extLst>
          </p:cNvPr>
          <p:cNvSpPr txBox="1"/>
          <p:nvPr/>
        </p:nvSpPr>
        <p:spPr>
          <a:xfrm>
            <a:off x="1447799" y="5496970"/>
            <a:ext cx="165353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66FF"/>
                </a:solidFill>
                <a:latin typeface="+mj-lt"/>
              </a:rPr>
              <a:t>tươi       xa.           Từ   biển  </a:t>
            </a:r>
            <a:r>
              <a:rPr lang="vi-VN" sz="3600">
                <a:solidFill>
                  <a:srgbClr val="0066FF"/>
                </a:solidFill>
                <a:latin typeface="+mj-lt"/>
              </a:rPr>
              <a:t>khơi      </a:t>
            </a:r>
            <a:r>
              <a:rPr lang="en-US" sz="3600">
                <a:solidFill>
                  <a:srgbClr val="0066FF"/>
                </a:solidFill>
                <a:latin typeface="+mj-lt"/>
              </a:rPr>
              <a:t>   </a:t>
            </a:r>
            <a:r>
              <a:rPr lang="vi-VN" sz="3600">
                <a:solidFill>
                  <a:srgbClr val="0066FF"/>
                </a:solidFill>
                <a:latin typeface="+mj-lt"/>
              </a:rPr>
              <a:t>về    </a:t>
            </a:r>
            <a:r>
              <a:rPr lang="vi-VN" sz="3600" dirty="0">
                <a:solidFill>
                  <a:srgbClr val="0066FF"/>
                </a:solidFill>
                <a:latin typeface="+mj-lt"/>
              </a:rPr>
              <a:t>thung    lũng   xa.                          Mặt trời</a:t>
            </a:r>
          </a:p>
          <a:p>
            <a:r>
              <a:rPr lang="vi-VN" sz="3600" dirty="0">
                <a:solidFill>
                  <a:srgbClr val="0066FF"/>
                </a:solidFill>
                <a:latin typeface="+mj-lt"/>
              </a:rPr>
              <a:t>quê    hương.       Ngời </a:t>
            </a:r>
            <a:r>
              <a:rPr lang="vi-VN" sz="3600" dirty="0" err="1">
                <a:solidFill>
                  <a:srgbClr val="0066FF"/>
                </a:solidFill>
                <a:latin typeface="+mj-lt"/>
              </a:rPr>
              <a:t>ngời</a:t>
            </a:r>
            <a:r>
              <a:rPr lang="vi-VN" sz="3600" dirty="0">
                <a:solidFill>
                  <a:srgbClr val="0066FF"/>
                </a:solidFill>
                <a:latin typeface="+mj-lt"/>
              </a:rPr>
              <a:t>   </a:t>
            </a:r>
            <a:r>
              <a:rPr lang="vi-VN" sz="3600">
                <a:solidFill>
                  <a:srgbClr val="0066FF"/>
                </a:solidFill>
                <a:latin typeface="+mj-lt"/>
              </a:rPr>
              <a:t>lên      </a:t>
            </a:r>
            <a:r>
              <a:rPr lang="en-US" sz="3600">
                <a:solidFill>
                  <a:srgbClr val="0066FF"/>
                </a:solidFill>
                <a:latin typeface="+mj-lt"/>
              </a:rPr>
              <a:t>   </a:t>
            </a:r>
            <a:r>
              <a:rPr lang="vi-VN" sz="3600">
                <a:solidFill>
                  <a:srgbClr val="0066FF"/>
                </a:solidFill>
                <a:latin typeface="+mj-lt"/>
              </a:rPr>
              <a:t>như    </a:t>
            </a:r>
            <a:r>
              <a:rPr lang="vi-VN" sz="3600" dirty="0">
                <a:solidFill>
                  <a:srgbClr val="0066FF"/>
                </a:solidFill>
                <a:latin typeface="+mj-lt"/>
              </a:rPr>
              <a:t>muôn   ánh    sao.                        Mặt trời </a:t>
            </a:r>
          </a:p>
          <a:p>
            <a:endParaRPr lang="vi-VN" sz="3200" dirty="0"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AE868-FAD0-5CF4-D7FE-1EFF1E6D2646}"/>
              </a:ext>
            </a:extLst>
          </p:cNvPr>
          <p:cNvSpPr txBox="1"/>
          <p:nvPr/>
        </p:nvSpPr>
        <p:spPr>
          <a:xfrm>
            <a:off x="1389529" y="7331868"/>
            <a:ext cx="1636507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66FF"/>
                </a:solidFill>
                <a:latin typeface="+mj-lt"/>
              </a:rPr>
              <a:t>sáng    chiếu    trên     miền   quê        ta.             Dài thẳng  </a:t>
            </a:r>
            <a:r>
              <a:rPr lang="vi-VN" sz="3600" err="1">
                <a:solidFill>
                  <a:srgbClr val="0066FF"/>
                </a:solidFill>
                <a:latin typeface="+mj-lt"/>
              </a:rPr>
              <a:t>tắp</a:t>
            </a:r>
            <a:r>
              <a:rPr lang="vi-VN" sz="3600">
                <a:solidFill>
                  <a:srgbClr val="0066FF"/>
                </a:solidFill>
                <a:latin typeface="+mj-lt"/>
              </a:rPr>
              <a:t>      những</a:t>
            </a:r>
            <a:r>
              <a:rPr lang="en-US" sz="3600">
                <a:solidFill>
                  <a:srgbClr val="0066FF"/>
                </a:solidFill>
                <a:latin typeface="+mj-lt"/>
              </a:rPr>
              <a:t>  </a:t>
            </a:r>
            <a:r>
              <a:rPr lang="vi-VN" sz="3600">
                <a:solidFill>
                  <a:srgbClr val="0066FF"/>
                </a:solidFill>
                <a:latin typeface="+mj-lt"/>
              </a:rPr>
              <a:t> con </a:t>
            </a:r>
            <a:r>
              <a:rPr lang="en-US" sz="3600">
                <a:solidFill>
                  <a:srgbClr val="0066FF"/>
                </a:solidFill>
                <a:latin typeface="+mj-lt"/>
              </a:rPr>
              <a:t>  </a:t>
            </a:r>
            <a:r>
              <a:rPr lang="vi-VN" sz="360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600" dirty="0">
                <a:solidFill>
                  <a:srgbClr val="0066FF"/>
                </a:solidFill>
                <a:latin typeface="+mj-lt"/>
              </a:rPr>
              <a:t>đường</a:t>
            </a:r>
          </a:p>
          <a:p>
            <a:r>
              <a:rPr lang="vi-VN" sz="3600" dirty="0">
                <a:solidFill>
                  <a:srgbClr val="0066FF"/>
                </a:solidFill>
                <a:latin typeface="+mj-lt"/>
              </a:rPr>
              <a:t>chiếu   sáng     soi       cả      non        cao.          Tràn hạnh </a:t>
            </a:r>
            <a:r>
              <a:rPr lang="vi-VN" sz="3600">
                <a:solidFill>
                  <a:srgbClr val="0066FF"/>
                </a:solidFill>
                <a:latin typeface="+mj-lt"/>
              </a:rPr>
              <a:t>phúc     </a:t>
            </a:r>
            <a:r>
              <a:rPr lang="en-US" sz="3600">
                <a:solidFill>
                  <a:srgbClr val="0066FF"/>
                </a:solidFill>
                <a:latin typeface="+mj-lt"/>
              </a:rPr>
              <a:t>  </a:t>
            </a:r>
            <a:r>
              <a:rPr lang="vi-VN" sz="3600">
                <a:solidFill>
                  <a:srgbClr val="0066FF"/>
                </a:solidFill>
                <a:latin typeface="+mj-lt"/>
              </a:rPr>
              <a:t>tương  </a:t>
            </a:r>
            <a:r>
              <a:rPr lang="vi-VN" sz="3600" dirty="0">
                <a:solidFill>
                  <a:srgbClr val="0066FF"/>
                </a:solidFill>
                <a:latin typeface="+mj-lt"/>
              </a:rPr>
              <a:t>lai       nở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0BDF4EC-0747-0710-23D2-1F07B1350BDB}"/>
              </a:ext>
            </a:extLst>
          </p:cNvPr>
          <p:cNvSpPr txBox="1"/>
          <p:nvPr/>
        </p:nvSpPr>
        <p:spPr>
          <a:xfrm>
            <a:off x="1600200" y="9185128"/>
            <a:ext cx="15621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66FF"/>
                </a:solidFill>
                <a:latin typeface="+mj-lt"/>
              </a:rPr>
              <a:t>xa.                                Mãi   đẹp      tươi          nơi      quê        hương    nhà.</a:t>
            </a:r>
          </a:p>
          <a:p>
            <a:r>
              <a:rPr lang="vi-VN" sz="3600" dirty="0">
                <a:solidFill>
                  <a:srgbClr val="0066FF"/>
                </a:solidFill>
                <a:latin typeface="+mj-lt"/>
              </a:rPr>
              <a:t>hoa.                              Vẫy   gọi        ta             đi       xây         quê       nhà.</a:t>
            </a:r>
          </a:p>
          <a:p>
            <a:endParaRPr lang="vi-VN" sz="3200" dirty="0">
              <a:latin typeface="+mj-lt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2AB2C-81E8-C11E-9724-42A890CD5114}"/>
              </a:ext>
            </a:extLst>
          </p:cNvPr>
          <p:cNvSpPr txBox="1"/>
          <p:nvPr/>
        </p:nvSpPr>
        <p:spPr>
          <a:xfrm>
            <a:off x="5410200" y="107431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i="1" dirty="0">
                <a:solidFill>
                  <a:srgbClr val="FF0000"/>
                </a:solidFill>
                <a:latin typeface="+mj-lt"/>
              </a:rPr>
              <a:t>Miền quê em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A3010EB-9F96-0D26-E215-0C37359A6C19}"/>
              </a:ext>
            </a:extLst>
          </p:cNvPr>
          <p:cNvSpPr txBox="1"/>
          <p:nvPr/>
        </p:nvSpPr>
        <p:spPr>
          <a:xfrm>
            <a:off x="13106400" y="75069"/>
            <a:ext cx="7749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+mj-lt"/>
              </a:rPr>
              <a:t>Nhạc: </a:t>
            </a:r>
            <a:r>
              <a:rPr lang="vi-VN" sz="2400" i="1" dirty="0" err="1">
                <a:latin typeface="+mj-lt"/>
              </a:rPr>
              <a:t>Ka</a:t>
            </a:r>
            <a:r>
              <a:rPr lang="vi-VN" sz="2400" i="1" dirty="0">
                <a:latin typeface="+mj-lt"/>
              </a:rPr>
              <a:t>-ba-lép-</a:t>
            </a:r>
            <a:r>
              <a:rPr lang="vi-VN" sz="2400" i="1" dirty="0" err="1">
                <a:latin typeface="+mj-lt"/>
              </a:rPr>
              <a:t>xki</a:t>
            </a:r>
            <a:endParaRPr lang="vi-VN" sz="2400" i="1" dirty="0">
              <a:latin typeface="+mj-lt"/>
            </a:endParaRPr>
          </a:p>
          <a:p>
            <a:r>
              <a:rPr lang="vi-VN" sz="2400" i="1" dirty="0">
                <a:latin typeface="+mj-lt"/>
              </a:rPr>
              <a:t>Lời: </a:t>
            </a:r>
            <a:r>
              <a:rPr lang="vi-VN" sz="2400" i="1" dirty="0" err="1">
                <a:latin typeface="+mj-lt"/>
              </a:rPr>
              <a:t>Po</a:t>
            </a:r>
            <a:r>
              <a:rPr lang="vi-VN" sz="2400" i="1" dirty="0">
                <a:latin typeface="+mj-lt"/>
              </a:rPr>
              <a:t>-ri-xen</a:t>
            </a:r>
          </a:p>
          <a:p>
            <a:r>
              <a:rPr lang="vi-VN" sz="2400" i="1" dirty="0">
                <a:latin typeface="+mj-lt"/>
              </a:rPr>
              <a:t>Phỏng dịch: Hoàng Lân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2F4A9D6-F528-B9E3-C0B9-BDFD69D5D489}"/>
              </a:ext>
            </a:extLst>
          </p:cNvPr>
          <p:cNvSpPr txBox="1"/>
          <p:nvPr/>
        </p:nvSpPr>
        <p:spPr>
          <a:xfrm>
            <a:off x="-245257" y="0"/>
            <a:ext cx="3023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u="sng" dirty="0">
                <a:latin typeface="+mj-lt"/>
              </a:rPr>
              <a:t>GHÉP </a:t>
            </a:r>
          </a:p>
          <a:p>
            <a:pPr algn="ctr"/>
            <a:r>
              <a:rPr lang="vi-VN" sz="2800" b="1" u="sng" dirty="0">
                <a:latin typeface="+mj-lt"/>
              </a:rPr>
              <a:t>TOÀN BÀI</a:t>
            </a:r>
          </a:p>
        </p:txBody>
      </p:sp>
      <p:pic>
        <p:nvPicPr>
          <p:cNvPr id="10" name="MIỀN QUÊ EM KARAOKE II Âm nhạc lớp 4 -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5FF84389-52B0-D84A-EC92-1812FD873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7267" y="145766"/>
            <a:ext cx="993006" cy="99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09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0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Hình ảnh 4">
            <a:extLst>
              <a:ext uri="{FF2B5EF4-FFF2-40B4-BE49-F238E27FC236}">
                <a16:creationId xmlns:a16="http://schemas.microsoft.com/office/drawing/2014/main" id="{7BE6215D-1FC7-C523-2683-C32C7B223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1068"/>
            <a:ext cx="6568623" cy="471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Hình ảnh 5">
            <a:extLst>
              <a:ext uri="{FF2B5EF4-FFF2-40B4-BE49-F238E27FC236}">
                <a16:creationId xmlns:a16="http://schemas.microsoft.com/office/drawing/2014/main" id="{BC7A6023-78BA-61E7-E322-F786B00D6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652" y="1"/>
            <a:ext cx="8518349" cy="611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B18465E-E767-B710-A5EB-547B49AC9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6017339"/>
            <a:ext cx="5029200" cy="42158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84ACA04-9BF4-FC69-E96D-F251B5F8CB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sp>
        <p:nvSpPr>
          <p:cNvPr id="4" name="Rectangles 7">
            <a:extLst>
              <a:ext uri="{FF2B5EF4-FFF2-40B4-BE49-F238E27FC236}">
                <a16:creationId xmlns:a16="http://schemas.microsoft.com/office/drawing/2014/main" id="{0E9BF6D1-FCFB-3245-3287-2D46C8F67CCA}"/>
              </a:ext>
            </a:extLst>
          </p:cNvPr>
          <p:cNvSpPr/>
          <p:nvPr/>
        </p:nvSpPr>
        <p:spPr>
          <a:xfrm>
            <a:off x="2614032" y="2582831"/>
            <a:ext cx="11811000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32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594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</a:t>
            </a: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594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VỖ TAY THEO PHÁCH</a:t>
            </a:r>
            <a:endParaRPr lang="en-US" altLang="vi-VN" sz="5940" b="1" dirty="0"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876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127FC50F-8EB9-0568-5F93-6DDF85B36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867" y="2552700"/>
            <a:ext cx="16204265" cy="259080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4F8C3C6-DFFC-82AB-4AA2-036A8C0A1794}"/>
              </a:ext>
            </a:extLst>
          </p:cNvPr>
          <p:cNvSpPr txBox="1"/>
          <p:nvPr/>
        </p:nvSpPr>
        <p:spPr>
          <a:xfrm>
            <a:off x="2133600" y="4507114"/>
            <a:ext cx="1577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Hàng  bạch    dương    gió      đưa         nhẹ       bên        sông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4" name="Hình ảnh 3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F344765C-7093-BD97-295E-1922B755B9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050" y="5060066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Hình ảnh 4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730B423A-8F16-B771-AA3A-BA8800A927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691" y="5086336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Hình ảnh 5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8B8BDDE3-5DD2-CECA-4B5F-D0A2190B94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98" y="5098503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7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A640A0E3-3770-936D-BB46-26EB3F9CCA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787" y="5086336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Hình ảnh 8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975776EE-1A99-3FF2-8632-1134BDDEFD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754" y="5017066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Hình ảnh 13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71AD3A96-7132-C71A-0BFB-628337A335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748" y="4988399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Hình ảnh 14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C28EDB7A-7B43-B01B-CB32-CC44E53C85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81" y="5059616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Hình ảnh 15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87CF1946-E603-8235-043C-DC9DA4B3CD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183" y="5035031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Hình ảnh 16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875EB87E-D399-2565-6A93-F93DEED36C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6176" y="5097607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Hình ảnh 17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87B5ED1C-63AF-7115-6870-0D9ED3126F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234" y="5075908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Hình ảnh 18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27B8D84B-84E2-0179-FB62-B0DBC5D87B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3908" y="5086336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angles 7">
            <a:extLst>
              <a:ext uri="{FF2B5EF4-FFF2-40B4-BE49-F238E27FC236}">
                <a16:creationId xmlns:a16="http://schemas.microsoft.com/office/drawing/2014/main" id="{A5197020-898D-20AE-2128-39CD8EAA6769}"/>
              </a:ext>
            </a:extLst>
          </p:cNvPr>
          <p:cNvSpPr/>
          <p:nvPr/>
        </p:nvSpPr>
        <p:spPr>
          <a:xfrm>
            <a:off x="457200" y="-140670"/>
            <a:ext cx="15907777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32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594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</a:t>
            </a: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594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VỖ TAY THEO PHÁCH</a:t>
            </a:r>
            <a:endParaRPr lang="en-US" altLang="vi-VN" sz="5940" b="1" dirty="0"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858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B4273D26-031D-19BA-BA07-6A8248993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42269"/>
            <a:ext cx="17983200" cy="910239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099DE5F-CFB6-B8D8-D880-65A7827CC528}"/>
              </a:ext>
            </a:extLst>
          </p:cNvPr>
          <p:cNvSpPr txBox="1"/>
          <p:nvPr/>
        </p:nvSpPr>
        <p:spPr>
          <a:xfrm>
            <a:off x="1866900" y="1859743"/>
            <a:ext cx="15887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>
                <a:latin typeface="+mj-lt"/>
              </a:rPr>
              <a:t>           </a:t>
            </a:r>
            <a:r>
              <a:rPr lang="vi-VN" sz="3600" dirty="0">
                <a:solidFill>
                  <a:srgbClr val="0066FF"/>
                </a:solidFill>
                <a:latin typeface="+mj-lt"/>
              </a:rPr>
              <a:t>Hàng bạch  dương    gió     đưa        nhẹ      bên       sông</a:t>
            </a:r>
            <a:r>
              <a:rPr lang="vi-VN" sz="3600">
                <a:solidFill>
                  <a:srgbClr val="0066FF"/>
                </a:solidFill>
                <a:latin typeface="+mj-lt"/>
              </a:rPr>
              <a:t>.        </a:t>
            </a:r>
            <a:r>
              <a:rPr lang="en-US" sz="3600">
                <a:solidFill>
                  <a:srgbClr val="0066FF"/>
                </a:solidFill>
                <a:latin typeface="+mj-lt"/>
              </a:rPr>
              <a:t>  </a:t>
            </a:r>
            <a:r>
              <a:rPr lang="vi-VN" sz="360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600" dirty="0">
                <a:solidFill>
                  <a:srgbClr val="0066FF"/>
                </a:solidFill>
                <a:latin typeface="+mj-lt"/>
              </a:rPr>
              <a:t>Miền  quê</a:t>
            </a:r>
          </a:p>
          <a:p>
            <a:r>
              <a:rPr lang="vi-VN" sz="3600">
                <a:solidFill>
                  <a:srgbClr val="0066FF"/>
                </a:solidFill>
                <a:latin typeface="+mj-lt"/>
              </a:rPr>
              <a:t>             Tuổi   </a:t>
            </a:r>
            <a:r>
              <a:rPr lang="vi-VN" sz="3600" dirty="0">
                <a:solidFill>
                  <a:srgbClr val="0066FF"/>
                </a:solidFill>
                <a:latin typeface="+mj-lt"/>
              </a:rPr>
              <a:t>thơ     em        sống   trong      tình      yêu     thương.        Từng ngày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F023D6C-7BC8-8D1B-77C9-1BA7D2B5175C}"/>
              </a:ext>
            </a:extLst>
          </p:cNvPr>
          <p:cNvSpPr txBox="1"/>
          <p:nvPr/>
        </p:nvSpPr>
        <p:spPr>
          <a:xfrm>
            <a:off x="1600200" y="3571545"/>
            <a:ext cx="1577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66FF"/>
                </a:solidFill>
                <a:latin typeface="+mj-lt"/>
              </a:rPr>
              <a:t>em       bao    cây     liễu     xanh.                      Tìm  nơi     đâu      núi     sông     đẹp</a:t>
            </a:r>
          </a:p>
          <a:p>
            <a:r>
              <a:rPr lang="vi-VN" sz="3600" dirty="0">
                <a:solidFill>
                  <a:srgbClr val="0066FF"/>
                </a:solidFill>
                <a:latin typeface="+mj-lt"/>
              </a:rPr>
              <a:t>qua     càng    trong   sáng    hơn.                     Tuổi   thơ     em      sống   trong   tình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D08D574-2331-CBF1-97A0-64B3B2840205}"/>
              </a:ext>
            </a:extLst>
          </p:cNvPr>
          <p:cNvSpPr txBox="1"/>
          <p:nvPr/>
        </p:nvSpPr>
        <p:spPr>
          <a:xfrm>
            <a:off x="1447799" y="5496970"/>
            <a:ext cx="165353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66FF"/>
                </a:solidFill>
                <a:latin typeface="+mj-lt"/>
              </a:rPr>
              <a:t>tươi       xa.           Từ   biển  </a:t>
            </a:r>
            <a:r>
              <a:rPr lang="vi-VN" sz="3600">
                <a:solidFill>
                  <a:srgbClr val="0066FF"/>
                </a:solidFill>
                <a:latin typeface="+mj-lt"/>
              </a:rPr>
              <a:t>khơi      </a:t>
            </a:r>
            <a:r>
              <a:rPr lang="en-US" sz="3600">
                <a:solidFill>
                  <a:srgbClr val="0066FF"/>
                </a:solidFill>
                <a:latin typeface="+mj-lt"/>
              </a:rPr>
              <a:t>   </a:t>
            </a:r>
            <a:r>
              <a:rPr lang="vi-VN" sz="3600">
                <a:solidFill>
                  <a:srgbClr val="0066FF"/>
                </a:solidFill>
                <a:latin typeface="+mj-lt"/>
              </a:rPr>
              <a:t>về    </a:t>
            </a:r>
            <a:r>
              <a:rPr lang="vi-VN" sz="3600" dirty="0">
                <a:solidFill>
                  <a:srgbClr val="0066FF"/>
                </a:solidFill>
                <a:latin typeface="+mj-lt"/>
              </a:rPr>
              <a:t>thung    lũng   xa.                          Mặt trời</a:t>
            </a:r>
          </a:p>
          <a:p>
            <a:r>
              <a:rPr lang="vi-VN" sz="3600" dirty="0">
                <a:solidFill>
                  <a:srgbClr val="0066FF"/>
                </a:solidFill>
                <a:latin typeface="+mj-lt"/>
              </a:rPr>
              <a:t>quê    hương.       Ngời </a:t>
            </a:r>
            <a:r>
              <a:rPr lang="vi-VN" sz="3600" dirty="0" err="1">
                <a:solidFill>
                  <a:srgbClr val="0066FF"/>
                </a:solidFill>
                <a:latin typeface="+mj-lt"/>
              </a:rPr>
              <a:t>ngời</a:t>
            </a:r>
            <a:r>
              <a:rPr lang="vi-VN" sz="3600" dirty="0">
                <a:solidFill>
                  <a:srgbClr val="0066FF"/>
                </a:solidFill>
                <a:latin typeface="+mj-lt"/>
              </a:rPr>
              <a:t>   </a:t>
            </a:r>
            <a:r>
              <a:rPr lang="vi-VN" sz="3600">
                <a:solidFill>
                  <a:srgbClr val="0066FF"/>
                </a:solidFill>
                <a:latin typeface="+mj-lt"/>
              </a:rPr>
              <a:t>lên      </a:t>
            </a:r>
            <a:r>
              <a:rPr lang="en-US" sz="3600">
                <a:solidFill>
                  <a:srgbClr val="0066FF"/>
                </a:solidFill>
                <a:latin typeface="+mj-lt"/>
              </a:rPr>
              <a:t>   </a:t>
            </a:r>
            <a:r>
              <a:rPr lang="vi-VN" sz="3600">
                <a:solidFill>
                  <a:srgbClr val="0066FF"/>
                </a:solidFill>
                <a:latin typeface="+mj-lt"/>
              </a:rPr>
              <a:t>như    </a:t>
            </a:r>
            <a:r>
              <a:rPr lang="vi-VN" sz="3600" dirty="0">
                <a:solidFill>
                  <a:srgbClr val="0066FF"/>
                </a:solidFill>
                <a:latin typeface="+mj-lt"/>
              </a:rPr>
              <a:t>muôn   ánh    sao.                        Mặt trời </a:t>
            </a:r>
          </a:p>
          <a:p>
            <a:endParaRPr lang="vi-VN" sz="3200" dirty="0"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AE868-FAD0-5CF4-D7FE-1EFF1E6D2646}"/>
              </a:ext>
            </a:extLst>
          </p:cNvPr>
          <p:cNvSpPr txBox="1"/>
          <p:nvPr/>
        </p:nvSpPr>
        <p:spPr>
          <a:xfrm>
            <a:off x="1389529" y="7331868"/>
            <a:ext cx="1636507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66FF"/>
                </a:solidFill>
                <a:latin typeface="+mj-lt"/>
              </a:rPr>
              <a:t>sáng    chiếu    trên     miền   quê        ta.             Dài thẳng  </a:t>
            </a:r>
            <a:r>
              <a:rPr lang="vi-VN" sz="3600" err="1">
                <a:solidFill>
                  <a:srgbClr val="0066FF"/>
                </a:solidFill>
                <a:latin typeface="+mj-lt"/>
              </a:rPr>
              <a:t>tắp</a:t>
            </a:r>
            <a:r>
              <a:rPr lang="vi-VN" sz="3600">
                <a:solidFill>
                  <a:srgbClr val="0066FF"/>
                </a:solidFill>
                <a:latin typeface="+mj-lt"/>
              </a:rPr>
              <a:t>      những</a:t>
            </a:r>
            <a:r>
              <a:rPr lang="en-US" sz="3600">
                <a:solidFill>
                  <a:srgbClr val="0066FF"/>
                </a:solidFill>
                <a:latin typeface="+mj-lt"/>
              </a:rPr>
              <a:t>  </a:t>
            </a:r>
            <a:r>
              <a:rPr lang="vi-VN" sz="3600">
                <a:solidFill>
                  <a:srgbClr val="0066FF"/>
                </a:solidFill>
                <a:latin typeface="+mj-lt"/>
              </a:rPr>
              <a:t> con </a:t>
            </a:r>
            <a:r>
              <a:rPr lang="en-US" sz="3600">
                <a:solidFill>
                  <a:srgbClr val="0066FF"/>
                </a:solidFill>
                <a:latin typeface="+mj-lt"/>
              </a:rPr>
              <a:t>  </a:t>
            </a:r>
            <a:r>
              <a:rPr lang="vi-VN" sz="3600">
                <a:solidFill>
                  <a:srgbClr val="0066FF"/>
                </a:solidFill>
                <a:latin typeface="+mj-lt"/>
              </a:rPr>
              <a:t> </a:t>
            </a:r>
            <a:r>
              <a:rPr lang="vi-VN" sz="3600" dirty="0">
                <a:solidFill>
                  <a:srgbClr val="0066FF"/>
                </a:solidFill>
                <a:latin typeface="+mj-lt"/>
              </a:rPr>
              <a:t>đường</a:t>
            </a:r>
          </a:p>
          <a:p>
            <a:r>
              <a:rPr lang="vi-VN" sz="3600" dirty="0">
                <a:solidFill>
                  <a:srgbClr val="0066FF"/>
                </a:solidFill>
                <a:latin typeface="+mj-lt"/>
              </a:rPr>
              <a:t>chiếu   sáng     soi       cả      non        cao.          Tràn hạnh </a:t>
            </a:r>
            <a:r>
              <a:rPr lang="vi-VN" sz="3600">
                <a:solidFill>
                  <a:srgbClr val="0066FF"/>
                </a:solidFill>
                <a:latin typeface="+mj-lt"/>
              </a:rPr>
              <a:t>phúc     </a:t>
            </a:r>
            <a:r>
              <a:rPr lang="en-US" sz="3600">
                <a:solidFill>
                  <a:srgbClr val="0066FF"/>
                </a:solidFill>
                <a:latin typeface="+mj-lt"/>
              </a:rPr>
              <a:t>  </a:t>
            </a:r>
            <a:r>
              <a:rPr lang="vi-VN" sz="3600">
                <a:solidFill>
                  <a:srgbClr val="0066FF"/>
                </a:solidFill>
                <a:latin typeface="+mj-lt"/>
              </a:rPr>
              <a:t>tương  </a:t>
            </a:r>
            <a:r>
              <a:rPr lang="vi-VN" sz="3600" dirty="0">
                <a:solidFill>
                  <a:srgbClr val="0066FF"/>
                </a:solidFill>
                <a:latin typeface="+mj-lt"/>
              </a:rPr>
              <a:t>lai       nở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0BDF4EC-0747-0710-23D2-1F07B1350BDB}"/>
              </a:ext>
            </a:extLst>
          </p:cNvPr>
          <p:cNvSpPr txBox="1"/>
          <p:nvPr/>
        </p:nvSpPr>
        <p:spPr>
          <a:xfrm>
            <a:off x="1600200" y="9185128"/>
            <a:ext cx="15621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66FF"/>
                </a:solidFill>
                <a:latin typeface="+mj-lt"/>
              </a:rPr>
              <a:t>xa.                                Mãi   đẹp      tươi          nơi      quê        hương    nhà.</a:t>
            </a:r>
          </a:p>
          <a:p>
            <a:r>
              <a:rPr lang="vi-VN" sz="3600" dirty="0">
                <a:solidFill>
                  <a:srgbClr val="0066FF"/>
                </a:solidFill>
                <a:latin typeface="+mj-lt"/>
              </a:rPr>
              <a:t>hoa.                              Vẫy   gọi        ta             đi       xây         quê       nhà.</a:t>
            </a:r>
          </a:p>
          <a:p>
            <a:endParaRPr lang="vi-VN" sz="3200" dirty="0">
              <a:latin typeface="+mj-lt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2AB2C-81E8-C11E-9724-42A890CD5114}"/>
              </a:ext>
            </a:extLst>
          </p:cNvPr>
          <p:cNvSpPr txBox="1"/>
          <p:nvPr/>
        </p:nvSpPr>
        <p:spPr>
          <a:xfrm>
            <a:off x="5410200" y="107431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i="1" dirty="0">
                <a:solidFill>
                  <a:srgbClr val="FF0000"/>
                </a:solidFill>
                <a:latin typeface="+mj-lt"/>
              </a:rPr>
              <a:t>Miền quê em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A3010EB-9F96-0D26-E215-0C37359A6C19}"/>
              </a:ext>
            </a:extLst>
          </p:cNvPr>
          <p:cNvSpPr txBox="1"/>
          <p:nvPr/>
        </p:nvSpPr>
        <p:spPr>
          <a:xfrm>
            <a:off x="13106400" y="75069"/>
            <a:ext cx="7749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+mj-lt"/>
              </a:rPr>
              <a:t>Nhạc: </a:t>
            </a:r>
            <a:r>
              <a:rPr lang="vi-VN" sz="2400" i="1" dirty="0" err="1">
                <a:latin typeface="+mj-lt"/>
              </a:rPr>
              <a:t>Ka</a:t>
            </a:r>
            <a:r>
              <a:rPr lang="vi-VN" sz="2400" i="1" dirty="0">
                <a:latin typeface="+mj-lt"/>
              </a:rPr>
              <a:t>-ba-lép-</a:t>
            </a:r>
            <a:r>
              <a:rPr lang="vi-VN" sz="2400" i="1" dirty="0" err="1">
                <a:latin typeface="+mj-lt"/>
              </a:rPr>
              <a:t>xki</a:t>
            </a:r>
            <a:endParaRPr lang="vi-VN" sz="2400" i="1" dirty="0">
              <a:latin typeface="+mj-lt"/>
            </a:endParaRPr>
          </a:p>
          <a:p>
            <a:r>
              <a:rPr lang="vi-VN" sz="2400" i="1" dirty="0">
                <a:latin typeface="+mj-lt"/>
              </a:rPr>
              <a:t>Lời: </a:t>
            </a:r>
            <a:r>
              <a:rPr lang="vi-VN" sz="2400" i="1" dirty="0" err="1">
                <a:latin typeface="+mj-lt"/>
              </a:rPr>
              <a:t>Po</a:t>
            </a:r>
            <a:r>
              <a:rPr lang="vi-VN" sz="2400" i="1" dirty="0">
                <a:latin typeface="+mj-lt"/>
              </a:rPr>
              <a:t>-ri-xen</a:t>
            </a:r>
          </a:p>
          <a:p>
            <a:r>
              <a:rPr lang="vi-VN" sz="2400" i="1" dirty="0">
                <a:latin typeface="+mj-lt"/>
              </a:rPr>
              <a:t>Phỏng dịch: Hoàng Lân</a:t>
            </a:r>
          </a:p>
        </p:txBody>
      </p:sp>
    </p:spTree>
    <p:extLst>
      <p:ext uri="{BB962C8B-B14F-4D97-AF65-F5344CB8AC3E}">
        <p14:creationId xmlns:p14="http://schemas.microsoft.com/office/powerpoint/2010/main" val="250927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FA41E64-415F-7E05-A7B6-6DE5CDFA2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34" y="2781300"/>
            <a:ext cx="16693673" cy="3467100"/>
          </a:xfrm>
          <a:prstGeom prst="rect">
            <a:avLst/>
          </a:prstGeom>
        </p:spPr>
      </p:pic>
      <p:sp>
        <p:nvSpPr>
          <p:cNvPr id="13" name="Rectangle 14">
            <a:extLst>
              <a:ext uri="{FF2B5EF4-FFF2-40B4-BE49-F238E27FC236}">
                <a16:creationId xmlns:a16="http://schemas.microsoft.com/office/drawing/2014/main" id="{F14795B8-F95A-C980-FA7C-E3BEEE38340F}"/>
              </a:ext>
            </a:extLst>
          </p:cNvPr>
          <p:cNvSpPr/>
          <p:nvPr/>
        </p:nvSpPr>
        <p:spPr>
          <a:xfrm>
            <a:off x="7244552" y="1485900"/>
            <a:ext cx="2579552" cy="1816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69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FA41E64-415F-7E05-A7B6-6DE5CDFA2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234" y="2781300"/>
            <a:ext cx="16693673" cy="3467100"/>
          </a:xfrm>
          <a:prstGeom prst="rect">
            <a:avLst/>
          </a:prstGeom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id="{C96091AF-93D1-DDCA-5405-5204832C3A08}"/>
              </a:ext>
            </a:extLst>
          </p:cNvPr>
          <p:cNvSpPr/>
          <p:nvPr/>
        </p:nvSpPr>
        <p:spPr>
          <a:xfrm>
            <a:off x="3276600" y="356620"/>
            <a:ext cx="11204927" cy="157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lang="en-US" altLang="en-US" sz="40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ĐỌC NHẠC KẾT HỢP GÕ ĐỆM THEO PHÁCH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F14795B8-F95A-C980-FA7C-E3BEEE38340F}"/>
              </a:ext>
            </a:extLst>
          </p:cNvPr>
          <p:cNvSpPr/>
          <p:nvPr/>
        </p:nvSpPr>
        <p:spPr>
          <a:xfrm>
            <a:off x="7244552" y="1485900"/>
            <a:ext cx="2579552" cy="1816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Bai_so_4">
            <a:hlinkClick r:id="" action="ppaction://media"/>
            <a:extLst>
              <a:ext uri="{FF2B5EF4-FFF2-40B4-BE49-F238E27FC236}">
                <a16:creationId xmlns:a16="http://schemas.microsoft.com/office/drawing/2014/main" id="{3CBC5F66-7758-F4FA-7ADE-FC5E9C5A8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83109" y="1108321"/>
            <a:ext cx="1230732" cy="1230732"/>
          </a:xfrm>
          <a:prstGeom prst="rect">
            <a:avLst/>
          </a:prstGeom>
        </p:spPr>
      </p:pic>
      <p:pic>
        <p:nvPicPr>
          <p:cNvPr id="3" name="Content Placeholder 3" descr="mặt phách">
            <a:extLst>
              <a:ext uri="{FF2B5EF4-FFF2-40B4-BE49-F238E27FC236}">
                <a16:creationId xmlns:a16="http://schemas.microsoft.com/office/drawing/2014/main" id="{DFEA5FCF-A9D6-642C-5B8B-17B41367CF9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4189" y="4175563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Content Placeholder 3" descr="mặt phách">
            <a:extLst>
              <a:ext uri="{FF2B5EF4-FFF2-40B4-BE49-F238E27FC236}">
                <a16:creationId xmlns:a16="http://schemas.microsoft.com/office/drawing/2014/main" id="{D37706D5-7E4C-7A6A-8B0E-916CE30C121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7028" y="4226478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3" descr="mặt phách">
            <a:extLst>
              <a:ext uri="{FF2B5EF4-FFF2-40B4-BE49-F238E27FC236}">
                <a16:creationId xmlns:a16="http://schemas.microsoft.com/office/drawing/2014/main" id="{2896E94C-C3BD-F500-6B02-245B9A2E301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8491" y="4226478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3" descr="mặt phách">
            <a:extLst>
              <a:ext uri="{FF2B5EF4-FFF2-40B4-BE49-F238E27FC236}">
                <a16:creationId xmlns:a16="http://schemas.microsoft.com/office/drawing/2014/main" id="{BAE9ABB6-B1CD-6DD5-F26E-B86FC74435A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9400" y="4205243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Content Placeholder 3" descr="mặt phách">
            <a:extLst>
              <a:ext uri="{FF2B5EF4-FFF2-40B4-BE49-F238E27FC236}">
                <a16:creationId xmlns:a16="http://schemas.microsoft.com/office/drawing/2014/main" id="{91CA78EC-9532-DC25-E27D-4FED0305A79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71545" y="4205186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ontent Placeholder 3" descr="mặt phách">
            <a:extLst>
              <a:ext uri="{FF2B5EF4-FFF2-40B4-BE49-F238E27FC236}">
                <a16:creationId xmlns:a16="http://schemas.microsoft.com/office/drawing/2014/main" id="{1E3A9141-BEDB-FD4A-A67C-452DD8D0B6F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4059" y="4183745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Content Placeholder 3" descr="mặt phách">
            <a:extLst>
              <a:ext uri="{FF2B5EF4-FFF2-40B4-BE49-F238E27FC236}">
                <a16:creationId xmlns:a16="http://schemas.microsoft.com/office/drawing/2014/main" id="{675BE575-BD26-04EC-626D-B2DFFC2DBB8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56890" y="4175073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Content Placeholder 3" descr="mặt phách">
            <a:extLst>
              <a:ext uri="{FF2B5EF4-FFF2-40B4-BE49-F238E27FC236}">
                <a16:creationId xmlns:a16="http://schemas.microsoft.com/office/drawing/2014/main" id="{AA074ED8-0187-3539-D572-8F1D185B9BE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31804" y="4200695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Content Placeholder 3" descr="mặt phách">
            <a:extLst>
              <a:ext uri="{FF2B5EF4-FFF2-40B4-BE49-F238E27FC236}">
                <a16:creationId xmlns:a16="http://schemas.microsoft.com/office/drawing/2014/main" id="{3F33A982-C743-C3B4-2253-48DB2E4FB0F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06718" y="4226317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Content Placeholder 3" descr="mặt phách">
            <a:extLst>
              <a:ext uri="{FF2B5EF4-FFF2-40B4-BE49-F238E27FC236}">
                <a16:creationId xmlns:a16="http://schemas.microsoft.com/office/drawing/2014/main" id="{6451B119-FB69-5FC3-D0F4-3D28873C3D8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85521" y="4101689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Content Placeholder 3" descr="mặt phách">
            <a:extLst>
              <a:ext uri="{FF2B5EF4-FFF2-40B4-BE49-F238E27FC236}">
                <a16:creationId xmlns:a16="http://schemas.microsoft.com/office/drawing/2014/main" id="{0C9D695B-F8F7-1575-0F2F-0ECEE10F802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26738" y="4086193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Content Placeholder 3" descr="mặt phách">
            <a:extLst>
              <a:ext uri="{FF2B5EF4-FFF2-40B4-BE49-F238E27FC236}">
                <a16:creationId xmlns:a16="http://schemas.microsoft.com/office/drawing/2014/main" id="{58BB35F1-72CC-DD55-2C33-796F9EF02D3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13907" y="4121401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Content Placeholder 3" descr="mặt phách">
            <a:extLst>
              <a:ext uri="{FF2B5EF4-FFF2-40B4-BE49-F238E27FC236}">
                <a16:creationId xmlns:a16="http://schemas.microsoft.com/office/drawing/2014/main" id="{F403EBCE-9AF9-D1AE-9634-DCF07A21BED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3913" y="6083802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Content Placeholder 3" descr="mặt phách">
            <a:extLst>
              <a:ext uri="{FF2B5EF4-FFF2-40B4-BE49-F238E27FC236}">
                <a16:creationId xmlns:a16="http://schemas.microsoft.com/office/drawing/2014/main" id="{3A65EA3B-1A34-8682-6164-EAF7FD0D331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6752" y="6078654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Content Placeholder 3" descr="mặt phách">
            <a:extLst>
              <a:ext uri="{FF2B5EF4-FFF2-40B4-BE49-F238E27FC236}">
                <a16:creationId xmlns:a16="http://schemas.microsoft.com/office/drawing/2014/main" id="{6B9A5DAA-A687-83D3-02A3-8612A8ADED5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9591" y="6097690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Content Placeholder 3" descr="mặt phách">
            <a:extLst>
              <a:ext uri="{FF2B5EF4-FFF2-40B4-BE49-F238E27FC236}">
                <a16:creationId xmlns:a16="http://schemas.microsoft.com/office/drawing/2014/main" id="{C8ABC484-B5C9-CB45-627C-5C8EA703E65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7611" y="6046197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Content Placeholder 3" descr="mặt phách">
            <a:extLst>
              <a:ext uri="{FF2B5EF4-FFF2-40B4-BE49-F238E27FC236}">
                <a16:creationId xmlns:a16="http://schemas.microsoft.com/office/drawing/2014/main" id="{95F8EA49-FCAD-B068-E0F2-F11B4D2760B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2347" y="6046197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Content Placeholder 3" descr="mặt phách">
            <a:extLst>
              <a:ext uri="{FF2B5EF4-FFF2-40B4-BE49-F238E27FC236}">
                <a16:creationId xmlns:a16="http://schemas.microsoft.com/office/drawing/2014/main" id="{1D53B571-946F-6925-BD31-A00B78D6C0E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9820" y="6046197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Content Placeholder 3" descr="mặt phách">
            <a:extLst>
              <a:ext uri="{FF2B5EF4-FFF2-40B4-BE49-F238E27FC236}">
                <a16:creationId xmlns:a16="http://schemas.microsoft.com/office/drawing/2014/main" id="{312A4B42-2E79-41BD-C1A3-3EDAB9D5C99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05303" y="6046196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Content Placeholder 3" descr="mặt phách">
            <a:extLst>
              <a:ext uri="{FF2B5EF4-FFF2-40B4-BE49-F238E27FC236}">
                <a16:creationId xmlns:a16="http://schemas.microsoft.com/office/drawing/2014/main" id="{925A5F04-EE97-CAAF-C4ED-9DB009A940F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25975" y="6046195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Content Placeholder 3" descr="mặt phách">
            <a:extLst>
              <a:ext uri="{FF2B5EF4-FFF2-40B4-BE49-F238E27FC236}">
                <a16:creationId xmlns:a16="http://schemas.microsoft.com/office/drawing/2014/main" id="{208E016F-EF69-207A-529D-126FB76A17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6647" y="6046194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Content Placeholder 3" descr="mặt phách">
            <a:extLst>
              <a:ext uri="{FF2B5EF4-FFF2-40B4-BE49-F238E27FC236}">
                <a16:creationId xmlns:a16="http://schemas.microsoft.com/office/drawing/2014/main" id="{61CD28D2-712C-47AD-8284-FC6F18C1586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69659" y="6154054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Content Placeholder 3" descr="mặt phách">
            <a:extLst>
              <a:ext uri="{FF2B5EF4-FFF2-40B4-BE49-F238E27FC236}">
                <a16:creationId xmlns:a16="http://schemas.microsoft.com/office/drawing/2014/main" id="{83DD1573-824D-CDF1-9FFE-5C24B8991E4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17903" y="6138558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Content Placeholder 3" descr="mặt phách">
            <a:extLst>
              <a:ext uri="{FF2B5EF4-FFF2-40B4-BE49-F238E27FC236}">
                <a16:creationId xmlns:a16="http://schemas.microsoft.com/office/drawing/2014/main" id="{DBFAEB52-DD8B-9BEC-2175-27CF3E01104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13908" y="6193479"/>
            <a:ext cx="792011" cy="60684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9874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0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943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0" y="2960649"/>
            <a:ext cx="18288000" cy="732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404" y="6811560"/>
            <a:ext cx="3980985" cy="3475440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366" y="7486650"/>
            <a:ext cx="2794316" cy="28003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69532" y="146912"/>
            <a:ext cx="144739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Ô số 1:</a:t>
            </a:r>
            <a:r>
              <a:rPr lang="vi-VN" sz="3600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Nói tên</a:t>
            </a:r>
            <a:r>
              <a:rPr lang="en-US" sz="3600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một</a:t>
            </a:r>
            <a:r>
              <a:rPr lang="vi-VN" sz="3600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bài hát nằm trong sách Âm nhạc 2, nói về một loài vật có tên </a:t>
            </a:r>
            <a:r>
              <a:rPr lang="en-US" sz="3600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 gì?</a:t>
            </a:r>
            <a:endParaRPr lang="vi-VN" sz="3600" dirty="0">
              <a:solidFill>
                <a:schemeClr val="accent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13021" y="1591868"/>
            <a:ext cx="9305753" cy="7760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vi-VN" sz="42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Đáp án</a:t>
            </a:r>
            <a:r>
              <a:rPr lang="vi-VN" sz="4200" i="1" dirty="0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Bài hát Chú chim nhỏ dễ thương.</a:t>
            </a:r>
            <a:endParaRPr lang="vi-VN" sz="4200" i="1" dirty="0">
              <a:solidFill>
                <a:schemeClr val="accent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63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0" y="2960649"/>
            <a:ext cx="18288000" cy="732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404" y="6811560"/>
            <a:ext cx="3980985" cy="3475440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366" y="7486650"/>
            <a:ext cx="2794316" cy="28003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27621" y="1293761"/>
            <a:ext cx="12446669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vi-VN" sz="3600" b="1" dirty="0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Ô số 2:</a:t>
            </a:r>
            <a:r>
              <a:rPr lang="vi-VN" sz="3600" dirty="0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Bài hát có 3 từ trong sách Âm nhạc 3, nói về một loài vật </a:t>
            </a:r>
            <a:endParaRPr lang="vi-VN" sz="3600" dirty="0">
              <a:solidFill>
                <a:schemeClr val="accent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72666" y="2960650"/>
            <a:ext cx="6019597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US" sz="3600" b="1" i="1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</a:t>
            </a:r>
            <a:r>
              <a:rPr lang="vi-VN" sz="36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áp án:</a:t>
            </a:r>
            <a:r>
              <a:rPr lang="vi-VN" sz="3600" i="1" dirty="0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Bài hát Con chim non.</a:t>
            </a:r>
            <a:endParaRPr lang="vi-VN" sz="3600" i="1" dirty="0">
              <a:solidFill>
                <a:schemeClr val="accent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67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0" y="2960649"/>
            <a:ext cx="18288000" cy="732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404" y="6811560"/>
            <a:ext cx="3980985" cy="3475440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366" y="7486650"/>
            <a:ext cx="2794316" cy="28003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79854" y="259597"/>
            <a:ext cx="13932569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vi-VN" sz="3600" b="1" dirty="0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Ô số 3:</a:t>
            </a:r>
            <a:r>
              <a:rPr lang="vi-VN" sz="3600" dirty="0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Bài </a:t>
            </a:r>
            <a:r>
              <a:rPr lang="vi-VN" sz="3600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hát “Chú </a:t>
            </a:r>
            <a:r>
              <a:rPr lang="vi-VN" sz="3600" dirty="0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chim nhỏ </a:t>
            </a:r>
            <a:r>
              <a:rPr lang="vi-VN" sz="3600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dễ thương</a:t>
            </a:r>
            <a:r>
              <a:rPr lang="en-US" sz="3600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</a:t>
            </a:r>
            <a:r>
              <a:rPr lang="vi-VN" sz="3600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thuộc chủ đề nào em đã học? </a:t>
            </a:r>
            <a:endParaRPr lang="vi-VN" sz="3600" dirty="0">
              <a:solidFill>
                <a:schemeClr val="accent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10219" y="1907614"/>
            <a:ext cx="5215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</a:t>
            </a:r>
            <a:r>
              <a:rPr lang="vi-VN" sz="36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áp án:</a:t>
            </a:r>
            <a:r>
              <a:rPr lang="vi-VN" sz="3600" i="1" dirty="0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600" i="1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Chủ đề</a:t>
            </a:r>
            <a:r>
              <a:rPr lang="en-US" sz="3600" i="1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: Tuổi thơ</a:t>
            </a:r>
            <a:r>
              <a:rPr lang="vi-VN" sz="3600" i="1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vi-VN" sz="3600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874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0" y="2960649"/>
            <a:ext cx="18288000" cy="732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404" y="6811560"/>
            <a:ext cx="3980985" cy="3475440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6365" y="7360319"/>
            <a:ext cx="2974829" cy="28003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11075" y="287402"/>
            <a:ext cx="11456983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vi-VN" sz="3600" b="1" dirty="0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Ô số 4:</a:t>
            </a:r>
            <a:r>
              <a:rPr lang="vi-VN" sz="3600" dirty="0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Bài </a:t>
            </a:r>
            <a:r>
              <a:rPr lang="vi-VN" sz="3600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hát “Con chim non</a:t>
            </a:r>
            <a:r>
              <a:rPr lang="en-US" sz="3600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</a:t>
            </a:r>
            <a:r>
              <a:rPr lang="vi-VN" sz="3600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nằm ở chủ đề có tên là gì? </a:t>
            </a:r>
            <a:endParaRPr lang="vi-VN" sz="3600" dirty="0">
              <a:solidFill>
                <a:schemeClr val="accent3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34469" y="1655188"/>
            <a:ext cx="72491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</a:t>
            </a:r>
            <a:r>
              <a:rPr lang="vi-VN" sz="3600" b="1" i="1" dirty="0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áp án:</a:t>
            </a:r>
            <a:r>
              <a:rPr lang="vi-VN" sz="3600" i="1" dirty="0">
                <a:solidFill>
                  <a:schemeClr val="accent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Chủ đề Âm nhạc nước ngoài </a:t>
            </a:r>
            <a:endParaRPr lang="vi-VN" sz="3600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0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8700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6711" y="4215163"/>
            <a:ext cx="6891455" cy="27917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185" y="5322374"/>
            <a:ext cx="5138601" cy="4486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38" y="4062593"/>
            <a:ext cx="4813860" cy="12682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898" y="3293090"/>
            <a:ext cx="5235498" cy="18602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3862" y="3652786"/>
            <a:ext cx="2634138" cy="8196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1668"/>
            <a:ext cx="5964849" cy="265671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5769" y="1621579"/>
            <a:ext cx="6185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000" dirty="0">
                <a:solidFill>
                  <a:srgbClr val="FFFFFF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Nhạc: Ka- ba- lép- xki</a:t>
            </a:r>
          </a:p>
          <a:p>
            <a:pPr algn="ctr"/>
            <a:r>
              <a:rPr lang="vi-VN" sz="3000" dirty="0">
                <a:solidFill>
                  <a:srgbClr val="FFFFFF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Lời: Po-ri-xen</a:t>
            </a:r>
          </a:p>
          <a:p>
            <a:pPr algn="ctr"/>
            <a:r>
              <a:rPr lang="vi-VN" sz="3000" dirty="0">
                <a:solidFill>
                  <a:srgbClr val="FFFFFF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Phỏng dịch: Hoàng Lân</a:t>
            </a:r>
            <a:endParaRPr lang="en-US" sz="3000" dirty="0">
              <a:solidFill>
                <a:srgbClr val="FFFFFF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92670" y="64787"/>
            <a:ext cx="2020105" cy="7920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200" dirty="0">
                <a:solidFill>
                  <a:srgbClr val="FFFFFF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28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08038" y="868046"/>
            <a:ext cx="7290708" cy="692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vi-VN" sz="3600" dirty="0">
                <a:solidFill>
                  <a:srgbClr val="FFFFFF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BÀI</a:t>
            </a:r>
            <a:r>
              <a:rPr lang="en-US" sz="3600" dirty="0">
                <a:solidFill>
                  <a:srgbClr val="FFFFFF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: MIỀN QUÊ EM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4550" y="187462"/>
            <a:ext cx="667334" cy="5651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40" y="-23433"/>
            <a:ext cx="6031458" cy="180705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091013" y="3155206"/>
            <a:ext cx="7290708" cy="692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vi-VN" sz="3600" dirty="0">
                <a:solidFill>
                  <a:srgbClr val="FFFFFF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ĐỌC NHẠC: BÀI SỐ 4</a:t>
            </a:r>
            <a:endParaRPr lang="en-US" sz="3600" dirty="0">
              <a:solidFill>
                <a:srgbClr val="FFFFFF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519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049FAAB7-28E2-0749-7A23-C27937845DB1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421F8CE7-10A6-A3E9-58F7-733B67F14AE2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A017CA8E-6F40-DE7C-7ECA-0D4922549FA2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CF6BD0B-B353-5B18-1676-76BCE26FB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9791700"/>
            <a:ext cx="9525000" cy="4953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C72C701-8510-6D42-4977-B3015FF5B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96402" y="9791699"/>
            <a:ext cx="8991600" cy="495300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FAA262E-F4D3-F6CA-DA6E-A21C9A18FF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45624" y="5043"/>
            <a:ext cx="3048000" cy="2102224"/>
          </a:xfrm>
          <a:prstGeom prst="rect">
            <a:avLst/>
          </a:prstGeom>
        </p:spPr>
      </p:pic>
      <p:sp>
        <p:nvSpPr>
          <p:cNvPr id="2" name="Rectangles 7">
            <a:extLst>
              <a:ext uri="{FF2B5EF4-FFF2-40B4-BE49-F238E27FC236}">
                <a16:creationId xmlns:a16="http://schemas.microsoft.com/office/drawing/2014/main" id="{CD6738FD-AAD9-6CDA-FB27-C67E5B44D361}"/>
              </a:ext>
            </a:extLst>
          </p:cNvPr>
          <p:cNvSpPr/>
          <p:nvPr/>
        </p:nvSpPr>
        <p:spPr>
          <a:xfrm>
            <a:off x="4648200" y="2857500"/>
            <a:ext cx="11811000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32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594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594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THANH CÙNG BẠN CÁ</a:t>
            </a:r>
            <a:endParaRPr lang="en-US" altLang="vi-VN" sz="5940" b="1" dirty="0"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2C8BC16-DD13-B0A2-C2C3-4671A15118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723656" y="7558159"/>
            <a:ext cx="4416426" cy="272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76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uyện thanh cá">
            <a:hlinkClick r:id="" action="ppaction://media"/>
            <a:extLst>
              <a:ext uri="{FF2B5EF4-FFF2-40B4-BE49-F238E27FC236}">
                <a16:creationId xmlns:a16="http://schemas.microsoft.com/office/drawing/2014/main" id="{3CF865A1-F536-9320-BC3E-D42DD1736F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482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2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980</Words>
  <Application>Microsoft Office PowerPoint</Application>
  <PresentationFormat>Custom</PresentationFormat>
  <Paragraphs>128</Paragraphs>
  <Slides>29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Times New Roman</vt:lpstr>
      <vt:lpstr>Calibri</vt:lpstr>
      <vt:lpstr>Arial</vt:lpstr>
      <vt:lpstr>Tahoma</vt:lpstr>
      <vt:lpstr>#9Slide05 Dancing Script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trangphamminh1105@gmail.com</cp:lastModifiedBy>
  <cp:revision>27</cp:revision>
  <dcterms:created xsi:type="dcterms:W3CDTF">2006-08-16T00:00:00Z</dcterms:created>
  <dcterms:modified xsi:type="dcterms:W3CDTF">2025-03-27T15:45:07Z</dcterms:modified>
  <dc:identifier>DAFNYV3U0-c</dc:identifier>
</cp:coreProperties>
</file>