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</p:sldMasterIdLst>
  <p:notesMasterIdLst>
    <p:notesMasterId r:id="rId16"/>
  </p:notesMasterIdLst>
  <p:sldIdLst>
    <p:sldId id="257" r:id="rId4"/>
    <p:sldId id="334" r:id="rId5"/>
    <p:sldId id="371" r:id="rId6"/>
    <p:sldId id="369" r:id="rId7"/>
    <p:sldId id="368" r:id="rId8"/>
    <p:sldId id="260" r:id="rId9"/>
    <p:sldId id="263" r:id="rId10"/>
    <p:sldId id="372" r:id="rId11"/>
    <p:sldId id="373" r:id="rId12"/>
    <p:sldId id="374" r:id="rId13"/>
    <p:sldId id="375" r:id="rId14"/>
    <p:sldId id="3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E2924-6C8D-39C5-EF55-6F081881050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879" y="175879"/>
            <a:ext cx="1482799" cy="1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583711" y="116959"/>
            <a:ext cx="6900531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3. Trong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dãy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1266400-192D-3613-D5FA-5E7927B3818D}"/>
              </a:ext>
            </a:extLst>
          </p:cNvPr>
          <p:cNvSpPr txBox="1"/>
          <p:nvPr/>
        </p:nvSpPr>
        <p:spPr>
          <a:xfrm>
            <a:off x="1116419" y="1063256"/>
            <a:ext cx="9728791" cy="402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Hai số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Hai số chẵn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Hai số lẻ liên tiếp hơn kém nhau mấy đơn vị?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A9E6F-3899-E4C3-D49B-13D53074EDD3}"/>
              </a:ext>
            </a:extLst>
          </p:cNvPr>
          <p:cNvSpPr txBox="1"/>
          <p:nvPr/>
        </p:nvSpPr>
        <p:spPr>
          <a:xfrm>
            <a:off x="1329069" y="2339163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liên tiếp hơn kém nhau 1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EA7B6-E8EB-A2A6-A6C1-17C7DE69D133}"/>
              </a:ext>
            </a:extLst>
          </p:cNvPr>
          <p:cNvSpPr txBox="1"/>
          <p:nvPr/>
        </p:nvSpPr>
        <p:spPr>
          <a:xfrm>
            <a:off x="1329069" y="3689498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chẵn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60274-4F06-81A6-5D57-B8920F0EA2B0}"/>
              </a:ext>
            </a:extLst>
          </p:cNvPr>
          <p:cNvSpPr txBox="1"/>
          <p:nvPr/>
        </p:nvSpPr>
        <p:spPr>
          <a:xfrm>
            <a:off x="1318436" y="5114261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lẻ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4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231758" y="74429"/>
            <a:ext cx="3157870" cy="832559"/>
            <a:chOff x="3358686" y="2096806"/>
            <a:chExt cx="9719218" cy="180748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804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4. 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7CFFCBE-03D8-9F3B-1EF3-0B5EBF940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347965"/>
              </p:ext>
            </p:extLst>
          </p:nvPr>
        </p:nvGraphicFramePr>
        <p:xfrm>
          <a:off x="446567" y="1584251"/>
          <a:ext cx="11153554" cy="3350936"/>
        </p:xfrm>
        <a:graphic>
          <a:graphicData uri="http://schemas.openxmlformats.org/drawingml/2006/table">
            <a:tbl>
              <a:tblPr/>
              <a:tblGrid>
                <a:gridCol w="3402419">
                  <a:extLst>
                    <a:ext uri="{9D8B030D-6E8A-4147-A177-3AD203B41FA5}">
                      <a16:colId xmlns:a16="http://schemas.microsoft.com/office/drawing/2014/main" val="221637827"/>
                    </a:ext>
                  </a:extLst>
                </a:gridCol>
                <a:gridCol w="1786269">
                  <a:extLst>
                    <a:ext uri="{9D8B030D-6E8A-4147-A177-3AD203B41FA5}">
                      <a16:colId xmlns:a16="http://schemas.microsoft.com/office/drawing/2014/main" val="2829973438"/>
                    </a:ext>
                  </a:extLst>
                </a:gridCol>
                <a:gridCol w="1904364">
                  <a:extLst>
                    <a:ext uri="{9D8B030D-6E8A-4147-A177-3AD203B41FA5}">
                      <a16:colId xmlns:a16="http://schemas.microsoft.com/office/drawing/2014/main" val="2188245099"/>
                    </a:ext>
                  </a:extLst>
                </a:gridCol>
                <a:gridCol w="1880827">
                  <a:extLst>
                    <a:ext uri="{9D8B030D-6E8A-4147-A177-3AD203B41FA5}">
                      <a16:colId xmlns:a16="http://schemas.microsoft.com/office/drawing/2014/main" val="688577118"/>
                    </a:ext>
                  </a:extLst>
                </a:gridCol>
                <a:gridCol w="2179675">
                  <a:extLst>
                    <a:ext uri="{9D8B030D-6E8A-4147-A177-3AD203B41FA5}">
                      <a16:colId xmlns:a16="http://schemas.microsoft.com/office/drawing/2014/main" val="1992825621"/>
                    </a:ext>
                  </a:extLst>
                </a:gridCol>
              </a:tblGrid>
              <a:tr h="7514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5 609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46 094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903 460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6 791 400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675576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67928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572842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71A845-792A-B123-24F2-6DCB73AA9201}"/>
              </a:ext>
            </a:extLst>
          </p:cNvPr>
          <p:cNvSpPr/>
          <p:nvPr/>
        </p:nvSpPr>
        <p:spPr>
          <a:xfrm>
            <a:off x="5699051" y="23923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9D8C816-1ABD-3020-37B1-9C47AC763E0F}"/>
              </a:ext>
            </a:extLst>
          </p:cNvPr>
          <p:cNvSpPr/>
          <p:nvPr/>
        </p:nvSpPr>
        <p:spPr>
          <a:xfrm>
            <a:off x="5762847" y="3742661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2C4DBA-A35D-9422-5841-E8B009C8609A}"/>
              </a:ext>
            </a:extLst>
          </p:cNvPr>
          <p:cNvSpPr/>
          <p:nvPr/>
        </p:nvSpPr>
        <p:spPr>
          <a:xfrm>
            <a:off x="7687339" y="2466755"/>
            <a:ext cx="1562987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ABE9A0-088F-D4CC-D542-BFDCCDC7F0DB}"/>
              </a:ext>
            </a:extLst>
          </p:cNvPr>
          <p:cNvSpPr/>
          <p:nvPr/>
        </p:nvSpPr>
        <p:spPr>
          <a:xfrm>
            <a:off x="7549116" y="37639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9D4660-FB4A-0FF9-6B98-DDA4AF5F61B0}"/>
              </a:ext>
            </a:extLst>
          </p:cNvPr>
          <p:cNvSpPr/>
          <p:nvPr/>
        </p:nvSpPr>
        <p:spPr>
          <a:xfrm>
            <a:off x="9516139" y="2445490"/>
            <a:ext cx="1913861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1051AD1-2927-B10B-2DD3-B8C7C573BCD3}"/>
              </a:ext>
            </a:extLst>
          </p:cNvPr>
          <p:cNvSpPr/>
          <p:nvPr/>
        </p:nvSpPr>
        <p:spPr>
          <a:xfrm>
            <a:off x="9664995" y="3732028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3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709142" y="0"/>
            <a:ext cx="9149401" cy="882503"/>
            <a:chOff x="3300393" y="1935221"/>
            <a:chExt cx="9547334" cy="19159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300393" y="1935221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Tìm số thích hợp với dấu “?” để được: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50F461A-AA4B-17CD-EB6A-86F237B295D3}"/>
              </a:ext>
            </a:extLst>
          </p:cNvPr>
          <p:cNvSpPr txBox="1"/>
          <p:nvPr/>
        </p:nvSpPr>
        <p:spPr>
          <a:xfrm>
            <a:off x="659218" y="1254642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777BBF37-A03B-49A9-9DE8-31C5AA027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769"/>
              </p:ext>
            </p:extLst>
          </p:nvPr>
        </p:nvGraphicFramePr>
        <p:xfrm>
          <a:off x="1468473" y="2006205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7C5FC9A-7892-E4A6-2239-9EF5E701358D}"/>
              </a:ext>
            </a:extLst>
          </p:cNvPr>
          <p:cNvSpPr txBox="1"/>
          <p:nvPr/>
        </p:nvSpPr>
        <p:spPr>
          <a:xfrm>
            <a:off x="850604" y="2945219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Table 18">
            <a:extLst>
              <a:ext uri="{FF2B5EF4-FFF2-40B4-BE49-F238E27FC236}">
                <a16:creationId xmlns:a16="http://schemas.microsoft.com/office/drawing/2014/main" id="{06663828-3B16-FA28-1DF8-E72297B43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126643"/>
              </p:ext>
            </p:extLst>
          </p:nvPr>
        </p:nvGraphicFramePr>
        <p:xfrm>
          <a:off x="1489738" y="3696782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50E358A-025B-6C78-F7F0-DB55C1F1C18A}"/>
              </a:ext>
            </a:extLst>
          </p:cNvPr>
          <p:cNvSpPr txBox="1"/>
          <p:nvPr/>
        </p:nvSpPr>
        <p:spPr>
          <a:xfrm>
            <a:off x="871869" y="4625163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22" name="Table 18">
            <a:extLst>
              <a:ext uri="{FF2B5EF4-FFF2-40B4-BE49-F238E27FC236}">
                <a16:creationId xmlns:a16="http://schemas.microsoft.com/office/drawing/2014/main" id="{2796D44F-9B2B-326D-7EC2-EC098A0C8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9106"/>
              </p:ext>
            </p:extLst>
          </p:nvPr>
        </p:nvGraphicFramePr>
        <p:xfrm>
          <a:off x="1553533" y="5355461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47C1FA-1BC6-4F3A-25A4-FC81863E5091}"/>
              </a:ext>
            </a:extLst>
          </p:cNvPr>
          <p:cNvSpPr/>
          <p:nvPr/>
        </p:nvSpPr>
        <p:spPr>
          <a:xfrm>
            <a:off x="3912781" y="2083981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488EC56-0639-F2E5-F219-E4D63BB2E0E3}"/>
              </a:ext>
            </a:extLst>
          </p:cNvPr>
          <p:cNvSpPr/>
          <p:nvPr/>
        </p:nvSpPr>
        <p:spPr>
          <a:xfrm>
            <a:off x="8325292" y="2073348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F8DEDB-1843-AFBD-267A-0353DA299E70}"/>
              </a:ext>
            </a:extLst>
          </p:cNvPr>
          <p:cNvSpPr/>
          <p:nvPr/>
        </p:nvSpPr>
        <p:spPr>
          <a:xfrm>
            <a:off x="6124353" y="377455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86A5D52-F348-A3D4-809A-52BDDB95B3BA}"/>
              </a:ext>
            </a:extLst>
          </p:cNvPr>
          <p:cNvSpPr/>
          <p:nvPr/>
        </p:nvSpPr>
        <p:spPr>
          <a:xfrm>
            <a:off x="8335925" y="373202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EA7F99-D4F3-023F-26F3-A0753E86844F}"/>
              </a:ext>
            </a:extLst>
          </p:cNvPr>
          <p:cNvSpPr/>
          <p:nvPr/>
        </p:nvSpPr>
        <p:spPr>
          <a:xfrm>
            <a:off x="3944678" y="5443869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3941F4-2E16-F733-EB65-ABAC62D3BDC5}"/>
              </a:ext>
            </a:extLst>
          </p:cNvPr>
          <p:cNvSpPr/>
          <p:nvPr/>
        </p:nvSpPr>
        <p:spPr>
          <a:xfrm>
            <a:off x="8261497" y="5433236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74 506</a:t>
            </a:r>
          </a:p>
        </p:txBody>
      </p:sp>
    </p:spTree>
    <p:extLst>
      <p:ext uri="{BB962C8B-B14F-4D97-AF65-F5344CB8AC3E}">
        <p14:creationId xmlns:p14="http://schemas.microsoft.com/office/powerpoint/2010/main" val="3485314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54 567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 mươi tư nghìn năm trăm sáu mươi bảy.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5" y="352425"/>
            <a:ext cx="5143500" cy="2604138"/>
          </a:xfrm>
          <a:custGeom>
            <a:avLst/>
            <a:gdLst>
              <a:gd name="connsiteX0" fmla="*/ 0 w 3344448"/>
              <a:gd name="connsiteY0" fmla="*/ 241164 h 1446954"/>
              <a:gd name="connsiteX1" fmla="*/ 241164 w 3344448"/>
              <a:gd name="connsiteY1" fmla="*/ 0 h 1446954"/>
              <a:gd name="connsiteX2" fmla="*/ 557408 w 3344448"/>
              <a:gd name="connsiteY2" fmla="*/ 0 h 1446954"/>
              <a:gd name="connsiteX3" fmla="*/ 557408 w 3344448"/>
              <a:gd name="connsiteY3" fmla="*/ 0 h 1446954"/>
              <a:gd name="connsiteX4" fmla="*/ 1393520 w 3344448"/>
              <a:gd name="connsiteY4" fmla="*/ 0 h 1446954"/>
              <a:gd name="connsiteX5" fmla="*/ 3103284 w 3344448"/>
              <a:gd name="connsiteY5" fmla="*/ 0 h 1446954"/>
              <a:gd name="connsiteX6" fmla="*/ 3344448 w 3344448"/>
              <a:gd name="connsiteY6" fmla="*/ 241164 h 1446954"/>
              <a:gd name="connsiteX7" fmla="*/ 3344448 w 3344448"/>
              <a:gd name="connsiteY7" fmla="*/ 844057 h 1446954"/>
              <a:gd name="connsiteX8" fmla="*/ 3344448 w 3344448"/>
              <a:gd name="connsiteY8" fmla="*/ 844057 h 1446954"/>
              <a:gd name="connsiteX9" fmla="*/ 3344448 w 3344448"/>
              <a:gd name="connsiteY9" fmla="*/ 1205795 h 1446954"/>
              <a:gd name="connsiteX10" fmla="*/ 3344448 w 3344448"/>
              <a:gd name="connsiteY10" fmla="*/ 1205790 h 1446954"/>
              <a:gd name="connsiteX11" fmla="*/ 3103284 w 3344448"/>
              <a:gd name="connsiteY11" fmla="*/ 1446954 h 1446954"/>
              <a:gd name="connsiteX12" fmla="*/ 1393520 w 3344448"/>
              <a:gd name="connsiteY12" fmla="*/ 1446954 h 1446954"/>
              <a:gd name="connsiteX13" fmla="*/ 1550787 w 3344448"/>
              <a:gd name="connsiteY13" fmla="*/ 1735448 h 1446954"/>
              <a:gd name="connsiteX14" fmla="*/ 557408 w 3344448"/>
              <a:gd name="connsiteY14" fmla="*/ 1446954 h 1446954"/>
              <a:gd name="connsiteX15" fmla="*/ 241164 w 3344448"/>
              <a:gd name="connsiteY15" fmla="*/ 1446954 h 1446954"/>
              <a:gd name="connsiteX16" fmla="*/ 0 w 3344448"/>
              <a:gd name="connsiteY16" fmla="*/ 1205790 h 1446954"/>
              <a:gd name="connsiteX17" fmla="*/ 0 w 3344448"/>
              <a:gd name="connsiteY17" fmla="*/ 1205795 h 1446954"/>
              <a:gd name="connsiteX18" fmla="*/ 0 w 3344448"/>
              <a:gd name="connsiteY18" fmla="*/ 844057 h 1446954"/>
              <a:gd name="connsiteX19" fmla="*/ 0 w 3344448"/>
              <a:gd name="connsiteY19" fmla="*/ 844057 h 1446954"/>
              <a:gd name="connsiteX20" fmla="*/ 0 w 33444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44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352748" y="27956"/>
                  <a:pt x="436344" y="16957"/>
                  <a:pt x="557408" y="0"/>
                </a:cubicBezTo>
                <a:lnTo>
                  <a:pt x="557408" y="0"/>
                </a:lnTo>
                <a:cubicBezTo>
                  <a:pt x="818259" y="36583"/>
                  <a:pt x="1286686" y="73255"/>
                  <a:pt x="1393520" y="0"/>
                </a:cubicBezTo>
                <a:cubicBezTo>
                  <a:pt x="1726252" y="-122230"/>
                  <a:pt x="2541680" y="59640"/>
                  <a:pt x="3103284" y="0"/>
                </a:cubicBezTo>
                <a:cubicBezTo>
                  <a:pt x="3211896" y="-7187"/>
                  <a:pt x="3329730" y="110826"/>
                  <a:pt x="3344448" y="241164"/>
                </a:cubicBezTo>
                <a:cubicBezTo>
                  <a:pt x="3353112" y="480407"/>
                  <a:pt x="3299918" y="657145"/>
                  <a:pt x="3344448" y="844057"/>
                </a:cubicBezTo>
                <a:lnTo>
                  <a:pt x="3344448" y="844057"/>
                </a:lnTo>
                <a:cubicBezTo>
                  <a:pt x="3363337" y="982572"/>
                  <a:pt x="3376551" y="1081922"/>
                  <a:pt x="3344448" y="1205795"/>
                </a:cubicBezTo>
                <a:lnTo>
                  <a:pt x="3344448" y="1205790"/>
                </a:lnTo>
                <a:cubicBezTo>
                  <a:pt x="3339249" y="1357781"/>
                  <a:pt x="3236057" y="1437628"/>
                  <a:pt x="3103284" y="1446954"/>
                </a:cubicBezTo>
                <a:cubicBezTo>
                  <a:pt x="2806415" y="1371798"/>
                  <a:pt x="1904321" y="1386850"/>
                  <a:pt x="1393520" y="1446954"/>
                </a:cubicBezTo>
                <a:cubicBezTo>
                  <a:pt x="1425875" y="1563418"/>
                  <a:pt x="1516994" y="1613901"/>
                  <a:pt x="1550787" y="1735448"/>
                </a:cubicBezTo>
                <a:cubicBezTo>
                  <a:pt x="1466541" y="1614819"/>
                  <a:pt x="851615" y="1532908"/>
                  <a:pt x="557408" y="1446954"/>
                </a:cubicBezTo>
                <a:cubicBezTo>
                  <a:pt x="408476" y="1459115"/>
                  <a:pt x="362920" y="143645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3444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16847" y="12013"/>
                  <a:pt x="418000" y="1273"/>
                  <a:pt x="557408" y="0"/>
                </a:cubicBezTo>
                <a:lnTo>
                  <a:pt x="557408" y="0"/>
                </a:lnTo>
                <a:cubicBezTo>
                  <a:pt x="909115" y="39663"/>
                  <a:pt x="1040235" y="68575"/>
                  <a:pt x="1393520" y="0"/>
                </a:cubicBezTo>
                <a:cubicBezTo>
                  <a:pt x="1856622" y="-110017"/>
                  <a:pt x="2696265" y="-94745"/>
                  <a:pt x="3103284" y="0"/>
                </a:cubicBezTo>
                <a:cubicBezTo>
                  <a:pt x="3232616" y="1901"/>
                  <a:pt x="3343196" y="106341"/>
                  <a:pt x="3344448" y="241164"/>
                </a:cubicBezTo>
                <a:cubicBezTo>
                  <a:pt x="3291044" y="456098"/>
                  <a:pt x="3387010" y="658298"/>
                  <a:pt x="3344448" y="844057"/>
                </a:cubicBezTo>
                <a:lnTo>
                  <a:pt x="3344448" y="844057"/>
                </a:lnTo>
                <a:cubicBezTo>
                  <a:pt x="3332971" y="916930"/>
                  <a:pt x="3359438" y="1122125"/>
                  <a:pt x="3344448" y="1205795"/>
                </a:cubicBezTo>
                <a:lnTo>
                  <a:pt x="3344448" y="1205790"/>
                </a:lnTo>
                <a:cubicBezTo>
                  <a:pt x="3332584" y="1333270"/>
                  <a:pt x="3235806" y="1442994"/>
                  <a:pt x="3103284" y="1446954"/>
                </a:cubicBezTo>
                <a:cubicBezTo>
                  <a:pt x="2647754" y="1439250"/>
                  <a:pt x="1654655" y="1436570"/>
                  <a:pt x="1393520" y="1446954"/>
                </a:cubicBezTo>
                <a:cubicBezTo>
                  <a:pt x="1421527" y="1483034"/>
                  <a:pt x="1553266" y="1682760"/>
                  <a:pt x="1550787" y="1735448"/>
                </a:cubicBezTo>
                <a:cubicBezTo>
                  <a:pt x="1322363" y="1712488"/>
                  <a:pt x="847762" y="1571359"/>
                  <a:pt x="557408" y="1446954"/>
                </a:cubicBezTo>
                <a:cubicBezTo>
                  <a:pt x="402228" y="1419877"/>
                  <a:pt x="298368" y="147056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 số sau: Ba trăm bốn bảy lăm ngìn sáu trăm bảy mươi chín.</a:t>
            </a:r>
            <a:endParaRPr lang="en-US" sz="4267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347 679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biết giá trị của chữ số 3 trong số sau: 347 679.</a:t>
            </a:r>
            <a:endParaRPr lang="en-US" sz="3600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 trị của chữ số 3 là:  300 000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828800" y="0"/>
            <a:ext cx="764480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8"/>
              <a:ext cx="9489039" cy="1371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đọc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105FDE-DF9A-482F-5DA4-64F9E4A7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64620"/>
              </p:ext>
            </p:extLst>
          </p:nvPr>
        </p:nvGraphicFramePr>
        <p:xfrm>
          <a:off x="1116419" y="1105787"/>
          <a:ext cx="10388009" cy="4958053"/>
        </p:xfrm>
        <a:graphic>
          <a:graphicData uri="http://schemas.openxmlformats.org/drawingml/2006/table">
            <a:tbl>
              <a:tblPr/>
              <a:tblGrid>
                <a:gridCol w="3303181">
                  <a:extLst>
                    <a:ext uri="{9D8B030D-6E8A-4147-A177-3AD203B41FA5}">
                      <a16:colId xmlns:a16="http://schemas.microsoft.com/office/drawing/2014/main" val="304087708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98118193"/>
                    </a:ext>
                  </a:extLst>
                </a:gridCol>
                <a:gridCol w="4646428">
                  <a:extLst>
                    <a:ext uri="{9D8B030D-6E8A-4147-A177-3AD203B41FA5}">
                      <a16:colId xmlns:a16="http://schemas.microsoft.com/office/drawing/2014/main" val="47726358"/>
                    </a:ext>
                  </a:extLst>
                </a:gridCol>
              </a:tblGrid>
              <a:tr h="4296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12416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chục nghìn, 5 nghìn, 1 trăm và 7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35 107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mươi lăm nghìn một trăm linh bảy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485463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trăm nghìn, 4 chục nghìn, 6 trăm, 3 chục và 8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316665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6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605909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8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3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47795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F581C2-F656-E115-ABD9-8BFC0E83634C}"/>
              </a:ext>
            </a:extLst>
          </p:cNvPr>
          <p:cNvSpPr/>
          <p:nvPr/>
        </p:nvSpPr>
        <p:spPr>
          <a:xfrm>
            <a:off x="4603898" y="2806996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240 638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E05FF2-9CA4-BCDE-4E48-9A8AC2C17BEB}"/>
              </a:ext>
            </a:extLst>
          </p:cNvPr>
          <p:cNvSpPr/>
          <p:nvPr/>
        </p:nvSpPr>
        <p:spPr>
          <a:xfrm>
            <a:off x="7102548" y="2838894"/>
            <a:ext cx="4157331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nghìn sáu trăm ba mươi tám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B77F7C-EB36-C4E0-BD91-905B8660EDCF}"/>
              </a:ext>
            </a:extLst>
          </p:cNvPr>
          <p:cNvSpPr/>
          <p:nvPr/>
        </p:nvSpPr>
        <p:spPr>
          <a:xfrm>
            <a:off x="4593265" y="3987210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7 906 450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125070-B571-4DA3-C159-E94814FD7620}"/>
              </a:ext>
            </a:extLst>
          </p:cNvPr>
          <p:cNvSpPr/>
          <p:nvPr/>
        </p:nvSpPr>
        <p:spPr>
          <a:xfrm>
            <a:off x="7091915" y="4019108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triệu chín trăm linh sáu nghìn bốn trăm năm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DD3FCD-B5A4-3D5D-2EE8-06BF5C776974}"/>
              </a:ext>
            </a:extLst>
          </p:cNvPr>
          <p:cNvSpPr/>
          <p:nvPr/>
        </p:nvSpPr>
        <p:spPr>
          <a:xfrm>
            <a:off x="4593265" y="5018568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5 830 900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613660-0907-6889-D305-D4460BEC7082}"/>
              </a:ext>
            </a:extLst>
          </p:cNvPr>
          <p:cNvSpPr/>
          <p:nvPr/>
        </p:nvSpPr>
        <p:spPr>
          <a:xfrm>
            <a:off x="7091915" y="5050466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 triệu tám trăm ba mươi nghìn chín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456660" y="0"/>
            <a:ext cx="9601200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 a)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mỗi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sau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tổng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F36E-FFDA-9F9A-BE3E-0AA247F7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957704"/>
            <a:ext cx="6673456" cy="924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C84A9E-5E3B-8572-F948-55C7B48F9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468" y="2002354"/>
            <a:ext cx="7133118" cy="1243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78DEEC-68CE-136D-10B8-F8AEC6F26299}"/>
              </a:ext>
            </a:extLst>
          </p:cNvPr>
          <p:cNvSpPr txBox="1"/>
          <p:nvPr/>
        </p:nvSpPr>
        <p:spPr>
          <a:xfrm>
            <a:off x="1201479" y="3359888"/>
            <a:ext cx="1015409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9 834 = 9 000 + 800 + 30 + 4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35 612 = 30 000 + 5 000 </a:t>
            </a:r>
            <a:r>
              <a:rPr lang="en-US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+ 600 + </a:t>
            </a: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+ 2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653940 = 600 000 + 50 000 + 3 000 + 900 + 40 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7 308 054 = 7 000 000 + 300 000 + 8 000 + 50 + 4</a:t>
            </a:r>
          </a:p>
        </p:txBody>
      </p:sp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465674" y="0"/>
            <a:ext cx="318976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A78DEEC-68CE-136D-10B8-F8AEC6F26299}"/>
              </a:ext>
            </a:extLst>
          </p:cNvPr>
          <p:cNvSpPr txBox="1"/>
          <p:nvPr/>
        </p:nvSpPr>
        <p:spPr>
          <a:xfrm>
            <a:off x="903768" y="1073888"/>
            <a:ext cx="1052623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40 000 + 5 000 + 80 +        = 45 086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700 000 + 90 000 +        + 300 + 20 = 794 320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5 000 000 + 600 000 + 2 000 +        + 4 = 5 602 904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530EE5-6B66-C0B4-E3A6-8BBAE688F4EB}"/>
              </a:ext>
            </a:extLst>
          </p:cNvPr>
          <p:cNvSpPr/>
          <p:nvPr/>
        </p:nvSpPr>
        <p:spPr>
          <a:xfrm>
            <a:off x="5422605" y="1382233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58AB3F-F2E3-9386-1D54-6073E52FABDB}"/>
              </a:ext>
            </a:extLst>
          </p:cNvPr>
          <p:cNvSpPr/>
          <p:nvPr/>
        </p:nvSpPr>
        <p:spPr>
          <a:xfrm>
            <a:off x="4976038" y="22753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B6D9DB-7954-5FEB-8F35-7E6AE327612B}"/>
              </a:ext>
            </a:extLst>
          </p:cNvPr>
          <p:cNvSpPr/>
          <p:nvPr/>
        </p:nvSpPr>
        <p:spPr>
          <a:xfrm>
            <a:off x="7230140" y="31897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DEAE0D-38C8-DEF5-828D-E32019944F80}"/>
              </a:ext>
            </a:extLst>
          </p:cNvPr>
          <p:cNvSpPr/>
          <p:nvPr/>
        </p:nvSpPr>
        <p:spPr>
          <a:xfrm>
            <a:off x="5426149" y="1385777"/>
            <a:ext cx="786809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CA544C-1A4A-E5F1-F8AD-DC361CAF97CC}"/>
              </a:ext>
            </a:extLst>
          </p:cNvPr>
          <p:cNvSpPr/>
          <p:nvPr/>
        </p:nvSpPr>
        <p:spPr>
          <a:xfrm>
            <a:off x="4968949" y="2268280"/>
            <a:ext cx="868326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45E2AE-BF16-155E-5497-BF5A66763918}"/>
              </a:ext>
            </a:extLst>
          </p:cNvPr>
          <p:cNvSpPr/>
          <p:nvPr/>
        </p:nvSpPr>
        <p:spPr>
          <a:xfrm>
            <a:off x="7208875" y="3193312"/>
            <a:ext cx="839972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</a:p>
        </p:txBody>
      </p:sp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531</Words>
  <Application>Microsoft Office PowerPoint</Application>
  <PresentationFormat>Widescreen</PresentationFormat>
  <Paragraphs>96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Cambria</vt:lpstr>
      <vt:lpstr>Merienda One</vt:lpstr>
      <vt:lpstr>字魂100号-方方先锋体</vt:lpstr>
      <vt:lpstr>1_Office Theme</vt:lpstr>
      <vt:lpstr>1_Office 主题​​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 PC</cp:lastModifiedBy>
  <cp:revision>29</cp:revision>
  <dcterms:created xsi:type="dcterms:W3CDTF">2024-02-12T03:50:25Z</dcterms:created>
  <dcterms:modified xsi:type="dcterms:W3CDTF">2025-05-07T01:38:12Z</dcterms:modified>
</cp:coreProperties>
</file>