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8"/>
  </p:notesMasterIdLst>
  <p:sldIdLst>
    <p:sldId id="278" r:id="rId4"/>
    <p:sldId id="294" r:id="rId5"/>
    <p:sldId id="306" r:id="rId6"/>
    <p:sldId id="307" r:id="rId7"/>
    <p:sldId id="277" r:id="rId8"/>
    <p:sldId id="259" r:id="rId9"/>
    <p:sldId id="308" r:id="rId10"/>
    <p:sldId id="260" r:id="rId11"/>
    <p:sldId id="261" r:id="rId12"/>
    <p:sldId id="269" r:id="rId13"/>
    <p:sldId id="270" r:id="rId14"/>
    <p:sldId id="309" r:id="rId15"/>
    <p:sldId id="272" r:id="rId16"/>
    <p:sldId id="273" r:id="rId17"/>
    <p:sldId id="310" r:id="rId18"/>
    <p:sldId id="311" r:id="rId19"/>
    <p:sldId id="312" r:id="rId20"/>
    <p:sldId id="313" r:id="rId21"/>
    <p:sldId id="320" r:id="rId22"/>
    <p:sldId id="321" r:id="rId23"/>
    <p:sldId id="304" r:id="rId24"/>
    <p:sldId id="322" r:id="rId25"/>
    <p:sldId id="323"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C8E35-7E78-463F-8C3C-2010A6715412}"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0FD8E-2681-4644-BA6A-0C2E27DB26F4}" type="slidenum">
              <a:rPr lang="en-US" smtClean="0"/>
              <a:t>‹#›</a:t>
            </a:fld>
            <a:endParaRPr lang="en-US"/>
          </a:p>
        </p:txBody>
      </p:sp>
    </p:spTree>
    <p:extLst>
      <p:ext uri="{BB962C8B-B14F-4D97-AF65-F5344CB8AC3E}">
        <p14:creationId xmlns:p14="http://schemas.microsoft.com/office/powerpoint/2010/main" val="184688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13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540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774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65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921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2860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04931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641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9935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50145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4020993"/>
      </p:ext>
    </p:extLst>
  </p:cSld>
  <p:clrMapOvr>
    <a:masterClrMapping/>
  </p:clrMapOvr>
  <p:transition spd="slow"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78993022"/>
      </p:ext>
    </p:extLst>
  </p:cSld>
  <p:clrMapOvr>
    <a:masterClrMapping/>
  </p:clrMapOvr>
  <p:transition spd="slow"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4571779"/>
      </p:ext>
    </p:extLst>
  </p:cSld>
  <p:clrMapOvr>
    <a:masterClrMapping/>
  </p:clrMapOvr>
  <p:transition spd="slow"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725549557"/>
      </p:ext>
    </p:extLst>
  </p:cSld>
  <p:clrMapOvr>
    <a:masterClrMapping/>
  </p:clrMapOvr>
  <p:transition spd="slow"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80059502"/>
      </p:ext>
    </p:extLst>
  </p:cSld>
  <p:clrMapOvr>
    <a:masterClrMapping/>
  </p:clrMapOvr>
  <p:transition spd="slow"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10568364"/>
      </p:ext>
    </p:extLst>
  </p:cSld>
  <p:clrMapOvr>
    <a:masterClrMapping/>
  </p:clrMapOvr>
  <p:transition spd="slow"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536290304"/>
      </p:ext>
    </p:extLst>
  </p:cSld>
  <p:clrMapOvr>
    <a:masterClrMapping/>
  </p:clrMapOvr>
  <p:transition spd="slow"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771666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243842110"/>
      </p:ext>
    </p:extLst>
  </p:cSld>
  <p:clrMapOvr>
    <a:masterClrMapping/>
  </p:clrMapOvr>
  <p:transition spd="slow"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75200706"/>
      </p:ext>
    </p:extLst>
  </p:cSld>
  <p:clrMapOvr>
    <a:masterClrMapping/>
  </p:clrMapOvr>
  <p:transition spd="slow"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994942874"/>
      </p:ext>
    </p:extLst>
  </p:cSld>
  <p:clrMapOvr>
    <a:masterClrMapping/>
  </p:clrMapOvr>
  <p:transition spd="slow"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1/25/2024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72496456"/>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13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724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33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26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473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42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692919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629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56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842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53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97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86963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43940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5586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07554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00344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1/25/2024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83886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25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0ED17BB-5D1D-88CB-F6DA-5890BFEB72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9436" y="255898"/>
            <a:ext cx="1312879" cy="1312879"/>
          </a:xfrm>
          <a:prstGeom prst="rect">
            <a:avLst/>
          </a:prstGeom>
        </p:spPr>
      </p:pic>
    </p:spTree>
    <p:extLst>
      <p:ext uri="{BB962C8B-B14F-4D97-AF65-F5344CB8AC3E}">
        <p14:creationId xmlns:p14="http://schemas.microsoft.com/office/powerpoint/2010/main" val="52656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666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1.png"/><Relationship Id="rId7" Type="http://schemas.openxmlformats.org/officeDocument/2006/relationships/image" Target="../media/image46.png"/><Relationship Id="rId2" Type="http://schemas.openxmlformats.org/officeDocument/2006/relationships/slideLayout" Target="../slideLayouts/slideLayout19.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75F821-9497-4E26-85B8-69018C1EC7CC}"/>
              </a:ext>
            </a:extLst>
          </p:cNvPr>
          <p:cNvPicPr>
            <a:picLocks noChangeAspect="1"/>
          </p:cNvPicPr>
          <p:nvPr/>
        </p:nvPicPr>
        <p:blipFill rotWithShape="1">
          <a:blip r:embed="rId3"/>
          <a:srcRect l="14103" t="9550" r="14251" b="12723"/>
          <a:stretch/>
        </p:blipFill>
        <p:spPr>
          <a:xfrm>
            <a:off x="518989" y="589776"/>
            <a:ext cx="4040754" cy="2926098"/>
          </a:xfrm>
          <a:prstGeom prst="round2DiagRect">
            <a:avLst>
              <a:gd name="adj1" fmla="val 16667"/>
              <a:gd name="adj2" fmla="val 1190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0F0168B6-D3C3-4D07-B249-58534561342F}"/>
              </a:ext>
            </a:extLst>
          </p:cNvPr>
          <p:cNvPicPr>
            <a:picLocks noChangeAspect="1"/>
          </p:cNvPicPr>
          <p:nvPr/>
        </p:nvPicPr>
        <p:blipFill rotWithShape="1">
          <a:blip r:embed="rId4"/>
          <a:srcRect l="3861" t="17569" r="7789" b="14026"/>
          <a:stretch/>
        </p:blipFill>
        <p:spPr>
          <a:xfrm>
            <a:off x="5010746" y="539775"/>
            <a:ext cx="4954287" cy="2976099"/>
          </a:xfrm>
          <a:prstGeom prst="round2DiagRect">
            <a:avLst>
              <a:gd name="adj1" fmla="val 16667"/>
              <a:gd name="adj2" fmla="val 13148"/>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105DEBF-E56F-4B0E-8B47-B93D5561E7E6}"/>
              </a:ext>
            </a:extLst>
          </p:cNvPr>
          <p:cNvPicPr>
            <a:picLocks noChangeAspect="1"/>
          </p:cNvPicPr>
          <p:nvPr/>
        </p:nvPicPr>
        <p:blipFill>
          <a:blip r:embed="rId5"/>
          <a:stretch>
            <a:fillRect/>
          </a:stretch>
        </p:blipFill>
        <p:spPr>
          <a:xfrm>
            <a:off x="518989" y="3778621"/>
            <a:ext cx="4040754" cy="2784101"/>
          </a:xfrm>
          <a:prstGeom prst="round2DiagRect">
            <a:avLst>
              <a:gd name="adj1" fmla="val 16667"/>
              <a:gd name="adj2" fmla="val 15939"/>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A073688D-DAA5-489F-8561-8CD1C7AAF444}"/>
              </a:ext>
            </a:extLst>
          </p:cNvPr>
          <p:cNvPicPr>
            <a:picLocks noChangeAspect="1"/>
          </p:cNvPicPr>
          <p:nvPr/>
        </p:nvPicPr>
        <p:blipFill>
          <a:blip r:embed="rId6"/>
          <a:stretch>
            <a:fillRect/>
          </a:stretch>
        </p:blipFill>
        <p:spPr>
          <a:xfrm>
            <a:off x="5048845" y="3825025"/>
            <a:ext cx="4878087" cy="2737697"/>
          </a:xfrm>
          <a:prstGeom prst="round2DiagRect">
            <a:avLst>
              <a:gd name="adj1" fmla="val 16667"/>
              <a:gd name="adj2" fmla="val 7597"/>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6041A76-8874-4079-B6A5-4CF5863B0DAF}"/>
              </a:ext>
            </a:extLst>
          </p:cNvPr>
          <p:cNvSpPr txBox="1"/>
          <p:nvPr/>
        </p:nvSpPr>
        <p:spPr>
          <a:xfrm>
            <a:off x="10302658" y="926842"/>
            <a:ext cx="1468827" cy="5016758"/>
          </a:xfrm>
          <a:prstGeom prst="rect">
            <a:avLst/>
          </a:prstGeom>
          <a:solidFill>
            <a:srgbClr val="F1F9FA">
              <a:alpha val="69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Chí Minh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trung</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nhất</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nước</a:t>
            </a:r>
            <a:endParaRPr kumimoji="0" lang="vi-VN"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06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23552" y="477591"/>
            <a:ext cx="7150037" cy="1173746"/>
            <a:chOff x="398046" y="495395"/>
            <a:chExt cx="9665033" cy="117374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0C1D20"/>
            </a:solidFill>
            <a:ln w="28575">
              <a:solidFill>
                <a:srgbClr val="4250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9" y="591923"/>
              <a:ext cx="91719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31142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98075"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98571" y="1641477"/>
            <a:ext cx="24466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98571" y="1641477"/>
            <a:ext cx="379293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29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BCE66-489A-C561-0777-C3F97E247D22}"/>
              </a:ext>
            </a:extLst>
          </p:cNvPr>
          <p:cNvSpPr txBox="1"/>
          <p:nvPr/>
        </p:nvSpPr>
        <p:spPr>
          <a:xfrm>
            <a:off x="4857749" y="1629143"/>
            <a:ext cx="6772275" cy="3970318"/>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văn hoá: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một trong h</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ai</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tâm giáo dục, khoa học và công nghệ lớn nhất của đất nước với nhiều trường đại học và viện nghiên cứu</a:t>
            </a:r>
            <a:r>
              <a:rPr lang="vi-VN" sz="3600">
                <a:solidFill>
                  <a:prstClr val="black"/>
                </a:solidFill>
                <a:latin typeface="Cambria" panose="02040503050406030204" pitchFamily="18" charset="0"/>
                <a:ea typeface="Cambria" panose="02040503050406030204" pitchFamily="18" charset="0"/>
                <a:cs typeface="Times New Roman" panose="02020603050405020304" pitchFamily="18" charset="0"/>
              </a:rPr>
              <a:t>...  Có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nhiều di tích lịch sử, văn hoá, bảo tàng và các khu vui chơi giải trí lớn...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88BF34-0452-97F5-40F3-EBB7BAF48805}"/>
              </a:ext>
            </a:extLst>
          </p:cNvPr>
          <p:cNvPicPr>
            <a:picLocks noChangeAspect="1"/>
          </p:cNvPicPr>
          <p:nvPr/>
        </p:nvPicPr>
        <p:blipFill>
          <a:blip r:embed="rId3"/>
          <a:stretch>
            <a:fillRect/>
          </a:stretch>
        </p:blipFill>
        <p:spPr>
          <a:xfrm rot="532505">
            <a:off x="461962" y="828675"/>
            <a:ext cx="4064283"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CD976DD-85DE-9D6F-C7A4-B0A2D84AC303}"/>
              </a:ext>
            </a:extLst>
          </p:cNvPr>
          <p:cNvPicPr>
            <a:picLocks noChangeAspect="1"/>
          </p:cNvPicPr>
          <p:nvPr/>
        </p:nvPicPr>
        <p:blipFill>
          <a:blip r:embed="rId4"/>
          <a:stretch>
            <a:fillRect/>
          </a:stretch>
        </p:blipFill>
        <p:spPr>
          <a:xfrm rot="21204153">
            <a:off x="666751" y="3304982"/>
            <a:ext cx="3286125" cy="2771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94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E2BF4-7ACB-46A0-8808-175078B45178}"/>
              </a:ext>
            </a:extLst>
          </p:cNvPr>
          <p:cNvPicPr>
            <a:picLocks noChangeAspect="1"/>
          </p:cNvPicPr>
          <p:nvPr/>
        </p:nvPicPr>
        <p:blipFill rotWithShape="1">
          <a:blip r:embed="rId3"/>
          <a:srcRect l="8118" t="6907" r="18117" b="9815"/>
          <a:stretch/>
        </p:blipFill>
        <p:spPr>
          <a:xfrm>
            <a:off x="336177" y="316230"/>
            <a:ext cx="3684493" cy="2776592"/>
          </a:xfrm>
          <a:prstGeom prst="round2DiagRect">
            <a:avLst>
              <a:gd name="adj1" fmla="val 16667"/>
              <a:gd name="adj2" fmla="val 10159"/>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6AF7FA2-D7CD-47E4-8C87-7DEC10550F3E}"/>
              </a:ext>
            </a:extLst>
          </p:cNvPr>
          <p:cNvPicPr>
            <a:picLocks noChangeAspect="1"/>
          </p:cNvPicPr>
          <p:nvPr/>
        </p:nvPicPr>
        <p:blipFill rotWithShape="1">
          <a:blip r:embed="rId4"/>
          <a:srcRect l="13686" r="13686"/>
          <a:stretch/>
        </p:blipFill>
        <p:spPr>
          <a:xfrm>
            <a:off x="497540" y="3321423"/>
            <a:ext cx="3523130" cy="3233972"/>
          </a:xfrm>
          <a:prstGeom prst="round2DiagRect">
            <a:avLst>
              <a:gd name="adj1" fmla="val 16667"/>
              <a:gd name="adj2" fmla="val 5637"/>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C31B647-4FA8-4D30-938E-6624243ABA2A}"/>
              </a:ext>
            </a:extLst>
          </p:cNvPr>
          <p:cNvPicPr>
            <a:picLocks noChangeAspect="1"/>
          </p:cNvPicPr>
          <p:nvPr/>
        </p:nvPicPr>
        <p:blipFill>
          <a:blip r:embed="rId5"/>
          <a:stretch>
            <a:fillRect/>
          </a:stretch>
        </p:blipFill>
        <p:spPr>
          <a:xfrm>
            <a:off x="4381500" y="316231"/>
            <a:ext cx="4442547" cy="2776592"/>
          </a:xfrm>
          <a:prstGeom prst="round2DiagRect">
            <a:avLst>
              <a:gd name="adj1" fmla="val 16667"/>
              <a:gd name="adj2" fmla="val 1543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B6B7DC08-05B9-43A5-919A-036F05D06CAB}"/>
              </a:ext>
            </a:extLst>
          </p:cNvPr>
          <p:cNvPicPr>
            <a:picLocks noChangeAspect="1"/>
          </p:cNvPicPr>
          <p:nvPr/>
        </p:nvPicPr>
        <p:blipFill>
          <a:blip r:embed="rId6"/>
          <a:stretch>
            <a:fillRect/>
          </a:stretch>
        </p:blipFill>
        <p:spPr>
          <a:xfrm>
            <a:off x="4381500" y="3503685"/>
            <a:ext cx="4442547" cy="2869448"/>
          </a:xfrm>
          <a:prstGeom prst="round2DiagRect">
            <a:avLst>
              <a:gd name="adj1" fmla="val 16667"/>
              <a:gd name="adj2" fmla="val 14996"/>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3D2FB9E5-C9CC-4392-86DC-8BE753DAB805}"/>
              </a:ext>
            </a:extLst>
          </p:cNvPr>
          <p:cNvPicPr>
            <a:picLocks noChangeAspect="1"/>
          </p:cNvPicPr>
          <p:nvPr/>
        </p:nvPicPr>
        <p:blipFill rotWithShape="1">
          <a:blip r:embed="rId7"/>
          <a:srcRect l="24401" r="35082"/>
          <a:stretch/>
        </p:blipFill>
        <p:spPr>
          <a:xfrm>
            <a:off x="9076764" y="316230"/>
            <a:ext cx="3115236" cy="6239165"/>
          </a:xfrm>
          <a:prstGeom prst="round2DiagRect">
            <a:avLst>
              <a:gd name="adj1" fmla="val 16667"/>
              <a:gd name="adj2" fmla="val 1335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13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00496" y="477591"/>
            <a:ext cx="7150037" cy="1163886"/>
            <a:chOff x="398046" y="495395"/>
            <a:chExt cx="9665033" cy="116388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3EA12B"/>
            </a:solidFill>
            <a:ln w="28575">
              <a:solidFill>
                <a:srgbClr val="3EA1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8" y="591923"/>
              <a:ext cx="91719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khoa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384995"/>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259106" y="2839405"/>
            <a:ext cx="2661376"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trí</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750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75515" y="1641477"/>
            <a:ext cx="2677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75515" y="1641477"/>
            <a:ext cx="361427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228725"/>
            <a:ext cx="5899355" cy="381000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Hoạt động </a:t>
            </a:r>
            <a:r>
              <a:rPr lang="en-US" sz="4000" b="1" dirty="0">
                <a:solidFill>
                  <a:prstClr val="white"/>
                </a:solidFill>
                <a:latin typeface="Cambria" panose="02040503050406030204" pitchFamily="18" charset="0"/>
                <a:ea typeface="Cambria" panose="02040503050406030204" pitchFamily="18" charset="0"/>
              </a:rPr>
              <a:t>2</a:t>
            </a:r>
            <a:r>
              <a:rPr lang="vi-VN" sz="4000" b="1" dirty="0">
                <a:solidFill>
                  <a:prstClr val="white"/>
                </a:solidFill>
                <a:latin typeface="Cambria" panose="02040503050406030204" pitchFamily="18" charset="0"/>
                <a:ea typeface="Cambria" panose="02040503050406030204" pitchFamily="18" charset="0"/>
              </a:rPr>
              <a:t>: Những biểu hiện chứng tỏ TPHCM là một trung tâm kinh tế, văn hoá, giáo dục của đất nước</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19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 và hoàn thiện bảng (theo gợi ý dưới đây) về những biểu hiện chứng tỏ Thành phố Hồ Chí Minh là một trung tâm kinh tế, văn hóa, giáo dục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a:extLst>
              <a:ext uri="{FF2B5EF4-FFF2-40B4-BE49-F238E27FC236}">
                <a16:creationId xmlns:a16="http://schemas.microsoft.com/office/drawing/2014/main" id="{105127CC-BCE2-8B23-F8E0-41A175F05972}"/>
              </a:ext>
            </a:extLst>
          </p:cNvPr>
          <p:cNvPicPr>
            <a:picLocks noChangeAspect="1"/>
          </p:cNvPicPr>
          <p:nvPr/>
        </p:nvPicPr>
        <p:blipFill>
          <a:blip r:embed="rId2"/>
          <a:stretch>
            <a:fillRect/>
          </a:stretch>
        </p:blipFill>
        <p:spPr>
          <a:xfrm>
            <a:off x="1376362" y="2176462"/>
            <a:ext cx="9084716" cy="3567113"/>
          </a:xfrm>
          <a:prstGeom prst="rect">
            <a:avLst/>
          </a:prstGeom>
        </p:spPr>
      </p:pic>
    </p:spTree>
    <p:extLst>
      <p:ext uri="{BB962C8B-B14F-4D97-AF65-F5344CB8AC3E}">
        <p14:creationId xmlns:p14="http://schemas.microsoft.com/office/powerpoint/2010/main" val="37245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0997D3-280A-433B-E3C6-3B3692B21D80}"/>
              </a:ext>
            </a:extLst>
          </p:cNvPr>
          <p:cNvGraphicFramePr>
            <a:graphicFrameLocks noGrp="1"/>
          </p:cNvGraphicFramePr>
          <p:nvPr>
            <p:extLst>
              <p:ext uri="{D42A27DB-BD31-4B8C-83A1-F6EECF244321}">
                <p14:modId xmlns:p14="http://schemas.microsoft.com/office/powerpoint/2010/main" val="2133830099"/>
              </p:ext>
            </p:extLst>
          </p:nvPr>
        </p:nvGraphicFramePr>
        <p:xfrm>
          <a:off x="685800" y="1037748"/>
          <a:ext cx="10515600" cy="4753451"/>
        </p:xfrm>
        <a:graphic>
          <a:graphicData uri="http://schemas.openxmlformats.org/drawingml/2006/table">
            <a:tbl>
              <a:tblPr/>
              <a:tblGrid>
                <a:gridCol w="1009650">
                  <a:extLst>
                    <a:ext uri="{9D8B030D-6E8A-4147-A177-3AD203B41FA5}">
                      <a16:colId xmlns:a16="http://schemas.microsoft.com/office/drawing/2014/main" val="196758990"/>
                    </a:ext>
                  </a:extLst>
                </a:gridCol>
                <a:gridCol w="1895475">
                  <a:extLst>
                    <a:ext uri="{9D8B030D-6E8A-4147-A177-3AD203B41FA5}">
                      <a16:colId xmlns:a16="http://schemas.microsoft.com/office/drawing/2014/main" val="1790505104"/>
                    </a:ext>
                  </a:extLst>
                </a:gridCol>
                <a:gridCol w="7610475">
                  <a:extLst>
                    <a:ext uri="{9D8B030D-6E8A-4147-A177-3AD203B41FA5}">
                      <a16:colId xmlns:a16="http://schemas.microsoft.com/office/drawing/2014/main" val="3507426381"/>
                    </a:ext>
                  </a:extLst>
                </a:gridCol>
              </a:tblGrid>
              <a:tr h="483180">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TT</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Lĩnh vực</a:t>
                      </a:r>
                      <a:endParaRPr lang="en-US" sz="240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Biểu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97450143"/>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Kinh tế</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3610574"/>
                  </a:ext>
                </a:extLst>
              </a:tr>
              <a:tr h="1188363">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2</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Văn hóa</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50515066"/>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3</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Giáo dục</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4804224"/>
                  </a:ext>
                </a:extLst>
              </a:tr>
            </a:tbl>
          </a:graphicData>
        </a:graphic>
      </p:graphicFrame>
      <p:sp>
        <p:nvSpPr>
          <p:cNvPr id="5" name="TextBox 4">
            <a:extLst>
              <a:ext uri="{FF2B5EF4-FFF2-40B4-BE49-F238E27FC236}">
                <a16:creationId xmlns:a16="http://schemas.microsoft.com/office/drawing/2014/main" id="{10029953-47AC-FEDE-9E4E-ECF2E9F18966}"/>
              </a:ext>
            </a:extLst>
          </p:cNvPr>
          <p:cNvSpPr txBox="1"/>
          <p:nvPr/>
        </p:nvSpPr>
        <p:spPr>
          <a:xfrm>
            <a:off x="3762375" y="1628775"/>
            <a:ext cx="7296150" cy="1384995"/>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Tập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rất</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nghiệp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nghệ</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cao</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ngân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hàng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tâm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tài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chính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9468877-76C1-9D26-914C-3CCA6CB20C44}"/>
              </a:ext>
            </a:extLst>
          </p:cNvPr>
          <p:cNvSpPr txBox="1"/>
          <p:nvPr/>
        </p:nvSpPr>
        <p:spPr>
          <a:xfrm>
            <a:off x="3762375" y="3228975"/>
            <a:ext cx="7296150" cy="954107"/>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Có nhiều di tích lịch sử - văn hóa, bảo tàng và các khu vui chơi giải trí lớn,…</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4D9E100-38F1-4F01-A8D2-25CB517D4483}"/>
              </a:ext>
            </a:extLst>
          </p:cNvPr>
          <p:cNvSpPr txBox="1"/>
          <p:nvPr/>
        </p:nvSpPr>
        <p:spPr>
          <a:xfrm>
            <a:off x="3714750" y="4305300"/>
            <a:ext cx="7296150" cy="1384995"/>
          </a:xfrm>
          <a:prstGeom prst="rect">
            <a:avLst/>
          </a:prstGeom>
          <a:noFill/>
        </p:spPr>
        <p:txBody>
          <a:bodyPr wrap="square" rtlCol="0">
            <a:spAutoFit/>
          </a:bodyPr>
          <a:lstStyle/>
          <a:p>
            <a:pPr algn="just"/>
            <a:r>
              <a:rPr lang="vi-VN" sz="2800">
                <a:solidFill>
                  <a:srgbClr val="FF0000"/>
                </a:solidFill>
                <a:latin typeface="Cambria" panose="02040503050406030204" pitchFamily="18" charset="0"/>
                <a:ea typeface="Cambria" panose="02040503050406030204" pitchFamily="18" charset="0"/>
              </a:rPr>
              <a:t>- Là một trong hai trung tâm giáo dục, khoa học và công nghệ lớn của đất nước với nhiều trường đại học và viện nghiên cứu,...</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965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917574" y="208077"/>
            <a:ext cx="10651573" cy="1527755"/>
            <a:chOff x="917574" y="208077"/>
            <a:chExt cx="10651573" cy="1527755"/>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342105" y="481328"/>
              <a:ext cx="97967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Chí Minh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nằm</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ở?</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Calibri" pitchFamily="34" charset="0"/>
              </a:rPr>
              <a:t>Trung du </a:t>
            </a:r>
            <a:r>
              <a:rPr lang="en-US" sz="4000" b="1" dirty="0" err="1">
                <a:solidFill>
                  <a:prstClr val="black"/>
                </a:solidFill>
                <a:latin typeface="Arial" panose="020B0604020202020204" pitchFamily="34" charset="0"/>
                <a:cs typeface="Calibri" pitchFamily="34" charset="0"/>
              </a:rPr>
              <a:t>và</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miền</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núi</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Bắc</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Arial" panose="020B0604020202020204" pitchFamily="34" charset="0"/>
                <a:cs typeface="Calibri" pitchFamily="34" charset="0"/>
              </a:rPr>
              <a:t>Đông</a:t>
            </a:r>
            <a:r>
              <a:rPr lang="en-US" sz="4000" b="1" dirty="0">
                <a:solidFill>
                  <a:prstClr val="black"/>
                </a:solidFill>
                <a:latin typeface="Arial" panose="020B0604020202020204" pitchFamily="34" charset="0"/>
                <a:cs typeface="Calibri" pitchFamily="34" charset="0"/>
              </a:rPr>
              <a:t> Nam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Duyên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Hải</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Miền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Trung</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Tây</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Nguyên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16" name="Oval 15">
            <a:extLst>
              <a:ext uri="{FF2B5EF4-FFF2-40B4-BE49-F238E27FC236}">
                <a16:creationId xmlns:a16="http://schemas.microsoft.com/office/drawing/2014/main"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D</a:t>
            </a:r>
          </a:p>
        </p:txBody>
      </p:sp>
      <p:pic>
        <p:nvPicPr>
          <p:cNvPr id="17" name="Graphic 16">
            <a:extLst>
              <a:ext uri="{FF2B5EF4-FFF2-40B4-BE49-F238E27FC236}">
                <a16:creationId xmlns:a16="http://schemas.microsoft.com/office/drawing/2014/main" id="{9C407913-E116-DBB3-3BC8-6EA111C61E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a:t>
              </a: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Viết một đoạn văn ngắn (5 - 7 câu) thể hiện mong muốn của em về Thành phố Hồ Chí Minh trong tương lai.</a:t>
              </a:r>
              <a:endParaRPr kumimoji="0" lang="vi-VN"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596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5" y="467759"/>
            <a:ext cx="699677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7086917"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440352" y="249620"/>
            <a:ext cx="6874848" cy="5016758"/>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Hồ Chí Minh là một thành phố đang  phát triển. Em mong muốn thành phố trong tương lai sẽ được hiện đại hóa hơn các công trình kiến trúc. Các phương tiện tiện giao thông sẽ được phát triển hơn bằng việc sử dụng những phương tiện tốt cho môi trường. Môi trường giáo dục sẽ ngày càng tiên tiến bắt kịp với các nước lớn như: Mỹ, Anh, Nhật Bản.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0" y="561213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905880" y="5329377"/>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7646022" y="253465"/>
            <a:ext cx="4063321" cy="2134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7738332" y="4301303"/>
            <a:ext cx="3380290" cy="2253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004273" y="277873"/>
              <a:ext cx="977692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a:t>
              </a: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Đóng vai hướng dẫn viên du lịch, giới thiệu về một di tích lịch sử - văn hóa, danh lam thắng cảnh hoặc một địa danh của Thành phố Hồ Chí Minh mà em ấn tượng nhất (theo gợi ý dưới đây).</a:t>
              </a:r>
              <a:endParaRPr kumimoji="0" lang="vi-VN"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
        <p:nvSpPr>
          <p:cNvPr id="2" name="Rectangle: Rounded Corners 1">
            <a:extLst>
              <a:ext uri="{FF2B5EF4-FFF2-40B4-BE49-F238E27FC236}">
                <a16:creationId xmlns:a16="http://schemas.microsoft.com/office/drawing/2014/main" id="{426BD610-5D2D-09B4-E8C2-1BC396237E39}"/>
              </a:ext>
            </a:extLst>
          </p:cNvPr>
          <p:cNvSpPr/>
          <p:nvPr/>
        </p:nvSpPr>
        <p:spPr>
          <a:xfrm>
            <a:off x="4029075" y="3000375"/>
            <a:ext cx="6496050" cy="149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Tên</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điểm</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Nét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bật</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về</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58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50EDD6-CC96-5A70-D9CC-72CEA9D7F9A6}"/>
              </a:ext>
            </a:extLst>
          </p:cNvPr>
          <p:cNvGrpSpPr/>
          <p:nvPr/>
        </p:nvGrpSpPr>
        <p:grpSpPr>
          <a:xfrm>
            <a:off x="228601" y="108684"/>
            <a:ext cx="11725274" cy="6437878"/>
            <a:chOff x="993638" y="208077"/>
            <a:chExt cx="9991872" cy="2327683"/>
          </a:xfrm>
        </p:grpSpPr>
        <p:sp>
          <p:nvSpPr>
            <p:cNvPr id="5" name="Rounded Rectangle 10">
              <a:extLst>
                <a:ext uri="{FF2B5EF4-FFF2-40B4-BE49-F238E27FC236}">
                  <a16:creationId xmlns:a16="http://schemas.microsoft.com/office/drawing/2014/main" id="{7AEA2BB7-7A84-B0EE-9CC3-C4D5D8AE3070}"/>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4313866-C52B-8F5B-974A-8DDB683215C0}"/>
                </a:ext>
              </a:extLst>
            </p:cNvPr>
            <p:cNvSpPr txBox="1"/>
            <p:nvPr/>
          </p:nvSpPr>
          <p:spPr>
            <a:xfrm>
              <a:off x="1143880" y="299034"/>
              <a:ext cx="9776927" cy="2236726"/>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 Tham khảo: </a:t>
              </a:r>
              <a:r>
                <a:rPr lang="vi-VN" sz="2200" b="0" i="0" dirty="0">
                  <a:solidFill>
                    <a:srgbClr val="000000"/>
                  </a:solidFill>
                  <a:effectLst/>
                  <a:latin typeface="Cambria" panose="02040503050406030204" pitchFamily="18" charset="0"/>
                  <a:ea typeface="Cambria" panose="02040503050406030204" pitchFamily="18" charset="0"/>
                </a:rPr>
                <a:t>Giới thiệu về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Tên di tích:</a:t>
              </a:r>
              <a:r>
                <a:rPr lang="vi-VN" sz="2200" b="0" i="0" dirty="0">
                  <a:solidFill>
                    <a:srgbClr val="000000"/>
                  </a:solidFill>
                  <a:effectLst/>
                  <a:latin typeface="Cambria" panose="02040503050406030204" pitchFamily="18" charset="0"/>
                  <a:ea typeface="Cambria" panose="02040503050406030204" pitchFamily="18" charset="0"/>
                </a:rPr>
                <a:t>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Địa điểm: </a:t>
              </a:r>
              <a:r>
                <a:rPr lang="vi-VN" sz="2200" b="0" i="0" dirty="0">
                  <a:solidFill>
                    <a:srgbClr val="000000"/>
                  </a:solidFill>
                  <a:effectLst/>
                  <a:latin typeface="Cambria" panose="02040503050406030204" pitchFamily="18" charset="0"/>
                  <a:ea typeface="Cambria" panose="02040503050406030204" pitchFamily="18" charset="0"/>
                </a:rPr>
                <a:t>số 135, đường Nam Kỳ Khởi Nghĩa, phường Bến Thành, quận I, thành phố Hồ Chí Minh.</a:t>
              </a:r>
            </a:p>
            <a:p>
              <a:pPr algn="just"/>
              <a:r>
                <a:rPr lang="vi-VN" sz="2200" b="1" i="0" dirty="0">
                  <a:solidFill>
                    <a:srgbClr val="000000"/>
                  </a:solidFill>
                  <a:effectLst/>
                  <a:latin typeface="Cambria" panose="02040503050406030204" pitchFamily="18" charset="0"/>
                  <a:ea typeface="Cambria" panose="02040503050406030204" pitchFamily="18" charset="0"/>
                </a:rPr>
                <a:t>- Nét nổi bật, đặc sắc:</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 Do thực dân Pháp xây dựng lần đầu vào khoảng năm 1867. Năm 1962, do ảnh hưởng của chiến tranh nên dinh bị đánh sập. Vì không thể khôi phục lại, ông Ngô Đình Diệm (Tổng thống Việt Nam Cộng hòa) đã cho san bằng và xây một dinh thự mới ngay trên nền đất cũ theo đồ án thiết kế của kiến trúc sư Ngô Viết Thụ.</a:t>
              </a:r>
            </a:p>
            <a:p>
              <a:pPr algn="just"/>
              <a:r>
                <a:rPr lang="vi-VN" sz="2200" b="0" i="0" dirty="0">
                  <a:solidFill>
                    <a:srgbClr val="000000"/>
                  </a:solidFill>
                  <a:effectLst/>
                  <a:latin typeface="Cambria" panose="02040503050406030204" pitchFamily="18" charset="0"/>
                  <a:ea typeface="Cambria" panose="02040503050406030204" pitchFamily="18" charset="0"/>
                </a:rPr>
                <a:t>+ Dinh có chiều cao 26m, được xây dựng trên diện tích 4.500 m², diện tích sử dụng là 20.000m², gồm 3 tầng chính, 1 sân thượng, 2 gác lửng, 1 tầng nền, 2 tầng hầm và một sân thượng cho máy bay trực thăng đáp xuống. Hơn 100 căn phòng của dinh, được trang trí theo nhiều phong cách khác nhau.</a:t>
              </a:r>
            </a:p>
            <a:p>
              <a:pPr algn="just"/>
              <a:r>
                <a:rPr lang="vi-VN" sz="2200" b="0" i="0" dirty="0">
                  <a:solidFill>
                    <a:srgbClr val="000000"/>
                  </a:solidFill>
                  <a:effectLst/>
                  <a:latin typeface="Cambria" panose="02040503050406030204" pitchFamily="18" charset="0"/>
                  <a:ea typeface="Cambria" panose="02040503050406030204" pitchFamily="18" charset="0"/>
                </a:rPr>
                <a:t>+ Bên ngoài hàng rào phía trước và phía sau dinh là hai công viên cây xanh.</a:t>
              </a:r>
            </a:p>
            <a:p>
              <a:pPr algn="just"/>
              <a:r>
                <a:rPr lang="vi-VN" sz="2200" b="0" i="0" dirty="0">
                  <a:solidFill>
                    <a:srgbClr val="000000"/>
                  </a:solidFill>
                  <a:effectLst/>
                  <a:latin typeface="Cambria" panose="02040503050406030204" pitchFamily="18" charset="0"/>
                  <a:ea typeface="Cambria" panose="02040503050406030204" pitchFamily="18" charset="0"/>
                </a:rPr>
                <a:t>+ Giữa những năm 60 của thế kỷ XX, Dinh Độc Lập là công trình có quy mô lớn nhất miền Nam và có chi phí xây dựng cao nhất (khoảng 150.000 lượng vàng).</a:t>
              </a:r>
            </a:p>
            <a:p>
              <a:pPr algn="just"/>
              <a:r>
                <a:rPr lang="vi-VN" sz="2200" b="0" i="0" dirty="0">
                  <a:solidFill>
                    <a:srgbClr val="000000"/>
                  </a:solidFill>
                  <a:effectLst/>
                  <a:latin typeface="Cambria" panose="02040503050406030204" pitchFamily="18" charset="0"/>
                  <a:ea typeface="Cambria" panose="02040503050406030204" pitchFamily="18" charset="0"/>
                </a:rPr>
                <a:t>+ Với những giá trị lịch sử văn hóa và khoa học đặc biệt của di tích, năm 2009, Thủ tướng Chính phủ đã quyết định xếp hạng Di tích lịch sử Dinh Độc Lập là di tích quốc gia đặc biệt.</a:t>
              </a:r>
            </a:p>
          </p:txBody>
        </p:sp>
      </p:grpSp>
    </p:spTree>
    <p:extLst>
      <p:ext uri="{BB962C8B-B14F-4D97-AF65-F5344CB8AC3E}">
        <p14:creationId xmlns:p14="http://schemas.microsoft.com/office/powerpoint/2010/main" val="52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sp>
        <p:nvSpPr>
          <p:cNvPr id="15" name="Rectangle: Rounded Corners 14">
            <a:extLst>
              <a:ext uri="{FF2B5EF4-FFF2-40B4-BE49-F238E27FC236}">
                <a16:creationId xmlns:a16="http://schemas.microsoft.com/office/drawing/2014/main" id="{04DC5883-9B57-4676-9CD5-2DBF74626B77}"/>
              </a:ext>
            </a:extLst>
          </p:cNvPr>
          <p:cNvSpPr/>
          <p:nvPr/>
        </p:nvSpPr>
        <p:spPr>
          <a:xfrm>
            <a:off x="2849652" y="1385326"/>
            <a:ext cx="6695526" cy="2086638"/>
          </a:xfrm>
          <a:prstGeom prst="roundRect">
            <a:avLst/>
          </a:prstGeom>
          <a:solidFill>
            <a:srgbClr val="F6F7F1"/>
          </a:solidFill>
          <a:ln w="28575">
            <a:solidFill>
              <a:srgbClr val="AE5C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AE5C4C"/>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57D3D67-9A9B-DD36-E02A-F19E763266B2}"/>
              </a:ext>
            </a:extLst>
          </p:cNvPr>
          <p:cNvPicPr>
            <a:picLocks noChangeAspect="1"/>
          </p:cNvPicPr>
          <p:nvPr/>
        </p:nvPicPr>
        <p:blipFill>
          <a:blip r:embed="rId3"/>
          <a:stretch>
            <a:fillRect/>
          </a:stretch>
        </p:blipFill>
        <p:spPr>
          <a:xfrm>
            <a:off x="2828614" y="1537995"/>
            <a:ext cx="7163421" cy="2353260"/>
          </a:xfrm>
          <a:prstGeom prst="rect">
            <a:avLst/>
          </a:prstGeom>
        </p:spPr>
      </p:pic>
    </p:spTree>
    <p:extLst>
      <p:ext uri="{BB962C8B-B14F-4D97-AF65-F5344CB8AC3E}">
        <p14:creationId xmlns:p14="http://schemas.microsoft.com/office/powerpoint/2010/main" val="22798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01513" y="448793"/>
              <a:ext cx="109632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Nguyễn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Tất</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Thành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đi</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đường</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cứu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năm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bao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nhiêu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1921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1991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1911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6" name="Graphic 5">
            <a:extLst>
              <a:ext uri="{FF2B5EF4-FFF2-40B4-BE49-F238E27FC236}">
                <a16:creationId xmlns:a16="http://schemas.microsoft.com/office/drawing/2014/main" id="{3FEBEFEB-7DD9-F6F3-CCF8-9801C55E1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val="12773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gọi</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trước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đây</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Hồ</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Chí Minh</a:t>
              </a:r>
              <a:endParaRPr kumimoji="0" lang="vi-V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638425" y="2837558"/>
            <a:ext cx="9245600" cy="1569660"/>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Chợ</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Gia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99" y="2179037"/>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pic>
        <p:nvPicPr>
          <p:cNvPr id="4" name="Picture 3">
            <a:extLst>
              <a:ext uri="{FF2B5EF4-FFF2-40B4-BE49-F238E27FC236}">
                <a16:creationId xmlns:a16="http://schemas.microsoft.com/office/drawing/2014/main" id="{98E0ED0B-3F7B-E02E-130A-815D45F977AE}"/>
              </a:ext>
            </a:extLst>
          </p:cNvPr>
          <p:cNvPicPr>
            <a:picLocks noChangeAspect="1"/>
          </p:cNvPicPr>
          <p:nvPr/>
        </p:nvPicPr>
        <p:blipFill>
          <a:blip r:embed="rId3"/>
          <a:stretch>
            <a:fillRect/>
          </a:stretch>
        </p:blipFill>
        <p:spPr>
          <a:xfrm>
            <a:off x="0" y="158463"/>
            <a:ext cx="3054361" cy="749873"/>
          </a:xfrm>
          <a:prstGeom prst="rect">
            <a:avLst/>
          </a:prstGeom>
        </p:spPr>
      </p:pic>
      <p:pic>
        <p:nvPicPr>
          <p:cNvPr id="7" name="Picture 6">
            <a:extLst>
              <a:ext uri="{FF2B5EF4-FFF2-40B4-BE49-F238E27FC236}">
                <a16:creationId xmlns:a16="http://schemas.microsoft.com/office/drawing/2014/main" id="{0DADC7EE-68AB-EF41-1F2F-E2B9157A3E99}"/>
              </a:ext>
            </a:extLst>
          </p:cNvPr>
          <p:cNvPicPr>
            <a:picLocks noChangeAspect="1"/>
          </p:cNvPicPr>
          <p:nvPr/>
        </p:nvPicPr>
        <p:blipFill>
          <a:blip r:embed="rId4"/>
          <a:stretch>
            <a:fillRect/>
          </a:stretch>
        </p:blipFill>
        <p:spPr>
          <a:xfrm>
            <a:off x="1180657" y="1900279"/>
            <a:ext cx="10211685" cy="3438442"/>
          </a:xfrm>
          <a:prstGeom prst="rect">
            <a:avLst/>
          </a:prstGeom>
        </p:spPr>
      </p:pic>
      <p:pic>
        <p:nvPicPr>
          <p:cNvPr id="10" name="Picture 9">
            <a:extLst>
              <a:ext uri="{FF2B5EF4-FFF2-40B4-BE49-F238E27FC236}">
                <a16:creationId xmlns:a16="http://schemas.microsoft.com/office/drawing/2014/main" id="{1D085482-148C-F381-3B83-50E3956140BA}"/>
              </a:ext>
            </a:extLst>
          </p:cNvPr>
          <p:cNvPicPr>
            <a:picLocks noChangeAspect="1"/>
          </p:cNvPicPr>
          <p:nvPr/>
        </p:nvPicPr>
        <p:blipFill>
          <a:blip r:embed="rId5"/>
          <a:stretch>
            <a:fillRect/>
          </a:stretch>
        </p:blipFill>
        <p:spPr>
          <a:xfrm>
            <a:off x="4096338" y="1124297"/>
            <a:ext cx="3999323" cy="780356"/>
          </a:xfrm>
          <a:prstGeom prst="rect">
            <a:avLst/>
          </a:prstGeom>
        </p:spPr>
      </p:pic>
    </p:spTree>
    <p:extLst>
      <p:ext uri="{BB962C8B-B14F-4D97-AF65-F5344CB8AC3E}">
        <p14:creationId xmlns:p14="http://schemas.microsoft.com/office/powerpoint/2010/main" val="11720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3" name="Picture 2">
            <a:extLst>
              <a:ext uri="{FF2B5EF4-FFF2-40B4-BE49-F238E27FC236}">
                <a16:creationId xmlns:a16="http://schemas.microsoft.com/office/drawing/2014/main" id="{53BCD304-A6A9-3582-535C-83B6C0F7F418}"/>
              </a:ext>
            </a:extLst>
          </p:cNvPr>
          <p:cNvPicPr>
            <a:picLocks noChangeAspect="1"/>
          </p:cNvPicPr>
          <p:nvPr/>
        </p:nvPicPr>
        <p:blipFill>
          <a:blip r:embed="rId3"/>
          <a:stretch>
            <a:fillRect/>
          </a:stretch>
        </p:blipFill>
        <p:spPr>
          <a:xfrm>
            <a:off x="1883679" y="887614"/>
            <a:ext cx="8443692" cy="2682472"/>
          </a:xfrm>
          <a:prstGeom prst="rect">
            <a:avLst/>
          </a:prstGeom>
        </p:spPr>
      </p:pic>
    </p:spTree>
    <p:extLst>
      <p:ext uri="{BB962C8B-B14F-4D97-AF65-F5344CB8AC3E}">
        <p14:creationId xmlns:p14="http://schemas.microsoft.com/office/powerpoint/2010/main" val="34049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prstClr val="white"/>
                </a:solidFill>
                <a:latin typeface="Cambria" panose="02040503050406030204" pitchFamily="18" charset="0"/>
                <a:ea typeface="Cambria" panose="02040503050406030204" pitchFamily="18" charset="0"/>
              </a:rPr>
              <a:t>Hoạt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động</a:t>
            </a:r>
            <a:r>
              <a:rPr lang="en-US" sz="4400" b="1" dirty="0">
                <a:solidFill>
                  <a:prstClr val="white"/>
                </a:solidFill>
                <a:latin typeface="Cambria" panose="02040503050406030204" pitchFamily="18" charset="0"/>
                <a:ea typeface="Cambria" panose="02040503050406030204" pitchFamily="18" charset="0"/>
              </a:rPr>
              <a:t> 1: Trung </a:t>
            </a:r>
            <a:r>
              <a:rPr lang="en-US" sz="4400" b="1" dirty="0" err="1">
                <a:solidFill>
                  <a:prstClr val="white"/>
                </a:solidFill>
                <a:latin typeface="Cambria" panose="02040503050406030204" pitchFamily="18" charset="0"/>
                <a:ea typeface="Cambria" panose="02040503050406030204" pitchFamily="18" charset="0"/>
              </a:rPr>
              <a:t>tâm</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kinh</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tế</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văn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hoá</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giáo</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dục</a:t>
            </a:r>
            <a:r>
              <a:rPr lang="en-US" sz="4400" b="1" dirty="0">
                <a:solidFill>
                  <a:prstClr val="white"/>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Đọc thông tin và quan sát các hình từ 5 đến 9, hãy nêu những biểu hiện chứng tỏ Thành phố Hồ Chí Minh là trung kinh tế, chính trị, văn hóa và giáo dục kinh tế, chính trị, quan trọng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A8F76E56-8C3A-86B9-1826-BA0F3E6F2BC3}"/>
              </a:ext>
            </a:extLst>
          </p:cNvPr>
          <p:cNvPicPr>
            <a:picLocks noChangeAspect="1"/>
          </p:cNvPicPr>
          <p:nvPr/>
        </p:nvPicPr>
        <p:blipFill>
          <a:blip r:embed="rId2"/>
          <a:stretch>
            <a:fillRect/>
          </a:stretch>
        </p:blipFill>
        <p:spPr>
          <a:xfrm>
            <a:off x="1795462" y="1838324"/>
            <a:ext cx="5472113" cy="2197379"/>
          </a:xfrm>
          <a:prstGeom prst="rect">
            <a:avLst/>
          </a:prstGeom>
        </p:spPr>
      </p:pic>
      <p:pic>
        <p:nvPicPr>
          <p:cNvPr id="7" name="Picture 6">
            <a:extLst>
              <a:ext uri="{FF2B5EF4-FFF2-40B4-BE49-F238E27FC236}">
                <a16:creationId xmlns:a16="http://schemas.microsoft.com/office/drawing/2014/main" id="{25124A57-C128-039C-4FD2-2CB13319D16C}"/>
              </a:ext>
            </a:extLst>
          </p:cNvPr>
          <p:cNvPicPr>
            <a:picLocks noChangeAspect="1"/>
          </p:cNvPicPr>
          <p:nvPr/>
        </p:nvPicPr>
        <p:blipFill>
          <a:blip r:embed="rId3"/>
          <a:stretch>
            <a:fillRect/>
          </a:stretch>
        </p:blipFill>
        <p:spPr>
          <a:xfrm>
            <a:off x="7467600" y="1908900"/>
            <a:ext cx="3300412" cy="2039212"/>
          </a:xfrm>
          <a:prstGeom prst="rect">
            <a:avLst/>
          </a:prstGeom>
        </p:spPr>
      </p:pic>
      <p:pic>
        <p:nvPicPr>
          <p:cNvPr id="10" name="Picture 9">
            <a:extLst>
              <a:ext uri="{FF2B5EF4-FFF2-40B4-BE49-F238E27FC236}">
                <a16:creationId xmlns:a16="http://schemas.microsoft.com/office/drawing/2014/main" id="{2E0DB80B-DFC2-4322-BBD8-304C64E3AB1F}"/>
              </a:ext>
            </a:extLst>
          </p:cNvPr>
          <p:cNvPicPr>
            <a:picLocks noChangeAspect="1"/>
          </p:cNvPicPr>
          <p:nvPr/>
        </p:nvPicPr>
        <p:blipFill>
          <a:blip r:embed="rId4"/>
          <a:stretch>
            <a:fillRect/>
          </a:stretch>
        </p:blipFill>
        <p:spPr>
          <a:xfrm>
            <a:off x="3557587" y="4052887"/>
            <a:ext cx="5724525" cy="2390775"/>
          </a:xfrm>
          <a:prstGeom prst="rect">
            <a:avLst/>
          </a:prstGeom>
        </p:spPr>
      </p:pic>
    </p:spTree>
    <p:extLst>
      <p:ext uri="{BB962C8B-B14F-4D97-AF65-F5344CB8AC3E}">
        <p14:creationId xmlns:p14="http://schemas.microsoft.com/office/powerpoint/2010/main" val="30879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0881F-C9C9-62D9-EB62-B8673A2A5BD8}"/>
              </a:ext>
            </a:extLst>
          </p:cNvPr>
          <p:cNvPicPr>
            <a:picLocks noChangeAspect="1"/>
          </p:cNvPicPr>
          <p:nvPr/>
        </p:nvPicPr>
        <p:blipFill>
          <a:blip r:embed="rId3"/>
          <a:stretch>
            <a:fillRect/>
          </a:stretch>
        </p:blipFill>
        <p:spPr>
          <a:xfrm>
            <a:off x="728662" y="452437"/>
            <a:ext cx="3233738" cy="2628088"/>
          </a:xfrm>
          <a:prstGeom prst="rect">
            <a:avLst/>
          </a:prstGeom>
        </p:spPr>
      </p:pic>
      <p:pic>
        <p:nvPicPr>
          <p:cNvPr id="6" name="Picture 5">
            <a:extLst>
              <a:ext uri="{FF2B5EF4-FFF2-40B4-BE49-F238E27FC236}">
                <a16:creationId xmlns:a16="http://schemas.microsoft.com/office/drawing/2014/main" id="{56B86377-9BB2-B7FA-055C-7935D8023BCC}"/>
              </a:ext>
            </a:extLst>
          </p:cNvPr>
          <p:cNvPicPr>
            <a:picLocks noChangeAspect="1"/>
          </p:cNvPicPr>
          <p:nvPr/>
        </p:nvPicPr>
        <p:blipFill>
          <a:blip r:embed="rId4"/>
          <a:stretch>
            <a:fillRect/>
          </a:stretch>
        </p:blipFill>
        <p:spPr>
          <a:xfrm>
            <a:off x="509587" y="3181350"/>
            <a:ext cx="3471979" cy="2800350"/>
          </a:xfrm>
          <a:prstGeom prst="rect">
            <a:avLst/>
          </a:prstGeom>
        </p:spPr>
      </p:pic>
      <p:sp>
        <p:nvSpPr>
          <p:cNvPr id="7" name="TextBox 6">
            <a:extLst>
              <a:ext uri="{FF2B5EF4-FFF2-40B4-BE49-F238E27FC236}">
                <a16:creationId xmlns:a16="http://schemas.microsoft.com/office/drawing/2014/main" id="{B92BCE66-489A-C561-0777-C3F97E247D22}"/>
              </a:ext>
            </a:extLst>
          </p:cNvPr>
          <p:cNvSpPr txBox="1"/>
          <p:nvPr/>
        </p:nvSpPr>
        <p:spPr>
          <a:xfrm>
            <a:off x="4695824" y="1743443"/>
            <a:ext cx="6772275" cy="3416320"/>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kinh tế: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trung tâm kinh tế hàng đầu của đất nước. Nơi đây tập trung rất nhiều khu công nghiệp lớn, khu công nghi</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ệ</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p cao, nhiều ngân hàng và trung tâm tài chính lớn...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35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972</Words>
  <Application>Microsoft Office PowerPoint</Application>
  <PresentationFormat>Widescreen</PresentationFormat>
  <Paragraphs>68</Paragraphs>
  <Slides>24</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DengXian</vt:lpstr>
      <vt:lpstr>Arial</vt:lpstr>
      <vt:lpstr>Calibri</vt:lpstr>
      <vt:lpstr>Calibri Light</vt:lpstr>
      <vt:lpstr>Cambria</vt:lpstr>
      <vt:lpstr>Times New Roman</vt:lpstr>
      <vt:lpstr>UTM Futura Extra</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2024-01-25T01:47:24Z</dcterms:created>
  <dcterms:modified xsi:type="dcterms:W3CDTF">2024-01-25T06:47:58Z</dcterms:modified>
</cp:coreProperties>
</file>