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8"/>
  </p:notesMasterIdLst>
  <p:sldIdLst>
    <p:sldId id="259" r:id="rId3"/>
    <p:sldId id="320" r:id="rId4"/>
    <p:sldId id="321" r:id="rId5"/>
    <p:sldId id="265" r:id="rId6"/>
    <p:sldId id="266" r:id="rId7"/>
    <p:sldId id="269" r:id="rId8"/>
    <p:sldId id="275" r:id="rId9"/>
    <p:sldId id="276" r:id="rId10"/>
    <p:sldId id="277" r:id="rId11"/>
    <p:sldId id="326" r:id="rId12"/>
    <p:sldId id="323" r:id="rId13"/>
    <p:sldId id="327" r:id="rId14"/>
    <p:sldId id="281" r:id="rId15"/>
    <p:sldId id="282" r:id="rId16"/>
    <p:sldId id="278" r:id="rId17"/>
    <p:sldId id="283" r:id="rId18"/>
    <p:sldId id="337" r:id="rId19"/>
    <p:sldId id="338" r:id="rId20"/>
    <p:sldId id="272" r:id="rId21"/>
    <p:sldId id="329" r:id="rId22"/>
    <p:sldId id="330" r:id="rId23"/>
    <p:sldId id="332" r:id="rId24"/>
    <p:sldId id="284" r:id="rId25"/>
    <p:sldId id="333" r:id="rId26"/>
    <p:sldId id="3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26F"/>
    <a:srgbClr val="FF33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AC6C0-3039-4CB0-B043-1B1DFB3B1B30}" type="datetimeFigureOut">
              <a:rPr lang="en-SG" smtClean="0"/>
              <a:t>8/5/2025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3CF2-84E5-45C3-A135-A1C3A5CDBA5C}" type="slidenum">
              <a:rPr lang="en-SG" smtClean="0"/>
              <a:t>‹#›</a:t>
            </a:fld>
            <a:endParaRPr lang="en-SG"/>
          </a:p>
        </p:txBody>
      </p:sp>
    </p:spTree>
    <p:extLst>
      <p:ext uri="{BB962C8B-B14F-4D97-AF65-F5344CB8AC3E}">
        <p14:creationId xmlns:p14="http://schemas.microsoft.com/office/powerpoint/2010/main" val="111675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82B3CF2-84E5-45C3-A135-A1C3A5CDBA5C}" type="slidenum">
              <a:rPr lang="en-SG" smtClean="0"/>
              <a:t>15</a:t>
            </a:fld>
            <a:endParaRPr lang="en-SG"/>
          </a:p>
        </p:txBody>
      </p:sp>
    </p:spTree>
    <p:extLst>
      <p:ext uri="{BB962C8B-B14F-4D97-AF65-F5344CB8AC3E}">
        <p14:creationId xmlns:p14="http://schemas.microsoft.com/office/powerpoint/2010/main" val="280338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B941-CE8E-5FA0-ED62-DBEFBB0347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D9BA41B6-48BE-531A-EB92-85E997F462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3ABC546-0B30-B1B7-C1CE-DD8F0E3BEEC0}"/>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5" name="Footer Placeholder 4">
            <a:extLst>
              <a:ext uri="{FF2B5EF4-FFF2-40B4-BE49-F238E27FC236}">
                <a16:creationId xmlns:a16="http://schemas.microsoft.com/office/drawing/2014/main" id="{97365E66-1790-0894-B3A2-FE2EFD88263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CC329D01-92F4-0E3B-5F51-EBE1D1378F41}"/>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283566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7606-36B6-2C9F-2B5F-913C2077B2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D03FACD-909C-98E0-0996-9A7FE259D3F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8FB00F9-961F-752F-C74B-8A729FCE4723}"/>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5" name="Footer Placeholder 4">
            <a:extLst>
              <a:ext uri="{FF2B5EF4-FFF2-40B4-BE49-F238E27FC236}">
                <a16:creationId xmlns:a16="http://schemas.microsoft.com/office/drawing/2014/main" id="{8B1F8EAD-2E4B-83E0-FD6B-C4970343FC6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A8C1B17-C58D-CACB-8B86-AA42C245AF61}"/>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237730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98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5574" y="683437"/>
            <a:ext cx="1085887" cy="10746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5039883" y="2372883"/>
            <a:ext cx="7152117" cy="1532029"/>
          </a:xfrm>
          <a:prstGeom prst="rect">
            <a:avLst/>
          </a:prstGeom>
        </p:spPr>
        <p:txBody>
          <a:bodyPr anchor="ctr"/>
          <a:lstStyle>
            <a:lvl1pPr marL="0" indent="0" algn="l">
              <a:lnSpc>
                <a:spcPct val="100000"/>
              </a:lnSpc>
              <a:buNone/>
              <a:defRPr sz="4800" b="1"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b="1" dirty="0"/>
          </a:p>
        </p:txBody>
      </p:sp>
      <p:sp>
        <p:nvSpPr>
          <p:cNvPr id="11" name="Text Placeholder 9"/>
          <p:cNvSpPr>
            <a:spLocks noGrp="1"/>
          </p:cNvSpPr>
          <p:nvPr>
            <p:ph type="body" sz="quarter" idx="11" hasCustomPrompt="1"/>
          </p:nvPr>
        </p:nvSpPr>
        <p:spPr>
          <a:xfrm>
            <a:off x="5039686" y="4092793"/>
            <a:ext cx="7152117" cy="584345"/>
          </a:xfrm>
          <a:prstGeom prst="rect">
            <a:avLst/>
          </a:prstGeom>
        </p:spPr>
        <p:txBody>
          <a:bodyPr anchor="ctr"/>
          <a:lstStyle>
            <a:lvl1pPr marL="0" indent="0" algn="l">
              <a:spcBef>
                <a:spcPts val="0"/>
              </a:spcBef>
              <a:buNone/>
              <a:defRPr sz="1867" b="0" baseline="0">
                <a:solidFill>
                  <a:schemeClr val="accent1"/>
                </a:solidFill>
                <a:latin typeface="+mn-lt"/>
                <a:cs typeface="Arial" pitchFamily="34" charset="0"/>
              </a:defRPr>
            </a:lvl1pPr>
          </a:lstStyle>
          <a:p>
            <a:pPr>
              <a:spcBef>
                <a:spcPts val="0"/>
              </a:spcBef>
              <a:defRPr/>
            </a:pPr>
            <a:r>
              <a:rPr lang="en-US" altLang="ko-KR" sz="1867" b="1" dirty="0"/>
              <a:t>INSERT THE TITLE </a:t>
            </a:r>
          </a:p>
          <a:p>
            <a:pPr>
              <a:spcBef>
                <a:spcPts val="0"/>
              </a:spcBef>
              <a:defRPr/>
            </a:pPr>
            <a:r>
              <a:rPr lang="en-US" altLang="ko-KR" sz="1867" b="1" dirty="0"/>
              <a:t>OF YOUR PRESENTATION HERE</a:t>
            </a:r>
            <a:endParaRPr lang="en-US" altLang="ko-KR" sz="1867" dirty="0"/>
          </a:p>
        </p:txBody>
      </p:sp>
      <p:pic>
        <p:nvPicPr>
          <p:cNvPr id="102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211" y="260648"/>
            <a:ext cx="1667984" cy="1650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36" y="2193795"/>
            <a:ext cx="1248139" cy="1235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339" y="5090782"/>
            <a:ext cx="1667984" cy="165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43385" y="5722125"/>
            <a:ext cx="1137463" cy="11256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8701" y="683437"/>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002-KIMS BUSINESS\007-02-Fullslidesppt-Contents\20161219\02-abs\flower-item0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53023" y="-132653"/>
            <a:ext cx="794839" cy="7866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44406" y="46792"/>
            <a:ext cx="794839" cy="7866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92545" y="888192"/>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49601" y="5541235"/>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031211" y="5722125"/>
            <a:ext cx="713195" cy="70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8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3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5574" y="683437"/>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78798" y="4214696"/>
            <a:ext cx="1137463" cy="10976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9403" y="3342646"/>
            <a:ext cx="1807435" cy="17441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002-KIMS BUSINESS\007-02-Fullslidesppt-Contents\20161219\02-abs\flower-item0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59365" y="1220755"/>
            <a:ext cx="2976331" cy="28720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211" y="260648"/>
            <a:ext cx="1667984" cy="1650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36" y="2193795"/>
            <a:ext cx="1248139" cy="1235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339" y="5090782"/>
            <a:ext cx="1667984" cy="165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43385" y="5722125"/>
            <a:ext cx="1137463" cy="11256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8701" y="683437"/>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53023" y="-132653"/>
            <a:ext cx="794839" cy="7866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744406" y="46792"/>
            <a:ext cx="794839" cy="7866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92545" y="888192"/>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49601" y="5541235"/>
            <a:ext cx="1085887" cy="1074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031211" y="5722125"/>
            <a:ext cx="713195" cy="70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744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4848290" y="1124744"/>
            <a:ext cx="2495421" cy="2747397"/>
            <a:chOff x="539552" y="915566"/>
            <a:chExt cx="2787220" cy="3068660"/>
          </a:xfrm>
        </p:grpSpPr>
        <p:pic>
          <p:nvPicPr>
            <p:cNvPr id="4" name="Picture 2" descr="E:\002-KIMS BUSINESS\007-02-Fullslidesppt-Contents\20161219\02-abs\flower-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8659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639911" y="1267846"/>
            <a:ext cx="10024708" cy="513748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nvGrpSpPr>
          <p:cNvPr id="3" name="Group 2"/>
          <p:cNvGrpSpPr/>
          <p:nvPr userDrawn="1"/>
        </p:nvGrpSpPr>
        <p:grpSpPr>
          <a:xfrm>
            <a:off x="711" y="448675"/>
            <a:ext cx="3118959" cy="6244688"/>
            <a:chOff x="0" y="113767"/>
            <a:chExt cx="2339219" cy="4683516"/>
          </a:xfrm>
        </p:grpSpPr>
        <p:pic>
          <p:nvPicPr>
            <p:cNvPr id="4" name="Picture 3" descr="E:\002-KIMS BUSINESS\007-02-Fullslidesppt-Contents\20161219\02-abs\flower-item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4" y="113767"/>
              <a:ext cx="940763" cy="931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424" y="1044781"/>
              <a:ext cx="732759" cy="707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685" y="158580"/>
              <a:ext cx="1180496" cy="1139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72" y="1510888"/>
              <a:ext cx="499452" cy="481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2-KIMS BUSINESS\007-02-Fullslidesppt-Contents\20161219\02-abs\flower-item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424" y="1992839"/>
              <a:ext cx="369083" cy="356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147" y="656354"/>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36" y="1941171"/>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002-KIMS BUSINESS\007-02-Fullslidesppt-Contents\20161219\02-abs\flower-item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a:stretch/>
          </p:blipFill>
          <p:spPr bwMode="auto">
            <a:xfrm>
              <a:off x="0" y="1086108"/>
              <a:ext cx="324036" cy="6413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987" y="4155926"/>
              <a:ext cx="648072" cy="641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0492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1242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401901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3"/>
          <p:cNvSpPr/>
          <p:nvPr userDrawn="1"/>
        </p:nvSpPr>
        <p:spPr>
          <a:xfrm>
            <a:off x="719403" y="1572287"/>
            <a:ext cx="2784309" cy="3072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Rectangle 13"/>
          <p:cNvSpPr/>
          <p:nvPr userDrawn="1"/>
        </p:nvSpPr>
        <p:spPr>
          <a:xfrm>
            <a:off x="4501919" y="1572287"/>
            <a:ext cx="2784309" cy="3072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 name="Rectangle 14"/>
          <p:cNvSpPr/>
          <p:nvPr userDrawn="1"/>
        </p:nvSpPr>
        <p:spPr>
          <a:xfrm>
            <a:off x="8284435" y="1572287"/>
            <a:ext cx="2784309" cy="3072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868330" y="1700808"/>
            <a:ext cx="2885909" cy="307234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4647754" y="1700808"/>
            <a:ext cx="2885909" cy="307234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8427178" y="1700808"/>
            <a:ext cx="2885909" cy="307234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93630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F863-9D1E-ED34-2B43-DA8F296E07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42F9D57-5B3F-6708-E45B-7845816CA10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3DD073E-2A7F-7561-060D-90ACA0C54EC6}"/>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5" name="Footer Placeholder 4">
            <a:extLst>
              <a:ext uri="{FF2B5EF4-FFF2-40B4-BE49-F238E27FC236}">
                <a16:creationId xmlns:a16="http://schemas.microsoft.com/office/drawing/2014/main" id="{603A14E8-DB37-BF7D-1E21-029E9373F82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779DFB77-0BA3-5AED-9C27-59BE47403D7A}"/>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3715079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dirty="0"/>
              <a:t>Insert the title of your subtitle Here</a:t>
            </a:r>
          </a:p>
        </p:txBody>
      </p:sp>
      <p:pic>
        <p:nvPicPr>
          <p:cNvPr id="12291" name="Picture 3" descr="D:\Fullppt\005-PNG이미지\탭.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540593" y="2551692"/>
            <a:ext cx="3429959" cy="422446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Fullppt\005-PNG이미지\핸드폰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95734" y="2880577"/>
            <a:ext cx="3072341" cy="3720547"/>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4463820" y="3043177"/>
            <a:ext cx="1759459" cy="27245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2" hasCustomPrompt="1"/>
          </p:nvPr>
        </p:nvSpPr>
        <p:spPr>
          <a:xfrm>
            <a:off x="564872" y="3429001"/>
            <a:ext cx="3130861" cy="233599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299778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dirty="0"/>
              <a:t>Insert the title of your subtitle Here</a:t>
            </a:r>
          </a:p>
        </p:txBody>
      </p:sp>
      <p:pic>
        <p:nvPicPr>
          <p:cNvPr id="8"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19669" y="1988840"/>
            <a:ext cx="3744416" cy="4534413"/>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4049949" y="2173037"/>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442185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lIns="648000" anchor="ctr"/>
          <a:lstStyle>
            <a:lvl1pPr marL="0" indent="0" algn="l">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507810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891"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Picture Placeholder 2"/>
          <p:cNvSpPr>
            <a:spLocks noGrp="1"/>
          </p:cNvSpPr>
          <p:nvPr>
            <p:ph type="pic" idx="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3840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5968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 name="Picture Placeholder 2"/>
          <p:cNvSpPr>
            <a:spLocks noGrp="1"/>
          </p:cNvSpPr>
          <p:nvPr>
            <p:ph type="pic" idx="12" hasCustomPrompt="1"/>
          </p:nvPr>
        </p:nvSpPr>
        <p:spPr>
          <a:xfrm>
            <a:off x="0" y="2028911"/>
            <a:ext cx="12192000" cy="280017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Rectangle 2"/>
          <p:cNvSpPr/>
          <p:nvPr userDrawn="1"/>
        </p:nvSpPr>
        <p:spPr>
          <a:xfrm>
            <a:off x="0" y="4828032"/>
            <a:ext cx="6096000"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Rectangle 8"/>
          <p:cNvSpPr/>
          <p:nvPr userDrawn="1"/>
        </p:nvSpPr>
        <p:spPr>
          <a:xfrm>
            <a:off x="6096000" y="0"/>
            <a:ext cx="6096000"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1915020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Picture Placeholder 2"/>
          <p:cNvSpPr>
            <a:spLocks noGrp="1"/>
          </p:cNvSpPr>
          <p:nvPr>
            <p:ph type="pic" idx="12" hasCustomPrompt="1"/>
          </p:nvPr>
        </p:nvSpPr>
        <p:spPr>
          <a:xfrm>
            <a:off x="335360" y="270401"/>
            <a:ext cx="407977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4493079" y="270401"/>
            <a:ext cx="1874127"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4493079" y="2382860"/>
            <a:ext cx="1874127"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5" hasCustomPrompt="1"/>
          </p:nvPr>
        </p:nvSpPr>
        <p:spPr>
          <a:xfrm>
            <a:off x="335361" y="4494871"/>
            <a:ext cx="1874127"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6" hasCustomPrompt="1"/>
          </p:nvPr>
        </p:nvSpPr>
        <p:spPr>
          <a:xfrm>
            <a:off x="2334757" y="4494871"/>
            <a:ext cx="4032448"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23159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01927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1"/>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131593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F96E-DFF6-BCBF-4D7E-E4E10A041A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AB3A107F-CFD2-ED80-C7A3-D5FB95850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AE747D-4474-B978-5FC7-36EEBC2ACECA}"/>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5" name="Footer Placeholder 4">
            <a:extLst>
              <a:ext uri="{FF2B5EF4-FFF2-40B4-BE49-F238E27FC236}">
                <a16:creationId xmlns:a16="http://schemas.microsoft.com/office/drawing/2014/main" id="{69BC8A87-186A-FBA2-DCBA-561BDA31544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1EA889B-CDAC-7397-3AE0-D508F1CBB0CD}"/>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278380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17F8-7A62-D79E-07E0-042C291FCC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1517722-B68F-7BB2-55CD-1AC4C039682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7FDC114B-178B-61ED-92C6-0EC458399C7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E861CD0C-31D1-D088-A7B7-A08940F4699B}"/>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6" name="Footer Placeholder 5">
            <a:extLst>
              <a:ext uri="{FF2B5EF4-FFF2-40B4-BE49-F238E27FC236}">
                <a16:creationId xmlns:a16="http://schemas.microsoft.com/office/drawing/2014/main" id="{6A2AAD17-B32B-DA30-61D6-3090596CED9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5E2B15D-E958-5C3F-E8BD-57458E0D5374}"/>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694952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42C6-EEB8-6E20-A6F5-0B04D1047ED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FC54A22-2CB2-1E7B-B5F2-EFDF7C7C6D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93942-CD28-FB7B-E7BC-1DA340DC954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967E6C6-754E-C061-2587-AFAA004C448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3DC8C-6B6F-1CCB-E161-9354C3804A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29BA16E7-9C04-E1EB-135E-FB1E434DBC65}"/>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8" name="Footer Placeholder 7">
            <a:extLst>
              <a:ext uri="{FF2B5EF4-FFF2-40B4-BE49-F238E27FC236}">
                <a16:creationId xmlns:a16="http://schemas.microsoft.com/office/drawing/2014/main" id="{84A02D12-B1DB-A2C6-8411-F073CA76839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2337322D-2351-B6A5-D056-0E74289EAA1C}"/>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531442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4119-F186-4C67-52E7-6EBD648CF6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F37D2B9-9724-1AD7-5004-3154D2798EED}"/>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4" name="Footer Placeholder 3">
            <a:extLst>
              <a:ext uri="{FF2B5EF4-FFF2-40B4-BE49-F238E27FC236}">
                <a16:creationId xmlns:a16="http://schemas.microsoft.com/office/drawing/2014/main" id="{A1E3B34A-673C-9A28-2C6F-5130266E7D5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57A6DFC6-EF31-E33F-923A-3E38EE454B1E}"/>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93937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761E9-A29A-6529-7835-28AC8C70CB1F}"/>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3" name="Footer Placeholder 2">
            <a:extLst>
              <a:ext uri="{FF2B5EF4-FFF2-40B4-BE49-F238E27FC236}">
                <a16:creationId xmlns:a16="http://schemas.microsoft.com/office/drawing/2014/main" id="{542A9551-53CB-8293-55B3-8919E3AFD3B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8915FCED-2927-4478-A67F-D316217AA44D}"/>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218747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B0AD-0080-0E22-AA7D-CCA7D11B49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A10AF1D-F37F-DF27-BF92-1E2D42F5FA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B6849F7B-2044-F260-21E6-D45877EF51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F80D8-4F8F-2A35-34EE-D9FBB643A774}"/>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6" name="Footer Placeholder 5">
            <a:extLst>
              <a:ext uri="{FF2B5EF4-FFF2-40B4-BE49-F238E27FC236}">
                <a16:creationId xmlns:a16="http://schemas.microsoft.com/office/drawing/2014/main" id="{473A6D4E-C534-5242-9C22-956A1737654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4D3DBDAA-70B4-F6CF-B923-84E89427D50C}"/>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3076526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B44E-C630-122B-2446-D15F7AD285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3A52895-1495-05E6-55EB-3B2EABA821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88C4DF9A-CA6D-3FA8-65BF-9DA09695039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F5D2C-6D3F-557B-95DB-58857D9F78D8}"/>
              </a:ext>
            </a:extLst>
          </p:cNvPr>
          <p:cNvSpPr>
            <a:spLocks noGrp="1"/>
          </p:cNvSpPr>
          <p:nvPr>
            <p:ph type="dt" sz="half" idx="10"/>
          </p:nvPr>
        </p:nvSpPr>
        <p:spPr>
          <a:xfrm>
            <a:off x="838200" y="6356350"/>
            <a:ext cx="2743200" cy="365125"/>
          </a:xfrm>
          <a:prstGeom prst="rect">
            <a:avLst/>
          </a:prstGeom>
        </p:spPr>
        <p:txBody>
          <a:bodyPr/>
          <a:lstStyle/>
          <a:p>
            <a:fld id="{FCA10355-3CA5-4808-BE9A-AE6DF4F745CF}" type="datetimeFigureOut">
              <a:rPr lang="en-SG" smtClean="0"/>
              <a:t>8/5/2025</a:t>
            </a:fld>
            <a:endParaRPr lang="en-SG"/>
          </a:p>
        </p:txBody>
      </p:sp>
      <p:sp>
        <p:nvSpPr>
          <p:cNvPr id="6" name="Footer Placeholder 5">
            <a:extLst>
              <a:ext uri="{FF2B5EF4-FFF2-40B4-BE49-F238E27FC236}">
                <a16:creationId xmlns:a16="http://schemas.microsoft.com/office/drawing/2014/main" id="{DF360929-91C9-60F4-8F78-E4C4CADC75E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6D6279CE-A25F-5139-4358-3BC1B2E3A0E2}"/>
              </a:ext>
            </a:extLst>
          </p:cNvPr>
          <p:cNvSpPr>
            <a:spLocks noGrp="1"/>
          </p:cNvSpPr>
          <p:nvPr>
            <p:ph type="sldNum" sz="quarter" idx="12"/>
          </p:nvPr>
        </p:nvSpPr>
        <p:spPr>
          <a:xfrm>
            <a:off x="8610600" y="6356350"/>
            <a:ext cx="2743200" cy="365125"/>
          </a:xfrm>
          <a:prstGeom prst="rect">
            <a:avLst/>
          </a:prstGeom>
        </p:spPr>
        <p:txBody>
          <a:bodyPr/>
          <a:lstStyle/>
          <a:p>
            <a:fld id="{BF110A34-3271-43CB-A48C-CC5FFFB27B08}" type="slidenum">
              <a:rPr lang="en-SG" smtClean="0"/>
              <a:t>‹#›</a:t>
            </a:fld>
            <a:endParaRPr lang="en-SG"/>
          </a:p>
        </p:txBody>
      </p:sp>
    </p:spTree>
    <p:extLst>
      <p:ext uri="{BB962C8B-B14F-4D97-AF65-F5344CB8AC3E}">
        <p14:creationId xmlns:p14="http://schemas.microsoft.com/office/powerpoint/2010/main" val="36156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7.xml"/><Relationship Id="rId16"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32791F7A-D702-E246-A2A1-75C2789BC6B8}"/>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C08F285-C2A6-7878-0C01-B8789AEFC2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9" name="Picture 8">
            <a:extLst>
              <a:ext uri="{FF2B5EF4-FFF2-40B4-BE49-F238E27FC236}">
                <a16:creationId xmlns:a16="http://schemas.microsoft.com/office/drawing/2014/main" id="{A0EEF33B-395E-86A9-EF3D-28C2C6642FA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0" name="Picture 6">
            <a:extLst>
              <a:ext uri="{FF2B5EF4-FFF2-40B4-BE49-F238E27FC236}">
                <a16:creationId xmlns:a16="http://schemas.microsoft.com/office/drawing/2014/main" id="{75A7F24D-1930-909B-F30D-3B083EAA7FAC}"/>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1" name="Picture 6">
            <a:extLst>
              <a:ext uri="{FF2B5EF4-FFF2-40B4-BE49-F238E27FC236}">
                <a16:creationId xmlns:a16="http://schemas.microsoft.com/office/drawing/2014/main" id="{2FEABCAA-AD4E-0778-9022-293D4081BA4D}"/>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2" name="Picture 6">
            <a:extLst>
              <a:ext uri="{FF2B5EF4-FFF2-40B4-BE49-F238E27FC236}">
                <a16:creationId xmlns:a16="http://schemas.microsoft.com/office/drawing/2014/main" id="{BAA6A86E-0DCE-87C1-006E-3208A27E485A}"/>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3" name="Picture 6">
            <a:extLst>
              <a:ext uri="{FF2B5EF4-FFF2-40B4-BE49-F238E27FC236}">
                <a16:creationId xmlns:a16="http://schemas.microsoft.com/office/drawing/2014/main" id="{48D3CC37-BC45-B129-D673-194408D31BD6}"/>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4" name="Picture 6">
            <a:extLst>
              <a:ext uri="{FF2B5EF4-FFF2-40B4-BE49-F238E27FC236}">
                <a16:creationId xmlns:a16="http://schemas.microsoft.com/office/drawing/2014/main" id="{D2ABEBAF-AFBA-1078-F996-2F0C1751B910}"/>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5" name="Picture 6">
            <a:extLst>
              <a:ext uri="{FF2B5EF4-FFF2-40B4-BE49-F238E27FC236}">
                <a16:creationId xmlns:a16="http://schemas.microsoft.com/office/drawing/2014/main" id="{42024565-1886-1B94-A7DC-891741944DF6}"/>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16" name="Picture 6">
            <a:extLst>
              <a:ext uri="{FF2B5EF4-FFF2-40B4-BE49-F238E27FC236}">
                <a16:creationId xmlns:a16="http://schemas.microsoft.com/office/drawing/2014/main" id="{40452F22-6802-AF1A-BCCB-8C2BD98B8B58}"/>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17" name="Picture 6">
            <a:extLst>
              <a:ext uri="{FF2B5EF4-FFF2-40B4-BE49-F238E27FC236}">
                <a16:creationId xmlns:a16="http://schemas.microsoft.com/office/drawing/2014/main" id="{2B7B8685-4CC3-9BE5-0B2D-802C582A22A1}"/>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2" name="Picture 1" descr="A group of children holding solar panels and a globe&#10;&#10;AI-generated content may be incorrect.">
            <a:extLst>
              <a:ext uri="{FF2B5EF4-FFF2-40B4-BE49-F238E27FC236}">
                <a16:creationId xmlns:a16="http://schemas.microsoft.com/office/drawing/2014/main" id="{5E3FD640-33EC-1E68-0EFB-BAF5BF36B2A6}"/>
              </a:ext>
            </a:extLst>
          </p:cNvPr>
          <p:cNvPicPr>
            <a:picLocks noChangeAspect="1"/>
          </p:cNvPicPr>
          <p:nvPr userDrawn="1"/>
        </p:nvPicPr>
        <p:blipFill>
          <a:blip r:embed="rId20">
            <a:extLst>
              <a:ext uri="{28A0092B-C50C-407E-A947-70E740481C1C}">
                <a14:useLocalDpi xmlns:a14="http://schemas.microsoft.com/office/drawing/2010/main" val="0"/>
              </a:ext>
            </a:extLst>
          </a:blip>
          <a:srcRect t="7875" b="4234"/>
          <a:stretch/>
        </p:blipFill>
        <p:spPr>
          <a:xfrm>
            <a:off x="20" y="10"/>
            <a:ext cx="12191980" cy="6857990"/>
          </a:xfrm>
          <a:prstGeom prst="rect">
            <a:avLst/>
          </a:prstGeom>
          <a:noFill/>
        </p:spPr>
      </p:pic>
    </p:spTree>
    <p:extLst>
      <p:ext uri="{BB962C8B-B14F-4D97-AF65-F5344CB8AC3E}">
        <p14:creationId xmlns:p14="http://schemas.microsoft.com/office/powerpoint/2010/main" val="334024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 id="2147483664" r:id="rId14"/>
    <p:sldLayoutId id="2147483665"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3618FA-56AA-5745-DB73-79BD39CCFDE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1504951" y="-162121"/>
            <a:ext cx="1603248" cy="1699431"/>
          </a:xfrm>
          <a:prstGeom prst="rect">
            <a:avLst/>
          </a:prstGeom>
        </p:spPr>
      </p:pic>
      <p:sp>
        <p:nvSpPr>
          <p:cNvPr id="3" name="Title 1">
            <a:extLst>
              <a:ext uri="{FF2B5EF4-FFF2-40B4-BE49-F238E27FC236}">
                <a16:creationId xmlns:a16="http://schemas.microsoft.com/office/drawing/2014/main" id="{70B0F634-3367-A0D1-5E2E-87AEBD4804D2}"/>
              </a:ext>
            </a:extLst>
          </p:cNvPr>
          <p:cNvSpPr txBox="1">
            <a:spLocks/>
          </p:cNvSpPr>
          <p:nvPr userDrawn="1"/>
        </p:nvSpPr>
        <p:spPr>
          <a:xfrm>
            <a:off x="-1504952" y="1239837"/>
            <a:ext cx="1603248" cy="577427"/>
          </a:xfrm>
          <a:prstGeom prst="rect">
            <a:avLst/>
          </a:prstGeom>
        </p:spPr>
        <p:txBody>
          <a:bodyPr vert="horz" lIns="53213" tIns="26607" rIns="53213" bIns="2660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32168" rtl="0" eaLnBrk="1" fontAlgn="auto" latinLnBrk="0" hangingPunct="1">
              <a:lnSpc>
                <a:spcPct val="90000"/>
              </a:lnSpc>
              <a:spcBef>
                <a:spcPct val="0"/>
              </a:spcBef>
              <a:spcAft>
                <a:spcPts val="0"/>
              </a:spcAft>
              <a:buClrTx/>
              <a:buSzTx/>
              <a:buFontTx/>
              <a:buNone/>
              <a:tabLst/>
              <a:defRPr/>
            </a:pPr>
            <a:r>
              <a:rPr kumimoji="0" lang="en-US" sz="1863"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1863"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4" name="Picture 3">
            <a:extLst>
              <a:ext uri="{FF2B5EF4-FFF2-40B4-BE49-F238E27FC236}">
                <a16:creationId xmlns:a16="http://schemas.microsoft.com/office/drawing/2014/main" id="{A58CD804-D2D7-2348-7B4A-2CF274E7808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p:blipFill>
        <p:spPr>
          <a:xfrm>
            <a:off x="1013514" y="7847009"/>
            <a:ext cx="1337607" cy="1468489"/>
          </a:xfrm>
          <a:prstGeom prst="rect">
            <a:avLst/>
          </a:prstGeom>
        </p:spPr>
      </p:pic>
      <p:sp>
        <p:nvSpPr>
          <p:cNvPr id="5" name="TextBox 3">
            <a:extLst>
              <a:ext uri="{FF2B5EF4-FFF2-40B4-BE49-F238E27FC236}">
                <a16:creationId xmlns:a16="http://schemas.microsoft.com/office/drawing/2014/main" id="{330E2809-C5D8-DA15-5DDD-371398769237}"/>
              </a:ext>
            </a:extLst>
          </p:cNvPr>
          <p:cNvSpPr txBox="1"/>
          <p:nvPr userDrawn="1"/>
        </p:nvSpPr>
        <p:spPr>
          <a:xfrm>
            <a:off x="2063553" y="8805598"/>
            <a:ext cx="4567335" cy="5761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66084" rtl="0" eaLnBrk="1" fontAlgn="auto" latinLnBrk="0" hangingPunct="1">
              <a:lnSpc>
                <a:spcPct val="100000"/>
              </a:lnSpc>
              <a:spcBef>
                <a:spcPts val="0"/>
              </a:spcBef>
              <a:spcAft>
                <a:spcPts val="0"/>
              </a:spcAft>
              <a:buClrTx/>
              <a:buSzTx/>
              <a:buFontTx/>
              <a:buNone/>
              <a:tabLst/>
              <a:defRPr/>
            </a:pPr>
            <a:r>
              <a:rPr kumimoji="0" lang="en-US" sz="1048"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66084" rtl="0" eaLnBrk="1" fontAlgn="auto" latinLnBrk="0" hangingPunct="1">
              <a:lnSpc>
                <a:spcPct val="100000"/>
              </a:lnSpc>
              <a:spcBef>
                <a:spcPts val="0"/>
              </a:spcBef>
              <a:spcAft>
                <a:spcPts val="0"/>
              </a:spcAft>
              <a:buClrTx/>
              <a:buSzTx/>
              <a:buFontTx/>
              <a:buNone/>
              <a:tabLst/>
              <a:defRPr/>
            </a:pPr>
            <a:r>
              <a:rPr kumimoji="0" lang="en-US" sz="1048"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048"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048"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048"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048"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048"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ahyp="http://schemas.microsoft.com/office/drawing/2018/hyperlinkcolor" val="tx"/>
                    </a:ext>
                  </a:extLst>
                </a:hlinkClick>
              </a:rPr>
              <a:t>MĂNG NON- TÀI LIỆU TIỂU HỌC | Facebook</a:t>
            </a:r>
            <a:endParaRPr kumimoji="0" lang="en-US" sz="1048"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66084" rtl="0" eaLnBrk="1" fontAlgn="auto" latinLnBrk="0" hangingPunct="1">
              <a:lnSpc>
                <a:spcPct val="100000"/>
              </a:lnSpc>
              <a:spcBef>
                <a:spcPts val="0"/>
              </a:spcBef>
              <a:spcAft>
                <a:spcPts val="0"/>
              </a:spcAft>
              <a:buClrTx/>
              <a:buSzTx/>
              <a:buFontTx/>
              <a:buNone/>
              <a:tabLst/>
              <a:defRPr/>
            </a:pPr>
            <a:r>
              <a:rPr kumimoji="0" lang="en-US" sz="1048"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048"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048"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048"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048"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41012B41-95F1-9EF1-A16E-FE33EDCAE81B}"/>
              </a:ext>
            </a:extLst>
          </p:cNvPr>
          <p:cNvSpPr txBox="1">
            <a:spLocks/>
          </p:cNvSpPr>
          <p:nvPr userDrawn="1"/>
        </p:nvSpPr>
        <p:spPr>
          <a:xfrm>
            <a:off x="880693" y="9072488"/>
            <a:ext cx="1603248" cy="577427"/>
          </a:xfrm>
          <a:prstGeom prst="rect">
            <a:avLst/>
          </a:prstGeom>
        </p:spPr>
        <p:txBody>
          <a:bodyPr vert="horz" lIns="53213" tIns="26607" rIns="53213" bIns="2660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32168" rtl="0" eaLnBrk="1" fontAlgn="auto" latinLnBrk="0" hangingPunct="1">
              <a:lnSpc>
                <a:spcPct val="90000"/>
              </a:lnSpc>
              <a:spcBef>
                <a:spcPct val="0"/>
              </a:spcBef>
              <a:spcAft>
                <a:spcPts val="0"/>
              </a:spcAft>
              <a:buClrTx/>
              <a:buSzTx/>
              <a:buFontTx/>
              <a:buNone/>
              <a:tabLst/>
              <a:defRPr/>
            </a:pPr>
            <a:r>
              <a:rPr kumimoji="0" lang="en-US" sz="1863"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1863"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42884571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4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1D7F-0F52-2ACF-5E5F-C2CA662DA803}"/>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48B2874-3DA4-D705-5854-4FC3D18C211E}"/>
              </a:ext>
            </a:extLst>
          </p:cNvPr>
          <p:cNvGrpSpPr/>
          <p:nvPr/>
        </p:nvGrpSpPr>
        <p:grpSpPr>
          <a:xfrm>
            <a:off x="-3956266" y="5349213"/>
            <a:ext cx="19336447" cy="1919776"/>
            <a:chOff x="-306853" y="5418637"/>
            <a:chExt cx="14502335" cy="1439832"/>
          </a:xfrm>
        </p:grpSpPr>
        <p:pic>
          <p:nvPicPr>
            <p:cNvPr id="10" name="Picture 9">
              <a:extLst>
                <a:ext uri="{FF2B5EF4-FFF2-40B4-BE49-F238E27FC236}">
                  <a16:creationId xmlns:a16="http://schemas.microsoft.com/office/drawing/2014/main" id="{B3395599-2D00-10ED-5E4C-769F09BBE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1" name="Picture 10">
              <a:extLst>
                <a:ext uri="{FF2B5EF4-FFF2-40B4-BE49-F238E27FC236}">
                  <a16:creationId xmlns:a16="http://schemas.microsoft.com/office/drawing/2014/main" id="{BC2C7AED-707E-4C11-F9EA-F35B8F0F0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2" name="Picture 11">
              <a:extLst>
                <a:ext uri="{FF2B5EF4-FFF2-40B4-BE49-F238E27FC236}">
                  <a16:creationId xmlns:a16="http://schemas.microsoft.com/office/drawing/2014/main" id="{7C269CFD-1E9F-F3D0-3D84-EE50725DE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3" name="Picture 12">
              <a:extLst>
                <a:ext uri="{FF2B5EF4-FFF2-40B4-BE49-F238E27FC236}">
                  <a16:creationId xmlns:a16="http://schemas.microsoft.com/office/drawing/2014/main" id="{F22386FC-0E32-6290-882B-0A782EC3D8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pic>
        <p:nvPicPr>
          <p:cNvPr id="7" name="Picture 6" descr="A green and white logo&#10;&#10;Description automatically generated">
            <a:extLst>
              <a:ext uri="{FF2B5EF4-FFF2-40B4-BE49-F238E27FC236}">
                <a16:creationId xmlns:a16="http://schemas.microsoft.com/office/drawing/2014/main" id="{1E127009-19DC-B682-F732-F65756F58A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9210" y="-202371"/>
            <a:ext cx="1406993" cy="1406993"/>
          </a:xfrm>
          <a:prstGeom prst="rect">
            <a:avLst/>
          </a:prstGeom>
        </p:spPr>
      </p:pic>
      <p:pic>
        <p:nvPicPr>
          <p:cNvPr id="14" name="Picture 6">
            <a:extLst>
              <a:ext uri="{FF2B5EF4-FFF2-40B4-BE49-F238E27FC236}">
                <a16:creationId xmlns:a16="http://schemas.microsoft.com/office/drawing/2014/main" id="{633641FA-4336-0D58-5AA6-659C5D1FA98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37667"/>
          <a:stretch/>
        </p:blipFill>
        <p:spPr>
          <a:xfrm>
            <a:off x="1909422" y="3672361"/>
            <a:ext cx="695087" cy="736787"/>
          </a:xfrm>
          <a:prstGeom prst="rect">
            <a:avLst/>
          </a:prstGeom>
        </p:spPr>
      </p:pic>
      <p:pic>
        <p:nvPicPr>
          <p:cNvPr id="5" name="Picture 4">
            <a:extLst>
              <a:ext uri="{FF2B5EF4-FFF2-40B4-BE49-F238E27FC236}">
                <a16:creationId xmlns:a16="http://schemas.microsoft.com/office/drawing/2014/main" id="{79C65536-628F-7901-CEE8-8838F6309BEB}"/>
              </a:ext>
            </a:extLst>
          </p:cNvPr>
          <p:cNvPicPr>
            <a:picLocks noChangeAspect="1"/>
          </p:cNvPicPr>
          <p:nvPr/>
        </p:nvPicPr>
        <p:blipFill>
          <a:blip r:embed="rId5"/>
          <a:stretch>
            <a:fillRect/>
          </a:stretch>
        </p:blipFill>
        <p:spPr>
          <a:xfrm>
            <a:off x="1810485" y="2965780"/>
            <a:ext cx="8472093" cy="1911275"/>
          </a:xfrm>
          <a:prstGeom prst="rect">
            <a:avLst/>
          </a:prstGeom>
        </p:spPr>
      </p:pic>
      <p:pic>
        <p:nvPicPr>
          <p:cNvPr id="16" name="Picture 15">
            <a:extLst>
              <a:ext uri="{FF2B5EF4-FFF2-40B4-BE49-F238E27FC236}">
                <a16:creationId xmlns:a16="http://schemas.microsoft.com/office/drawing/2014/main" id="{51379AA9-455A-9059-E54B-41C36CD68239}"/>
              </a:ext>
            </a:extLst>
          </p:cNvPr>
          <p:cNvPicPr>
            <a:picLocks noChangeAspect="1"/>
          </p:cNvPicPr>
          <p:nvPr/>
        </p:nvPicPr>
        <p:blipFill>
          <a:blip r:embed="rId6"/>
          <a:stretch>
            <a:fillRect/>
          </a:stretch>
        </p:blipFill>
        <p:spPr>
          <a:xfrm>
            <a:off x="4670953" y="2085280"/>
            <a:ext cx="2044872" cy="1046018"/>
          </a:xfrm>
          <a:prstGeom prst="rect">
            <a:avLst/>
          </a:prstGeom>
        </p:spPr>
      </p:pic>
      <p:pic>
        <p:nvPicPr>
          <p:cNvPr id="8" name="Picture 7">
            <a:extLst>
              <a:ext uri="{FF2B5EF4-FFF2-40B4-BE49-F238E27FC236}">
                <a16:creationId xmlns:a16="http://schemas.microsoft.com/office/drawing/2014/main" id="{F9CAC318-FCBA-A704-CBD7-44AA882F3C1B}"/>
              </a:ext>
            </a:extLst>
          </p:cNvPr>
          <p:cNvPicPr>
            <a:picLocks noChangeAspect="1"/>
          </p:cNvPicPr>
          <p:nvPr/>
        </p:nvPicPr>
        <p:blipFill>
          <a:blip r:embed="rId7"/>
          <a:stretch>
            <a:fillRect/>
          </a:stretch>
        </p:blipFill>
        <p:spPr>
          <a:xfrm>
            <a:off x="4541704" y="4710548"/>
            <a:ext cx="3206774" cy="1072989"/>
          </a:xfrm>
          <a:prstGeom prst="rect">
            <a:avLst/>
          </a:prstGeom>
        </p:spPr>
      </p:pic>
    </p:spTree>
    <p:extLst>
      <p:ext uri="{BB962C8B-B14F-4D97-AF65-F5344CB8AC3E}">
        <p14:creationId xmlns:p14="http://schemas.microsoft.com/office/powerpoint/2010/main" val="396822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5AE4-346A-6F2D-6A70-D25BBB80BC4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C57F048-B030-2841-5EE4-AB331139AFDA}"/>
              </a:ext>
            </a:extLst>
          </p:cNvPr>
          <p:cNvSpPr/>
          <p:nvPr/>
        </p:nvSpPr>
        <p:spPr>
          <a:xfrm>
            <a:off x="321128" y="277340"/>
            <a:ext cx="11549743" cy="6504459"/>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EC92631C-AA34-3314-DE9E-C5795E567F1C}"/>
              </a:ext>
            </a:extLst>
          </p:cNvPr>
          <p:cNvSpPr txBox="1"/>
          <p:nvPr/>
        </p:nvSpPr>
        <p:spPr>
          <a:xfrm>
            <a:off x="642256" y="579016"/>
            <a:ext cx="10907486"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Giờ Trái Đất là một sự kiện được Quỹ Quốc tế Bảo tồn Thiên nhiên tổ chức hằng năm nhằm nâng cao nhận thức về biến đổi khí hậu và khuyến khích mọi người hành động để bảo vệ Trái Đất. Sự kiện này được tổ chức vào thứ Bảy cuối cùng của tháng Ba, khi các thành phố và thị trấn trên toàn cầu tắt đèn trong một giờ, từ 20 giờ 30 phút đến 21 giờ 30 phút giờ địa phương.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Sự kiện Giờ Trái Đất được khởi xướng lần đầu tiên tại Xít-ni, Ô-xtrây-li-a vào năm 2007. Nhờ các phương tiện truyền thông và sự kêu gọi của các tổ chức quốc tế, sự kiện đã thu hút sự quan tâm của thế giới những năm sau đó. Năm 2022, sự kiện đã ghi nhận sự tham gia của hơn 190 quốc gia và vùng lãnh thổ. Việt Nam chính thức tham gia hưởng ứng Giờ Trái Đất từ năm 2009.</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Sự kiện Giờ Trái Đất đã khẳng định mỗi hành động nhỏ của từng cá nhân khi được nhân lên trên diện rộng sẽ lan toả và có thể làm cho môi trường sống tốt hơn. Hành động tắt các thiết bị diện không cần thiết trong 60 phút góp phần không nhỏ vào việc tiết kiệm điện năng, giúp giảm thiểu khí các-bô-nic và chống biến đổi khí hậu.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(Nguyễn Liêm)</a:t>
            </a:r>
            <a:endParaRPr kumimoji="0" lang="en-SG"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28DA9173-EAB4-3056-E414-4A37F3D6078F}"/>
              </a:ext>
            </a:extLst>
          </p:cNvPr>
          <p:cNvPicPr>
            <a:picLocks noChangeAspect="1"/>
          </p:cNvPicPr>
          <p:nvPr/>
        </p:nvPicPr>
        <p:blipFill>
          <a:blip r:embed="rId2"/>
          <a:stretch>
            <a:fillRect/>
          </a:stretch>
        </p:blipFill>
        <p:spPr>
          <a:xfrm>
            <a:off x="3953940" y="0"/>
            <a:ext cx="3064656" cy="691376"/>
          </a:xfrm>
          <a:prstGeom prst="rect">
            <a:avLst/>
          </a:prstGeom>
        </p:spPr>
      </p:pic>
      <p:pic>
        <p:nvPicPr>
          <p:cNvPr id="8" name="Picture 7" descr="A cartoon of kids reading books&#10;&#10;Description automatically generated with medium confidence">
            <a:extLst>
              <a:ext uri="{FF2B5EF4-FFF2-40B4-BE49-F238E27FC236}">
                <a16:creationId xmlns:a16="http://schemas.microsoft.com/office/drawing/2014/main" id="{DB3443E4-50E1-0F1B-2FF1-167D0A437E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26717" y="5724417"/>
            <a:ext cx="1612483" cy="1109133"/>
          </a:xfrm>
          <a:prstGeom prst="rect">
            <a:avLst/>
          </a:prstGeom>
        </p:spPr>
      </p:pic>
    </p:spTree>
    <p:extLst>
      <p:ext uri="{BB962C8B-B14F-4D97-AF65-F5344CB8AC3E}">
        <p14:creationId xmlns:p14="http://schemas.microsoft.com/office/powerpoint/2010/main" val="288556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25D0E-B23F-1F93-DDFF-A6AE768671C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53668550-CDEE-642C-80AA-FC4AE6ECC426}"/>
              </a:ext>
            </a:extLst>
          </p:cNvPr>
          <p:cNvGrpSpPr/>
          <p:nvPr/>
        </p:nvGrpSpPr>
        <p:grpSpPr>
          <a:xfrm>
            <a:off x="-3956266" y="5349213"/>
            <a:ext cx="19336447" cy="1919776"/>
            <a:chOff x="-306853" y="5418637"/>
            <a:chExt cx="14502335" cy="1439832"/>
          </a:xfrm>
        </p:grpSpPr>
        <p:pic>
          <p:nvPicPr>
            <p:cNvPr id="10" name="Picture 9">
              <a:extLst>
                <a:ext uri="{FF2B5EF4-FFF2-40B4-BE49-F238E27FC236}">
                  <a16:creationId xmlns:a16="http://schemas.microsoft.com/office/drawing/2014/main" id="{AF958755-17AA-DE96-50D2-B5D403257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1" name="Picture 10">
              <a:extLst>
                <a:ext uri="{FF2B5EF4-FFF2-40B4-BE49-F238E27FC236}">
                  <a16:creationId xmlns:a16="http://schemas.microsoft.com/office/drawing/2014/main" id="{14D2EAF2-C8E9-D8BE-6397-D9E4243F17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2" name="Picture 11">
              <a:extLst>
                <a:ext uri="{FF2B5EF4-FFF2-40B4-BE49-F238E27FC236}">
                  <a16:creationId xmlns:a16="http://schemas.microsoft.com/office/drawing/2014/main" id="{1B0104D8-844C-63B1-AAED-DB2D99EAE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3" name="Picture 12">
              <a:extLst>
                <a:ext uri="{FF2B5EF4-FFF2-40B4-BE49-F238E27FC236}">
                  <a16:creationId xmlns:a16="http://schemas.microsoft.com/office/drawing/2014/main" id="{D48462D6-32D5-FC66-EDF2-922A47D23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pic>
        <p:nvPicPr>
          <p:cNvPr id="4" name="Picture 3">
            <a:extLst>
              <a:ext uri="{FF2B5EF4-FFF2-40B4-BE49-F238E27FC236}">
                <a16:creationId xmlns:a16="http://schemas.microsoft.com/office/drawing/2014/main" id="{7905CA83-22BC-C14B-517D-E15BFD19CC13}"/>
              </a:ext>
            </a:extLst>
          </p:cNvPr>
          <p:cNvPicPr>
            <a:picLocks noChangeAspect="1"/>
          </p:cNvPicPr>
          <p:nvPr/>
        </p:nvPicPr>
        <p:blipFill>
          <a:blip r:embed="rId3"/>
          <a:stretch>
            <a:fillRect/>
          </a:stretch>
        </p:blipFill>
        <p:spPr>
          <a:xfrm>
            <a:off x="1380374" y="2793763"/>
            <a:ext cx="8663167" cy="3188484"/>
          </a:xfrm>
          <a:prstGeom prst="rect">
            <a:avLst/>
          </a:prstGeom>
        </p:spPr>
      </p:pic>
    </p:spTree>
    <p:extLst>
      <p:ext uri="{BB962C8B-B14F-4D97-AF65-F5344CB8AC3E}">
        <p14:creationId xmlns:p14="http://schemas.microsoft.com/office/powerpoint/2010/main" val="112810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16FF1-3DC1-68A8-6BA7-F376DDD17EC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4D992C-1907-9D4D-1B1C-422D00FEECBF}"/>
              </a:ext>
            </a:extLst>
          </p:cNvPr>
          <p:cNvSpPr/>
          <p:nvPr/>
        </p:nvSpPr>
        <p:spPr>
          <a:xfrm>
            <a:off x="479503" y="1884556"/>
            <a:ext cx="8762470" cy="4248615"/>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ounded Rectangle 2">
            <a:extLst>
              <a:ext uri="{FF2B5EF4-FFF2-40B4-BE49-F238E27FC236}">
                <a16:creationId xmlns:a16="http://schemas.microsoft.com/office/drawing/2014/main" id="{F6E9DB03-F6D0-AF44-B657-6505D3DBC987}"/>
              </a:ext>
            </a:extLst>
          </p:cNvPr>
          <p:cNvSpPr/>
          <p:nvPr/>
        </p:nvSpPr>
        <p:spPr>
          <a:xfrm>
            <a:off x="794966" y="382619"/>
            <a:ext cx="10289346" cy="1322604"/>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buAutoNum type="arabicPeriod"/>
            </a:pPr>
            <a:r>
              <a:rPr lang="vi-VN" sz="2800" b="1" dirty="0">
                <a:solidFill>
                  <a:srgbClr val="F3618D"/>
                </a:solidFill>
                <a:latin typeface="Tahoma" panose="020B0604030504040204" pitchFamily="34" charset="0"/>
                <a:ea typeface="Tahoma" panose="020B0604030504040204" pitchFamily="34" charset="0"/>
                <a:cs typeface="Tahoma" panose="020B0604030504040204" pitchFamily="34" charset="0"/>
              </a:rPr>
              <a:t>Sự kiện Giờ Trái Đất được Quỹ Quốc tế Bảo tồn </a:t>
            </a:r>
          </a:p>
          <a:p>
            <a:pPr lvl="0" algn="ctr"/>
            <a:r>
              <a:rPr lang="vi-VN" sz="2800" b="1" dirty="0">
                <a:solidFill>
                  <a:srgbClr val="F3618D"/>
                </a:solidFill>
                <a:latin typeface="Tahoma" panose="020B0604030504040204" pitchFamily="34" charset="0"/>
                <a:ea typeface="Tahoma" panose="020B0604030504040204" pitchFamily="34" charset="0"/>
                <a:cs typeface="Tahoma" panose="020B0604030504040204" pitchFamily="34" charset="0"/>
              </a:rPr>
              <a:t>Thiên nhiên tổ chức hằng năm nhằm mục đích gì?</a:t>
            </a:r>
            <a:endParaRPr kumimoji="0" lang="vi-VN" sz="2800" b="1" i="0" u="none" strike="noStrike" kern="1200" cap="none" spc="0" normalizeH="0" baseline="0" noProof="0" dirty="0">
              <a:ln>
                <a:noFill/>
              </a:ln>
              <a:solidFill>
                <a:srgbClr val="F3618D"/>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54C4DCF-B253-050B-2706-B3A6689AB16F}"/>
              </a:ext>
            </a:extLst>
          </p:cNvPr>
          <p:cNvSpPr txBox="1"/>
          <p:nvPr/>
        </p:nvSpPr>
        <p:spPr>
          <a:xfrm>
            <a:off x="685801" y="2059369"/>
            <a:ext cx="8349874" cy="4062651"/>
          </a:xfrm>
          <a:prstGeom prst="rect">
            <a:avLst/>
          </a:prstGeom>
          <a:noFill/>
        </p:spPr>
        <p:txBody>
          <a:bodyPr wrap="square" rtlCol="0">
            <a:spAutoFit/>
          </a:bodyPr>
          <a:lstStyle/>
          <a:p>
            <a:pPr lvl="0" algn="just"/>
            <a:r>
              <a:rPr lang="vi-VN" sz="4300" dirty="0">
                <a:solidFill>
                  <a:prstClr val="black"/>
                </a:solidFill>
                <a:latin typeface="Tahoma" panose="020B0604030504040204" pitchFamily="34" charset="0"/>
                <a:ea typeface="Tahoma" panose="020B0604030504040204" pitchFamily="34" charset="0"/>
                <a:cs typeface="Tahoma" panose="020B0604030504040204" pitchFamily="34" charset="0"/>
              </a:rPr>
              <a:t>Giờ Trái Đất là một sự kiện được Quỹ Quốc tế Bảo tồn Thiên nhiên tổ chức hằng năm nhằm nâng cao nhận thức về biến đổi khí hậu và khuyến khích mọi người hành động để bảo vệ Trái Đất. </a:t>
            </a:r>
            <a:endParaRPr kumimoji="0" lang="en-SG" sz="4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3683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DCFBE-3E2C-8592-DE65-9678AD143DF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130DBB2-52AD-7F36-6B44-34C7A9121016}"/>
              </a:ext>
            </a:extLst>
          </p:cNvPr>
          <p:cNvSpPr/>
          <p:nvPr/>
        </p:nvSpPr>
        <p:spPr>
          <a:xfrm>
            <a:off x="3802566" y="1906859"/>
            <a:ext cx="8084634" cy="4148253"/>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cs typeface="+mn-cs"/>
            </a:endParaRPr>
          </a:p>
        </p:txBody>
      </p:sp>
      <p:sp>
        <p:nvSpPr>
          <p:cNvPr id="3" name="Rounded Rectangle 2">
            <a:extLst>
              <a:ext uri="{FF2B5EF4-FFF2-40B4-BE49-F238E27FC236}">
                <a16:creationId xmlns:a16="http://schemas.microsoft.com/office/drawing/2014/main" id="{377E114F-FD6A-E376-9711-38F1FFC85F89}"/>
              </a:ext>
            </a:extLst>
          </p:cNvPr>
          <p:cNvSpPr/>
          <p:nvPr/>
        </p:nvSpPr>
        <p:spPr>
          <a:xfrm>
            <a:off x="3456878" y="1249304"/>
            <a:ext cx="8652313" cy="794372"/>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600" b="1" dirty="0">
                <a:solidFill>
                  <a:srgbClr val="F3618D"/>
                </a:solidFill>
                <a:latin typeface="Tahoma" panose="020B0604030504040204" pitchFamily="34" charset="0"/>
                <a:ea typeface="Tahoma" panose="020B0604030504040204" pitchFamily="34" charset="0"/>
                <a:cs typeface="Tahoma" panose="020B0604030504040204" pitchFamily="34" charset="0"/>
              </a:rPr>
              <a:t>2. Sự kiện Giờ Trái Đất được tổ chức như thế nào? </a:t>
            </a:r>
            <a:endParaRPr kumimoji="0" lang="vi-VN" sz="2600" b="1" i="0" u="none" strike="noStrike" kern="1200" cap="none" spc="0" normalizeH="0" baseline="0" noProof="0" dirty="0">
              <a:ln>
                <a:noFill/>
              </a:ln>
              <a:solidFill>
                <a:srgbClr val="F3618D"/>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83A9D50-81C5-6920-C789-216442B1FA51}"/>
              </a:ext>
            </a:extLst>
          </p:cNvPr>
          <p:cNvSpPr txBox="1"/>
          <p:nvPr/>
        </p:nvSpPr>
        <p:spPr>
          <a:xfrm>
            <a:off x="3802566" y="2180492"/>
            <a:ext cx="7960938" cy="3600986"/>
          </a:xfrm>
          <a:prstGeom prst="rect">
            <a:avLst/>
          </a:prstGeom>
          <a:noFill/>
        </p:spPr>
        <p:txBody>
          <a:bodyPr wrap="square" rtlCol="0">
            <a:spAutoFit/>
          </a:bodyPr>
          <a:lstStyle/>
          <a:p>
            <a:pPr lvl="0" algn="just">
              <a:defRPr/>
            </a:pPr>
            <a:r>
              <a:rPr kumimoji="0" lang="vi-VN"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Sự kiện Giờ Trái Đất được tổ chức vào thứ Bảy cuối cùng của tháng Ba, khi các thành phố và thị trấn trên toàn cầu tắt đèn trong một giờ, từ 20 giờ 30 phút đến 21 giờ 30 phút giờ địa phương.</a:t>
            </a:r>
            <a:endParaRPr kumimoji="0" lang="en-SG"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7426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5AEE-C3B6-9388-EF90-175BD01AC6D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FE4BC8D-64BC-3394-E1F5-1A25AB0A207F}"/>
              </a:ext>
            </a:extLst>
          </p:cNvPr>
          <p:cNvSpPr/>
          <p:nvPr/>
        </p:nvSpPr>
        <p:spPr>
          <a:xfrm>
            <a:off x="568443" y="1937697"/>
            <a:ext cx="10850406" cy="4705813"/>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cs typeface="+mn-cs"/>
            </a:endParaRPr>
          </a:p>
        </p:txBody>
      </p:sp>
      <p:sp>
        <p:nvSpPr>
          <p:cNvPr id="3" name="Rounded Rectangle 2">
            <a:extLst>
              <a:ext uri="{FF2B5EF4-FFF2-40B4-BE49-F238E27FC236}">
                <a16:creationId xmlns:a16="http://schemas.microsoft.com/office/drawing/2014/main" id="{E2D01034-BA70-E23A-2C74-953D9BFC6F20}"/>
              </a:ext>
            </a:extLst>
          </p:cNvPr>
          <p:cNvSpPr/>
          <p:nvPr/>
        </p:nvSpPr>
        <p:spPr>
          <a:xfrm>
            <a:off x="736600" y="777135"/>
            <a:ext cx="10637644" cy="1004027"/>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000" b="1" dirty="0">
                <a:solidFill>
                  <a:srgbClr val="F3618D"/>
                </a:solidFill>
                <a:latin typeface="Tahoma" panose="020B0604030504040204" pitchFamily="34" charset="0"/>
                <a:ea typeface="Tahoma" panose="020B0604030504040204" pitchFamily="34" charset="0"/>
                <a:cs typeface="Tahoma" panose="020B0604030504040204" pitchFamily="34" charset="0"/>
              </a:rPr>
              <a:t>3. Những chi tiết nào cho thấy sự kiện Giờ Trái Đất </a:t>
            </a:r>
          </a:p>
          <a:p>
            <a:pPr lvl="0" algn="ctr"/>
            <a:r>
              <a:rPr lang="vi-VN" sz="3000" b="1" dirty="0">
                <a:solidFill>
                  <a:srgbClr val="F3618D"/>
                </a:solidFill>
                <a:latin typeface="Tahoma" panose="020B0604030504040204" pitchFamily="34" charset="0"/>
                <a:ea typeface="Tahoma" panose="020B0604030504040204" pitchFamily="34" charset="0"/>
                <a:cs typeface="Tahoma" panose="020B0604030504040204" pitchFamily="34" charset="0"/>
              </a:rPr>
              <a:t>đã thu hút được sự quan tâm của thế giới. </a:t>
            </a:r>
            <a:endParaRPr kumimoji="0" lang="vi-VN" sz="3000" b="1" i="0" u="none" strike="noStrike" kern="1200" cap="none" spc="0" normalizeH="0" baseline="0" noProof="0" dirty="0">
              <a:ln>
                <a:noFill/>
              </a:ln>
              <a:solidFill>
                <a:srgbClr val="F3618D"/>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0818DDD9-DACE-0E8A-FB9E-C983DC29A2B6}"/>
              </a:ext>
            </a:extLst>
          </p:cNvPr>
          <p:cNvSpPr txBox="1"/>
          <p:nvPr/>
        </p:nvSpPr>
        <p:spPr>
          <a:xfrm>
            <a:off x="568443" y="2610980"/>
            <a:ext cx="6423372" cy="3323987"/>
          </a:xfrm>
          <a:prstGeom prst="rect">
            <a:avLst/>
          </a:prstGeom>
          <a:noFill/>
        </p:spPr>
        <p:txBody>
          <a:bodyPr wrap="square" rtlCol="0">
            <a:spAutoFit/>
          </a:bodyPr>
          <a:lstStyle/>
          <a:p>
            <a:pPr lvl="0" algn="just">
              <a:defRPr/>
            </a:pPr>
            <a:r>
              <a:rPr lang="vi-VN" sz="3500" dirty="0">
                <a:solidFill>
                  <a:prstClr val="black"/>
                </a:solidFill>
                <a:latin typeface="Tahoma" panose="020B0604030504040204" pitchFamily="34" charset="0"/>
                <a:ea typeface="Tahoma" panose="020B0604030504040204" pitchFamily="34" charset="0"/>
                <a:cs typeface="Tahoma" panose="020B0604030504040204" pitchFamily="34" charset="0"/>
              </a:rPr>
              <a:t>-Năm 2022, sự kiện đã ghi nhận sự tham gia của hơn 190 quốc gia và vùng lãnh thổ.</a:t>
            </a:r>
          </a:p>
          <a:p>
            <a:pPr lvl="0" algn="just">
              <a:defRPr/>
            </a:pPr>
            <a:r>
              <a:rPr lang="vi-VN" sz="3500" dirty="0">
                <a:solidFill>
                  <a:prstClr val="black"/>
                </a:solidFill>
                <a:latin typeface="Tahoma" panose="020B0604030504040204" pitchFamily="34" charset="0"/>
                <a:ea typeface="Tahoma" panose="020B0604030504040204" pitchFamily="34" charset="0"/>
                <a:cs typeface="Tahoma" panose="020B0604030504040204" pitchFamily="34" charset="0"/>
              </a:rPr>
              <a:t>-Việt Nam chính thức tham gia hưởng ứng Giờ Trái Đất từ năm 2009.</a:t>
            </a:r>
            <a:endParaRPr kumimoji="0" lang="en-SG" sz="3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C975FFB7-0437-82B9-D172-EA64DC73F204}"/>
              </a:ext>
            </a:extLst>
          </p:cNvPr>
          <p:cNvPicPr>
            <a:picLocks noChangeAspect="1"/>
          </p:cNvPicPr>
          <p:nvPr/>
        </p:nvPicPr>
        <p:blipFill>
          <a:blip r:embed="rId2"/>
          <a:stretch>
            <a:fillRect/>
          </a:stretch>
        </p:blipFill>
        <p:spPr>
          <a:xfrm>
            <a:off x="6594071" y="1711639"/>
            <a:ext cx="5311302" cy="5250448"/>
          </a:xfrm>
          <a:prstGeom prst="rect">
            <a:avLst/>
          </a:prstGeom>
        </p:spPr>
      </p:pic>
    </p:spTree>
    <p:extLst>
      <p:ext uri="{BB962C8B-B14F-4D97-AF65-F5344CB8AC3E}">
        <p14:creationId xmlns:p14="http://schemas.microsoft.com/office/powerpoint/2010/main" val="1167148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EEEC49C-74C6-CCB4-C86B-CEF78ABABB09}"/>
              </a:ext>
            </a:extLst>
          </p:cNvPr>
          <p:cNvSpPr/>
          <p:nvPr/>
        </p:nvSpPr>
        <p:spPr>
          <a:xfrm>
            <a:off x="736392" y="1778063"/>
            <a:ext cx="10641568" cy="4790005"/>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cs typeface="+mn-cs"/>
            </a:endParaRPr>
          </a:p>
        </p:txBody>
      </p:sp>
      <p:sp>
        <p:nvSpPr>
          <p:cNvPr id="3" name="Rounded Rectangle 2"/>
          <p:cNvSpPr/>
          <p:nvPr/>
        </p:nvSpPr>
        <p:spPr>
          <a:xfrm>
            <a:off x="2667000" y="684034"/>
            <a:ext cx="8483600" cy="935354"/>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F3618D"/>
                </a:solidFill>
                <a:latin typeface="Tahoma" panose="020B0604030504040204" pitchFamily="34" charset="0"/>
                <a:ea typeface="Tahoma" panose="020B0604030504040204" pitchFamily="34" charset="0"/>
                <a:cs typeface="Tahoma" panose="020B0604030504040204" pitchFamily="34" charset="0"/>
              </a:rPr>
              <a:t>4. Sự kiện Giờ Trái Đất đã mang lại lợi ích gì cho môi trường sống của chúng ta? </a:t>
            </a:r>
          </a:p>
        </p:txBody>
      </p:sp>
      <p:sp>
        <p:nvSpPr>
          <p:cNvPr id="4" name="TextBox 3">
            <a:extLst>
              <a:ext uri="{FF2B5EF4-FFF2-40B4-BE49-F238E27FC236}">
                <a16:creationId xmlns:a16="http://schemas.microsoft.com/office/drawing/2014/main" id="{045332FC-E3B4-4899-D74D-C11B72F6C144}"/>
              </a:ext>
            </a:extLst>
          </p:cNvPr>
          <p:cNvSpPr txBox="1"/>
          <p:nvPr/>
        </p:nvSpPr>
        <p:spPr>
          <a:xfrm>
            <a:off x="903248" y="1910907"/>
            <a:ext cx="10247352" cy="4524315"/>
          </a:xfrm>
          <a:prstGeom prst="rect">
            <a:avLst/>
          </a:prstGeom>
          <a:noFill/>
        </p:spPr>
        <p:txBody>
          <a:bodyPr wrap="square" rtlCol="0">
            <a:spAutoFit/>
          </a:bodyPr>
          <a:lstStyle/>
          <a:p>
            <a:pPr algn="just"/>
            <a:r>
              <a:rPr lang="vi-VN" sz="3200" dirty="0">
                <a:latin typeface="Tahoma" panose="020B0604030504040204" pitchFamily="34" charset="0"/>
                <a:ea typeface="Tahoma" panose="020B0604030504040204" pitchFamily="34" charset="0"/>
                <a:cs typeface="Tahoma" panose="020B0604030504040204" pitchFamily="34" charset="0"/>
              </a:rPr>
              <a:t>Sự kiện Giờ Trái Đất đã mang lại lợi ích cho môi trường sống của chúng ta:</a:t>
            </a:r>
          </a:p>
          <a:p>
            <a:pPr algn="just"/>
            <a:r>
              <a:rPr lang="vi-VN" sz="3200" dirty="0">
                <a:latin typeface="Tahoma" panose="020B0604030504040204" pitchFamily="34" charset="0"/>
                <a:ea typeface="Tahoma" panose="020B0604030504040204" pitchFamily="34" charset="0"/>
                <a:cs typeface="Tahoma" panose="020B0604030504040204" pitchFamily="34" charset="0"/>
              </a:rPr>
              <a:t>- Khẳng định mỗi hành động nhỏ của từng cá nhân khi được nhân lên trên diện rộng sẽ lan toả và có thể làm cho môi trường sống tốt hơn.</a:t>
            </a:r>
          </a:p>
          <a:p>
            <a:pPr algn="just"/>
            <a:r>
              <a:rPr lang="vi-VN" sz="3200" dirty="0">
                <a:latin typeface="Tahoma" panose="020B0604030504040204" pitchFamily="34" charset="0"/>
                <a:ea typeface="Tahoma" panose="020B0604030504040204" pitchFamily="34" charset="0"/>
                <a:cs typeface="Tahoma" panose="020B0604030504040204" pitchFamily="34" charset="0"/>
              </a:rPr>
              <a:t>- Hành động tắt các thiết bị điện không cần thiết trong 60 phút góp phần không nhỏ vào việc tiết kiệm điện năng, giúp giảm thiểu khí các-bô-nic và chống biến đổi khí hậu. </a:t>
            </a:r>
            <a:endParaRPr lang="en-SG"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6840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22B1B-6D5C-AFAE-10E1-5C3FB3CEA91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592D1D7-CBC9-C600-BB2D-CA35406A0DA6}"/>
              </a:ext>
            </a:extLst>
          </p:cNvPr>
          <p:cNvSpPr/>
          <p:nvPr/>
        </p:nvSpPr>
        <p:spPr>
          <a:xfrm>
            <a:off x="709003" y="1605777"/>
            <a:ext cx="10364158" cy="4915968"/>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cs typeface="+mn-cs"/>
            </a:endParaRPr>
          </a:p>
        </p:txBody>
      </p:sp>
      <p:sp>
        <p:nvSpPr>
          <p:cNvPr id="3" name="Rounded Rectangle 2">
            <a:extLst>
              <a:ext uri="{FF2B5EF4-FFF2-40B4-BE49-F238E27FC236}">
                <a16:creationId xmlns:a16="http://schemas.microsoft.com/office/drawing/2014/main" id="{87C5247D-E93A-387F-C9CE-8112F39F5A87}"/>
              </a:ext>
            </a:extLst>
          </p:cNvPr>
          <p:cNvSpPr/>
          <p:nvPr/>
        </p:nvSpPr>
        <p:spPr>
          <a:xfrm>
            <a:off x="174702" y="563504"/>
            <a:ext cx="11842596" cy="955527"/>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000" b="1" dirty="0">
                <a:solidFill>
                  <a:srgbClr val="F3618D"/>
                </a:solidFill>
                <a:latin typeface="Tahoma" panose="020B0604030504040204" pitchFamily="34" charset="0"/>
                <a:ea typeface="Tahoma" panose="020B0604030504040204" pitchFamily="34" charset="0"/>
                <a:cs typeface="Tahoma" panose="020B0604030504040204" pitchFamily="34" charset="0"/>
              </a:rPr>
              <a:t>5.Hãy chia sẻ những việc em có thể làm để bảo vệ Trái Đất.</a:t>
            </a:r>
            <a:endParaRPr kumimoji="0" lang="vi-VN" sz="3000" b="1" i="0" u="none" strike="noStrike" kern="1200" cap="none" spc="0" normalizeH="0" baseline="0" noProof="0" dirty="0">
              <a:ln>
                <a:noFill/>
              </a:ln>
              <a:solidFill>
                <a:srgbClr val="F3618D"/>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118E4ED-ECA8-BF1F-9089-C055FC880B3F}"/>
              </a:ext>
            </a:extLst>
          </p:cNvPr>
          <p:cNvSpPr txBox="1"/>
          <p:nvPr/>
        </p:nvSpPr>
        <p:spPr>
          <a:xfrm>
            <a:off x="821395" y="1801603"/>
            <a:ext cx="9939531" cy="4524315"/>
          </a:xfrm>
          <a:prstGeom prst="rect">
            <a:avLst/>
          </a:prstGeom>
          <a:noFill/>
        </p:spPr>
        <p:txBody>
          <a:bodyPr wrap="square" rtlCol="0">
            <a:spAutoFit/>
          </a:bodyPr>
          <a:lstStyle/>
          <a:p>
            <a:pPr lvl="0" algn="just"/>
            <a:r>
              <a:rPr lang="vi-VN" sz="3200" dirty="0">
                <a:solidFill>
                  <a:prstClr val="black"/>
                </a:solidFill>
                <a:latin typeface="Tahoma" panose="020B0604030504040204" pitchFamily="34" charset="0"/>
                <a:ea typeface="Tahoma" panose="020B0604030504040204" pitchFamily="34" charset="0"/>
                <a:cs typeface="Tahoma" panose="020B0604030504040204" pitchFamily="34" charset="0"/>
              </a:rPr>
              <a:t>-Tắt các thiết bị điện khi không sử dụng để tiết kiệm năng lượng.</a:t>
            </a:r>
          </a:p>
          <a:p>
            <a:pPr lvl="0" algn="just"/>
            <a:r>
              <a:rPr lang="vi-VN" sz="3200" dirty="0">
                <a:solidFill>
                  <a:prstClr val="black"/>
                </a:solidFill>
                <a:latin typeface="Tahoma" panose="020B0604030504040204" pitchFamily="34" charset="0"/>
                <a:ea typeface="Tahoma" panose="020B0604030504040204" pitchFamily="34" charset="0"/>
                <a:cs typeface="Tahoma" panose="020B0604030504040204" pitchFamily="34" charset="0"/>
              </a:rPr>
              <a:t>-Sử dụng sản phẩm tái chế và hạn chế sử dụng đồ nhựa dùng một lần.</a:t>
            </a:r>
          </a:p>
          <a:p>
            <a:pPr lvl="0" algn="just"/>
            <a:r>
              <a:rPr lang="vi-VN" sz="3200" dirty="0">
                <a:solidFill>
                  <a:prstClr val="black"/>
                </a:solidFill>
                <a:latin typeface="Tahoma" panose="020B0604030504040204" pitchFamily="34" charset="0"/>
                <a:ea typeface="Tahoma" panose="020B0604030504040204" pitchFamily="34" charset="0"/>
                <a:cs typeface="Tahoma" panose="020B0604030504040204" pitchFamily="34" charset="0"/>
              </a:rPr>
              <a:t>-Trồng cây xanh và tham gia các hoạt động bảo vệ môi trường.</a:t>
            </a:r>
          </a:p>
          <a:p>
            <a:pPr lvl="0" algn="just"/>
            <a:r>
              <a:rPr lang="vi-VN" sz="3200" dirty="0">
                <a:solidFill>
                  <a:prstClr val="black"/>
                </a:solidFill>
                <a:latin typeface="Tahoma" panose="020B0604030504040204" pitchFamily="34" charset="0"/>
                <a:ea typeface="Tahoma" panose="020B0604030504040204" pitchFamily="34" charset="0"/>
                <a:cs typeface="Tahoma" panose="020B0604030504040204" pitchFamily="34" charset="0"/>
              </a:rPr>
              <a:t>-Tiết kiệm nước và sử dụng năng lượng tái tạo.</a:t>
            </a:r>
          </a:p>
          <a:p>
            <a:pPr lvl="0" algn="just"/>
            <a:r>
              <a:rPr lang="vi-VN" sz="3200" dirty="0">
                <a:solidFill>
                  <a:prstClr val="black"/>
                </a:solidFill>
                <a:latin typeface="Tahoma" panose="020B0604030504040204" pitchFamily="34" charset="0"/>
                <a:ea typeface="Tahoma" panose="020B0604030504040204" pitchFamily="34" charset="0"/>
                <a:cs typeface="Tahoma" panose="020B0604030504040204" pitchFamily="34" charset="0"/>
              </a:rPr>
              <a:t>-Tuyên truyền, nâng cao nhận thức về bảo vệ môi trường cho bạn bè và người thân.</a:t>
            </a:r>
            <a:endParaRPr kumimoji="0" lang="en-SG"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3520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DFA6D-4791-897E-A8FA-169BF8528FB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7F2FD65-F5A4-38F3-2B53-06F53CCA4899}"/>
              </a:ext>
            </a:extLst>
          </p:cNvPr>
          <p:cNvGrpSpPr/>
          <p:nvPr/>
        </p:nvGrpSpPr>
        <p:grpSpPr>
          <a:xfrm>
            <a:off x="-539754" y="1625862"/>
            <a:ext cx="8579515" cy="4270175"/>
            <a:chOff x="-952915" y="4412526"/>
            <a:chExt cx="10207486" cy="5312420"/>
          </a:xfrm>
        </p:grpSpPr>
        <p:sp>
          <p:nvSpPr>
            <p:cNvPr id="3" name="Rounded Rectangle 2">
              <a:extLst>
                <a:ext uri="{FF2B5EF4-FFF2-40B4-BE49-F238E27FC236}">
                  <a16:creationId xmlns:a16="http://schemas.microsoft.com/office/drawing/2014/main" id="{EDB96A1B-111C-4726-0922-065E90F90FD3}"/>
                </a:ext>
              </a:extLst>
            </p:cNvPr>
            <p:cNvSpPr/>
            <p:nvPr/>
          </p:nvSpPr>
          <p:spPr>
            <a:xfrm>
              <a:off x="-37721" y="4412526"/>
              <a:ext cx="9037674" cy="5312420"/>
            </a:xfrm>
            <a:prstGeom prst="roundRect">
              <a:avLst>
                <a:gd name="adj" fmla="val 463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9261691D-389E-763D-3E7A-EB249F292040}"/>
                </a:ext>
              </a:extLst>
            </p:cNvPr>
            <p:cNvSpPr/>
            <p:nvPr/>
          </p:nvSpPr>
          <p:spPr>
            <a:xfrm>
              <a:off x="-952915" y="5170342"/>
              <a:ext cx="10207486" cy="1021219"/>
            </a:xfrm>
            <a:prstGeom prst="rect">
              <a:avLst/>
            </a:prstGeom>
          </p:spPr>
          <p:txBody>
            <a:bodyPr wrap="square">
              <a:spAutoFit/>
            </a:bodyP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D2104C"/>
                  </a:solidFill>
                  <a:effectLst/>
                  <a:uLnTx/>
                  <a:uFillTx/>
                  <a:latin typeface="Tahoma" panose="020B0604030504040204" pitchFamily="34" charset="0"/>
                  <a:ea typeface="Tahoma" panose="020B0604030504040204" pitchFamily="34" charset="0"/>
                  <a:cs typeface="Tahoma" panose="020B0604030504040204" pitchFamily="34" charset="0"/>
                </a:rPr>
                <a:t>TIÊU CHÍ ĐỌC</a:t>
              </a:r>
              <a:endParaRPr kumimoji="0" lang="en-US" sz="4000" b="1" i="0" u="none" strike="noStrike" kern="1200" cap="none" spc="0" normalizeH="0" baseline="0" noProof="0" dirty="0">
                <a:ln>
                  <a:noFill/>
                </a:ln>
                <a:solidFill>
                  <a:srgbClr val="D2104C"/>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0" name="Picture 9">
            <a:extLst>
              <a:ext uri="{FF2B5EF4-FFF2-40B4-BE49-F238E27FC236}">
                <a16:creationId xmlns:a16="http://schemas.microsoft.com/office/drawing/2014/main" id="{E52D8CB8-F7E9-AAA9-BF2F-B2358F4E7D6B}"/>
              </a:ext>
            </a:extLst>
          </p:cNvPr>
          <p:cNvPicPr>
            <a:picLocks noChangeAspect="1"/>
          </p:cNvPicPr>
          <p:nvPr/>
        </p:nvPicPr>
        <p:blipFill>
          <a:blip r:embed="rId2"/>
          <a:stretch>
            <a:fillRect/>
          </a:stretch>
        </p:blipFill>
        <p:spPr>
          <a:xfrm>
            <a:off x="599673" y="1015696"/>
            <a:ext cx="7596274" cy="1219306"/>
          </a:xfrm>
          <a:prstGeom prst="rect">
            <a:avLst/>
          </a:prstGeom>
        </p:spPr>
      </p:pic>
      <p:sp>
        <p:nvSpPr>
          <p:cNvPr id="9" name="TextBox 8">
            <a:extLst>
              <a:ext uri="{FF2B5EF4-FFF2-40B4-BE49-F238E27FC236}">
                <a16:creationId xmlns:a16="http://schemas.microsoft.com/office/drawing/2014/main" id="{A2CC57FC-A640-DA2F-06EE-671ABDF7D858}"/>
              </a:ext>
            </a:extLst>
          </p:cNvPr>
          <p:cNvSpPr txBox="1"/>
          <p:nvPr/>
        </p:nvSpPr>
        <p:spPr>
          <a:xfrm>
            <a:off x="959800" y="3429000"/>
            <a:ext cx="7431243" cy="1323439"/>
          </a:xfrm>
          <a:prstGeom prst="rect">
            <a:avLst/>
          </a:prstGeom>
          <a:noFill/>
        </p:spPr>
        <p:txBody>
          <a:bodyPr wrap="square" rtlCol="0">
            <a:spAutoFit/>
          </a:bodyPr>
          <a:lstStyle/>
          <a:p>
            <a:r>
              <a:rPr lang="vi-VN" sz="4000" dirty="0">
                <a:latin typeface="Tahoma" panose="020B0604030504040204" pitchFamily="34" charset="0"/>
                <a:ea typeface="Tahoma" panose="020B0604030504040204" pitchFamily="34" charset="0"/>
                <a:cs typeface="Tahoma" panose="020B0604030504040204" pitchFamily="34" charset="0"/>
              </a:rPr>
              <a:t>1. Đọc đúng, to, rõ</a:t>
            </a:r>
          </a:p>
          <a:p>
            <a:r>
              <a:rPr lang="vi-VN" sz="4000" dirty="0">
                <a:latin typeface="Tahoma" panose="020B0604030504040204" pitchFamily="34" charset="0"/>
                <a:ea typeface="Tahoma" panose="020B0604030504040204" pitchFamily="34" charset="0"/>
                <a:cs typeface="Tahoma" panose="020B0604030504040204" pitchFamily="34" charset="0"/>
              </a:rPr>
              <a:t>2. Ngắt nghỉ đúng chỗ</a:t>
            </a:r>
            <a:endParaRPr lang="en-SG"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1180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4D57-BCD1-1727-88BE-CBDDA4A1713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E80B562-EA47-C786-95EB-94524449EA80}"/>
              </a:ext>
            </a:extLst>
          </p:cNvPr>
          <p:cNvSpPr/>
          <p:nvPr/>
        </p:nvSpPr>
        <p:spPr>
          <a:xfrm>
            <a:off x="321128" y="277340"/>
            <a:ext cx="11549743" cy="6504459"/>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CE52DA94-6161-D508-DEA2-10FB529F4EF9}"/>
              </a:ext>
            </a:extLst>
          </p:cNvPr>
          <p:cNvSpPr txBox="1"/>
          <p:nvPr/>
        </p:nvSpPr>
        <p:spPr>
          <a:xfrm>
            <a:off x="642256" y="579016"/>
            <a:ext cx="10907486"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Giờ Trái Đất là một sự kiện được Quỹ Quốc tế Bảo tồn Thiên nhiên tổ chức hằng năm nhằm nâng cao nhận thức về biến đổi khí hậu và khuyến khích mọi người hành động để bảo vệ Trái Đất. Sự kiện này được tổ chức vào thứ Bảy cuối cùng của tháng Ba, khi các thành phố và thị trấn trên toàn cầu tắt đèn trong một giờ, từ 20 giờ 30 phút đến 21 giờ 30 phút giờ địa phương.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Sự kiện Giờ Trái Đất được khởi xướng lần đầu tiên tại Xít-ni, Ô-xtrây-li-a vào năm 2007. Nhờ các phương tiện truyền thông và sự kêu gọi của các tổ chức quốc tế, sự kiện đã thu hút sự quan tâm của thế giới những năm sau đó. Năm 2022, sự kiện đã ghi nhận sự tham gia của hơn 190 quốc gia và vùng lãnh thổ. Việt Nam chính thức tham gia hưởng ứng Giờ Trái Đất từ năm 2009.</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Sự kiện Giờ Trái Đất đã khẳng định mỗi hành động nhỏ của từng cá nhân khi được nhân lên trên diện rộng sẽ lan toả và có thể làm cho môi trường sống tốt hơn. Hành động tắt các thiết bị diện không cần thiết trong 60 phút góp phần không nhỏ vào việc tiết kiệm điện năng, giúp giảm thiểu khí các-bô-nic và chống biến đổi khí hậu.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(Nguyễn Liêm)</a:t>
            </a:r>
            <a:endParaRPr kumimoji="0" lang="en-SG"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D0C2C324-4494-4B9E-7670-77DE59EB6766}"/>
              </a:ext>
            </a:extLst>
          </p:cNvPr>
          <p:cNvPicPr>
            <a:picLocks noChangeAspect="1"/>
          </p:cNvPicPr>
          <p:nvPr/>
        </p:nvPicPr>
        <p:blipFill>
          <a:blip r:embed="rId2"/>
          <a:stretch>
            <a:fillRect/>
          </a:stretch>
        </p:blipFill>
        <p:spPr>
          <a:xfrm>
            <a:off x="3953940" y="0"/>
            <a:ext cx="3064656" cy="691376"/>
          </a:xfrm>
          <a:prstGeom prst="rect">
            <a:avLst/>
          </a:prstGeom>
        </p:spPr>
      </p:pic>
    </p:spTree>
    <p:extLst>
      <p:ext uri="{BB962C8B-B14F-4D97-AF65-F5344CB8AC3E}">
        <p14:creationId xmlns:p14="http://schemas.microsoft.com/office/powerpoint/2010/main" val="384450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3EA2629-7177-FECE-B4BE-0AEC23E36B56}"/>
              </a:ext>
            </a:extLst>
          </p:cNvPr>
          <p:cNvSpPr/>
          <p:nvPr/>
        </p:nvSpPr>
        <p:spPr>
          <a:xfrm>
            <a:off x="321127" y="329169"/>
            <a:ext cx="11549743" cy="6199660"/>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pic>
        <p:nvPicPr>
          <p:cNvPr id="13" name="Picture 12">
            <a:extLst>
              <a:ext uri="{FF2B5EF4-FFF2-40B4-BE49-F238E27FC236}">
                <a16:creationId xmlns:a16="http://schemas.microsoft.com/office/drawing/2014/main" id="{799DA546-6F7C-76CB-B5E4-962803A47D00}"/>
              </a:ext>
            </a:extLst>
          </p:cNvPr>
          <p:cNvPicPr>
            <a:picLocks noChangeAspect="1"/>
          </p:cNvPicPr>
          <p:nvPr/>
        </p:nvPicPr>
        <p:blipFill>
          <a:blip r:embed="rId2"/>
          <a:stretch>
            <a:fillRect/>
          </a:stretch>
        </p:blipFill>
        <p:spPr>
          <a:xfrm>
            <a:off x="2974215" y="329169"/>
            <a:ext cx="5620999" cy="1207113"/>
          </a:xfrm>
          <a:prstGeom prst="rect">
            <a:avLst/>
          </a:prstGeom>
        </p:spPr>
      </p:pic>
      <p:sp>
        <p:nvSpPr>
          <p:cNvPr id="2" name="TextBox 1">
            <a:extLst>
              <a:ext uri="{FF2B5EF4-FFF2-40B4-BE49-F238E27FC236}">
                <a16:creationId xmlns:a16="http://schemas.microsoft.com/office/drawing/2014/main" id="{6F548812-BFD3-0866-365E-7D72A39EB689}"/>
              </a:ext>
            </a:extLst>
          </p:cNvPr>
          <p:cNvSpPr txBox="1"/>
          <p:nvPr/>
        </p:nvSpPr>
        <p:spPr>
          <a:xfrm>
            <a:off x="1527717" y="1500242"/>
            <a:ext cx="8240751" cy="553998"/>
          </a:xfrm>
          <a:prstGeom prst="rect">
            <a:avLst/>
          </a:prstGeom>
          <a:noFill/>
        </p:spPr>
        <p:txBody>
          <a:bodyPr wrap="square" rtlCol="0">
            <a:spAutoFit/>
          </a:bodyPr>
          <a:lstStyle/>
          <a:p>
            <a:r>
              <a:rPr lang="vi-VN" sz="3000" b="1" dirty="0">
                <a:solidFill>
                  <a:srgbClr val="FF3399"/>
                </a:solidFill>
                <a:latin typeface="Tahoma" panose="020B0604030504040204" pitchFamily="34" charset="0"/>
                <a:ea typeface="Tahoma" panose="020B0604030504040204" pitchFamily="34" charset="0"/>
                <a:cs typeface="Tahoma" panose="020B0604030504040204" pitchFamily="34" charset="0"/>
              </a:rPr>
              <a:t>1. Nêu nghĩa của mỗi từ dưới đây:</a:t>
            </a:r>
            <a:endParaRPr lang="en-SG" sz="3000" b="1" dirty="0">
              <a:solidFill>
                <a:srgbClr val="FF3399"/>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C1ABBD56-DAE7-9D47-43D0-C387E18682C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56958" t="-9197" b="19792"/>
          <a:stretch/>
        </p:blipFill>
        <p:spPr>
          <a:xfrm>
            <a:off x="9478527" y="230219"/>
            <a:ext cx="2371512" cy="2135176"/>
          </a:xfrm>
          <a:prstGeom prst="rect">
            <a:avLst/>
          </a:prstGeom>
        </p:spPr>
      </p:pic>
      <p:grpSp>
        <p:nvGrpSpPr>
          <p:cNvPr id="8" name="Group 7">
            <a:extLst>
              <a:ext uri="{FF2B5EF4-FFF2-40B4-BE49-F238E27FC236}">
                <a16:creationId xmlns:a16="http://schemas.microsoft.com/office/drawing/2014/main" id="{73CEB0CD-2EFA-C616-1FCF-4099CC836A9B}"/>
              </a:ext>
            </a:extLst>
          </p:cNvPr>
          <p:cNvGrpSpPr/>
          <p:nvPr/>
        </p:nvGrpSpPr>
        <p:grpSpPr>
          <a:xfrm>
            <a:off x="575042" y="2306648"/>
            <a:ext cx="2666818" cy="851770"/>
            <a:chOff x="533400" y="2652390"/>
            <a:chExt cx="9244849" cy="2787840"/>
          </a:xfrm>
        </p:grpSpPr>
        <p:sp>
          <p:nvSpPr>
            <p:cNvPr id="9" name="Cloud 13">
              <a:extLst>
                <a:ext uri="{FF2B5EF4-FFF2-40B4-BE49-F238E27FC236}">
                  <a16:creationId xmlns:a16="http://schemas.microsoft.com/office/drawing/2014/main" id="{B503C35C-94AB-7813-6A2D-9F1957F9C7BF}"/>
                </a:ext>
              </a:extLst>
            </p:cNvPr>
            <p:cNvSpPr/>
            <p:nvPr/>
          </p:nvSpPr>
          <p:spPr>
            <a:xfrm>
              <a:off x="650804" y="2652390"/>
              <a:ext cx="9127445" cy="2787840"/>
            </a:xfrm>
            <a:prstGeom prst="roundRect">
              <a:avLst/>
            </a:prstGeom>
            <a:solidFill>
              <a:schemeClr val="bg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EB18C004-56AA-9C4C-F57D-68F2694BD1EB}"/>
                </a:ext>
              </a:extLst>
            </p:cNvPr>
            <p:cNvSpPr txBox="1"/>
            <p:nvPr/>
          </p:nvSpPr>
          <p:spPr>
            <a:xfrm>
              <a:off x="533400" y="2680102"/>
              <a:ext cx="6973702" cy="2563388"/>
            </a:xfrm>
            <a:prstGeom prst="roundRect">
              <a:avLst/>
            </a:prstGeom>
            <a:noFill/>
          </p:spPr>
          <p:txBody>
            <a:bodyPr wrap="none" rtlCol="0">
              <a:spAutoFit/>
            </a:bodyPr>
            <a:lstStyle/>
            <a:p>
              <a:pPr defTabSz="609630"/>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quốc ca</a:t>
              </a:r>
              <a:endParaRPr lang="en-US" sz="4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oup 10">
            <a:extLst>
              <a:ext uri="{FF2B5EF4-FFF2-40B4-BE49-F238E27FC236}">
                <a16:creationId xmlns:a16="http://schemas.microsoft.com/office/drawing/2014/main" id="{225F30FE-650A-A686-0845-9B5963D575A2}"/>
              </a:ext>
            </a:extLst>
          </p:cNvPr>
          <p:cNvGrpSpPr/>
          <p:nvPr/>
        </p:nvGrpSpPr>
        <p:grpSpPr>
          <a:xfrm>
            <a:off x="3691436" y="2306648"/>
            <a:ext cx="2709305" cy="894476"/>
            <a:chOff x="1441990" y="1884380"/>
            <a:chExt cx="4685802" cy="2469359"/>
          </a:xfrm>
        </p:grpSpPr>
        <p:sp>
          <p:nvSpPr>
            <p:cNvPr id="12" name="Cloud 16">
              <a:extLst>
                <a:ext uri="{FF2B5EF4-FFF2-40B4-BE49-F238E27FC236}">
                  <a16:creationId xmlns:a16="http://schemas.microsoft.com/office/drawing/2014/main" id="{F981A70A-87AD-4937-18E6-DBA40EC754EF}"/>
                </a:ext>
              </a:extLst>
            </p:cNvPr>
            <p:cNvSpPr/>
            <p:nvPr/>
          </p:nvSpPr>
          <p:spPr>
            <a:xfrm>
              <a:off x="1441990" y="1884380"/>
              <a:ext cx="4685802" cy="2469359"/>
            </a:xfrm>
            <a:prstGeom prst="roundRect">
              <a:avLst/>
            </a:prstGeom>
            <a:solidFill>
              <a:schemeClr val="bg1"/>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10A81AB0-D079-111E-742C-4FF3EC60A2F5}"/>
                </a:ext>
              </a:extLst>
            </p:cNvPr>
            <p:cNvSpPr txBox="1"/>
            <p:nvPr/>
          </p:nvSpPr>
          <p:spPr>
            <a:xfrm>
              <a:off x="2001572" y="2070113"/>
              <a:ext cx="3566654" cy="2068136"/>
            </a:xfrm>
            <a:prstGeom prst="roundRect">
              <a:avLst/>
            </a:prstGeom>
            <a:noFill/>
          </p:spPr>
          <p:txBody>
            <a:bodyPr wrap="none" rtlCol="0">
              <a:spAutoFit/>
            </a:bodyPr>
            <a:lstStyle/>
            <a:p>
              <a:pPr algn="ctr" defTabSz="609630"/>
              <a:r>
                <a:rPr lang="vi-VN" sz="3800">
                  <a:solidFill>
                    <a:prstClr val="black"/>
                  </a:solidFill>
                  <a:latin typeface="Tahoma" panose="020B0604030504040204" pitchFamily="34" charset="0"/>
                  <a:ea typeface="Tahoma" panose="020B0604030504040204" pitchFamily="34" charset="0"/>
                  <a:cs typeface="Tahoma" panose="020B0604030504040204" pitchFamily="34" charset="0"/>
                </a:rPr>
                <a:t>quốc gia</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5" name="Group 14">
            <a:extLst>
              <a:ext uri="{FF2B5EF4-FFF2-40B4-BE49-F238E27FC236}">
                <a16:creationId xmlns:a16="http://schemas.microsoft.com/office/drawing/2014/main" id="{61876630-96BE-EF62-D04E-3F39B4CB5830}"/>
              </a:ext>
            </a:extLst>
          </p:cNvPr>
          <p:cNvGrpSpPr/>
          <p:nvPr/>
        </p:nvGrpSpPr>
        <p:grpSpPr>
          <a:xfrm>
            <a:off x="7032810" y="2276351"/>
            <a:ext cx="2735658" cy="958825"/>
            <a:chOff x="777826" y="1917779"/>
            <a:chExt cx="7254950" cy="2937688"/>
          </a:xfrm>
        </p:grpSpPr>
        <p:sp>
          <p:nvSpPr>
            <p:cNvPr id="16" name="Cloud 19">
              <a:extLst>
                <a:ext uri="{FF2B5EF4-FFF2-40B4-BE49-F238E27FC236}">
                  <a16:creationId xmlns:a16="http://schemas.microsoft.com/office/drawing/2014/main" id="{79472631-0C69-BDA6-C4BB-B7D4623E1A49}"/>
                </a:ext>
              </a:extLst>
            </p:cNvPr>
            <p:cNvSpPr/>
            <p:nvPr/>
          </p:nvSpPr>
          <p:spPr>
            <a:xfrm>
              <a:off x="1014392" y="1917779"/>
              <a:ext cx="6781800" cy="2937688"/>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58237C80-AC86-849B-ABC0-07FD69EC2840}"/>
                </a:ext>
              </a:extLst>
            </p:cNvPr>
            <p:cNvSpPr txBox="1"/>
            <p:nvPr/>
          </p:nvSpPr>
          <p:spPr>
            <a:xfrm>
              <a:off x="777826" y="2233244"/>
              <a:ext cx="7254950" cy="2295249"/>
            </a:xfrm>
            <a:prstGeom prst="roundRect">
              <a:avLst/>
            </a:prstGeom>
            <a:noFill/>
          </p:spPr>
          <p:txBody>
            <a:bodyPr wrap="none" rtlCol="0">
              <a:spAutoFit/>
            </a:bodyPr>
            <a:lstStyle/>
            <a:p>
              <a:pPr algn="ctr" defTabSz="609630"/>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quốc khánh</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a:extLst>
              <a:ext uri="{FF2B5EF4-FFF2-40B4-BE49-F238E27FC236}">
                <a16:creationId xmlns:a16="http://schemas.microsoft.com/office/drawing/2014/main" id="{BED2C2CE-493B-3A0F-6CB4-05CCD7C93290}"/>
              </a:ext>
            </a:extLst>
          </p:cNvPr>
          <p:cNvGrpSpPr/>
          <p:nvPr/>
        </p:nvGrpSpPr>
        <p:grpSpPr>
          <a:xfrm>
            <a:off x="608909" y="3741741"/>
            <a:ext cx="2550870" cy="894477"/>
            <a:chOff x="-1013949" y="1749347"/>
            <a:chExt cx="6781801" cy="2937688"/>
          </a:xfrm>
        </p:grpSpPr>
        <p:sp>
          <p:nvSpPr>
            <p:cNvPr id="19" name="Cloud 22">
              <a:extLst>
                <a:ext uri="{FF2B5EF4-FFF2-40B4-BE49-F238E27FC236}">
                  <a16:creationId xmlns:a16="http://schemas.microsoft.com/office/drawing/2014/main" id="{358391F7-0196-C39D-E563-3BEEC09111EB}"/>
                </a:ext>
              </a:extLst>
            </p:cNvPr>
            <p:cNvSpPr/>
            <p:nvPr/>
          </p:nvSpPr>
          <p:spPr>
            <a:xfrm>
              <a:off x="-1013949" y="1749347"/>
              <a:ext cx="6781801" cy="2937688"/>
            </a:xfrm>
            <a:prstGeom prst="roundRect">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C5F6195B-87F2-500C-FD9F-BD4A1981E5E3}"/>
                </a:ext>
              </a:extLst>
            </p:cNvPr>
            <p:cNvSpPr txBox="1"/>
            <p:nvPr/>
          </p:nvSpPr>
          <p:spPr>
            <a:xfrm>
              <a:off x="-228291" y="1981163"/>
              <a:ext cx="4750680" cy="2460368"/>
            </a:xfrm>
            <a:prstGeom prst="roundRect">
              <a:avLst/>
            </a:prstGeom>
            <a:noFill/>
          </p:spPr>
          <p:txBody>
            <a:bodyPr wrap="none" rtlCol="0">
              <a:spAutoFit/>
            </a:bodyPr>
            <a:lstStyle/>
            <a:p>
              <a:pPr algn="ctr" defTabSz="609630"/>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quốc kì</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oup 20">
            <a:extLst>
              <a:ext uri="{FF2B5EF4-FFF2-40B4-BE49-F238E27FC236}">
                <a16:creationId xmlns:a16="http://schemas.microsoft.com/office/drawing/2014/main" id="{04A83A24-83C5-F808-162E-B479365200BC}"/>
              </a:ext>
            </a:extLst>
          </p:cNvPr>
          <p:cNvGrpSpPr/>
          <p:nvPr/>
        </p:nvGrpSpPr>
        <p:grpSpPr>
          <a:xfrm>
            <a:off x="3644882" y="3741742"/>
            <a:ext cx="2633275" cy="912308"/>
            <a:chOff x="-1199897" y="1846097"/>
            <a:chExt cx="4521226" cy="2996251"/>
          </a:xfrm>
        </p:grpSpPr>
        <p:sp>
          <p:nvSpPr>
            <p:cNvPr id="22" name="Cloud 19">
              <a:extLst>
                <a:ext uri="{FF2B5EF4-FFF2-40B4-BE49-F238E27FC236}">
                  <a16:creationId xmlns:a16="http://schemas.microsoft.com/office/drawing/2014/main" id="{FF17E3D1-B6EE-170E-68AA-E6A2159F2C39}"/>
                </a:ext>
              </a:extLst>
            </p:cNvPr>
            <p:cNvSpPr/>
            <p:nvPr/>
          </p:nvSpPr>
          <p:spPr>
            <a:xfrm>
              <a:off x="-1199897" y="1846097"/>
              <a:ext cx="4521226" cy="2937686"/>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48D73173-230F-422C-96A4-42FD6CABBBAE}"/>
                </a:ext>
              </a:extLst>
            </p:cNvPr>
            <p:cNvSpPr txBox="1"/>
            <p:nvPr/>
          </p:nvSpPr>
          <p:spPr>
            <a:xfrm>
              <a:off x="-915830" y="2381979"/>
              <a:ext cx="3894768" cy="2460369"/>
            </a:xfrm>
            <a:prstGeom prst="roundRect">
              <a:avLst/>
            </a:prstGeom>
            <a:noFill/>
          </p:spPr>
          <p:txBody>
            <a:bodyPr wrap="none" rtlCol="0">
              <a:spAutoFit/>
            </a:bodyPr>
            <a:lstStyle/>
            <a:p>
              <a:pPr algn="ctr" defTabSz="609630"/>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quốc ngữ</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
        <p:nvSpPr>
          <p:cNvPr id="24" name="Cloud 19">
            <a:extLst>
              <a:ext uri="{FF2B5EF4-FFF2-40B4-BE49-F238E27FC236}">
                <a16:creationId xmlns:a16="http://schemas.microsoft.com/office/drawing/2014/main" id="{10A03ED5-E44D-FF24-885C-87759E972901}"/>
              </a:ext>
            </a:extLst>
          </p:cNvPr>
          <p:cNvSpPr/>
          <p:nvPr/>
        </p:nvSpPr>
        <p:spPr>
          <a:xfrm>
            <a:off x="6696090" y="3741741"/>
            <a:ext cx="2633275" cy="894476"/>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9D9E0862-8F47-9B49-F024-6E93701A9A6D}"/>
              </a:ext>
            </a:extLst>
          </p:cNvPr>
          <p:cNvSpPr txBox="1"/>
          <p:nvPr/>
        </p:nvSpPr>
        <p:spPr>
          <a:xfrm>
            <a:off x="7067331" y="3849153"/>
            <a:ext cx="1856824" cy="749141"/>
          </a:xfrm>
          <a:prstGeom prst="roundRect">
            <a:avLst/>
          </a:prstGeom>
          <a:noFill/>
        </p:spPr>
        <p:txBody>
          <a:bodyPr wrap="none" rtlCol="0">
            <a:spAutoFit/>
          </a:bodyPr>
          <a:lstStyle/>
          <a:p>
            <a:pPr algn="ctr" defTabSz="609630"/>
            <a:r>
              <a:rPr lang="vi-VN" sz="3800">
                <a:solidFill>
                  <a:prstClr val="black"/>
                </a:solidFill>
                <a:latin typeface="Tahoma" panose="020B0604030504040204" pitchFamily="34" charset="0"/>
                <a:ea typeface="Tahoma" panose="020B0604030504040204" pitchFamily="34" charset="0"/>
                <a:cs typeface="Tahoma" panose="020B0604030504040204" pitchFamily="34" charset="0"/>
              </a:rPr>
              <a:t>quốc tế</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75FB7DF7-7029-8AC1-A5ED-A6FB53A96E52}"/>
              </a:ext>
            </a:extLst>
          </p:cNvPr>
          <p:cNvSpPr txBox="1"/>
          <p:nvPr/>
        </p:nvSpPr>
        <p:spPr>
          <a:xfrm>
            <a:off x="575042" y="4981685"/>
            <a:ext cx="8240751" cy="553998"/>
          </a:xfrm>
          <a:prstGeom prst="rect">
            <a:avLst/>
          </a:prstGeom>
          <a:noFill/>
        </p:spPr>
        <p:txBody>
          <a:bodyPr wrap="square" rtlCol="0">
            <a:spAutoFit/>
          </a:bodyPr>
          <a:lstStyle/>
          <a:p>
            <a:r>
              <a:rPr lang="vi-VN" sz="3000" b="1" dirty="0">
                <a:solidFill>
                  <a:srgbClr val="002060"/>
                </a:solidFill>
                <a:latin typeface="Tahoma" panose="020B0604030504040204" pitchFamily="34" charset="0"/>
                <a:ea typeface="Tahoma" panose="020B0604030504040204" pitchFamily="34" charset="0"/>
                <a:cs typeface="Tahoma" panose="020B0604030504040204" pitchFamily="34" charset="0"/>
              </a:rPr>
              <a:t>Sử dụng từ điển để tìm hiểu nghĩa của từ</a:t>
            </a:r>
            <a:endParaRPr lang="en-SG" sz="3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descr="A couple of kids sitting at desks&#10;&#10;AI-generated content may be incorrect.">
            <a:extLst>
              <a:ext uri="{FF2B5EF4-FFF2-40B4-BE49-F238E27FC236}">
                <a16:creationId xmlns:a16="http://schemas.microsoft.com/office/drawing/2014/main" id="{CD3D5D1B-D86B-6A1A-7E02-84520222D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3279" y="4525796"/>
            <a:ext cx="3955524" cy="2443118"/>
          </a:xfrm>
          <a:prstGeom prst="rect">
            <a:avLst/>
          </a:prstGeom>
        </p:spPr>
      </p:pic>
    </p:spTree>
    <p:extLst>
      <p:ext uri="{BB962C8B-B14F-4D97-AF65-F5344CB8AC3E}">
        <p14:creationId xmlns:p14="http://schemas.microsoft.com/office/powerpoint/2010/main" val="1381819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A6C60-2950-A894-D508-E1998D56AA4E}"/>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30C6E04-E61B-08A0-146A-09F663F6EA69}"/>
              </a:ext>
            </a:extLst>
          </p:cNvPr>
          <p:cNvSpPr/>
          <p:nvPr/>
        </p:nvSpPr>
        <p:spPr>
          <a:xfrm>
            <a:off x="321128" y="277341"/>
            <a:ext cx="11549743" cy="6303320"/>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0B58D147-641E-4C50-D164-C8F88C4CC7E5}"/>
              </a:ext>
            </a:extLst>
          </p:cNvPr>
          <p:cNvPicPr>
            <a:picLocks noChangeAspect="1"/>
          </p:cNvPicPr>
          <p:nvPr/>
        </p:nvPicPr>
        <p:blipFill>
          <a:blip r:embed="rId2"/>
          <a:stretch>
            <a:fillRect/>
          </a:stretch>
        </p:blipFill>
        <p:spPr>
          <a:xfrm>
            <a:off x="2706707" y="37059"/>
            <a:ext cx="7279213" cy="1559833"/>
          </a:xfrm>
          <a:prstGeom prst="rect">
            <a:avLst/>
          </a:prstGeom>
        </p:spPr>
      </p:pic>
      <p:pic>
        <p:nvPicPr>
          <p:cNvPr id="3" name="Picture 2" descr="A cartoon of kids holding lamps&#10;&#10;AI-generated content may be incorrect.">
            <a:extLst>
              <a:ext uri="{FF2B5EF4-FFF2-40B4-BE49-F238E27FC236}">
                <a16:creationId xmlns:a16="http://schemas.microsoft.com/office/drawing/2014/main" id="{1373A124-4BE2-F4AD-CBF9-1CC3CA3B7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01" y="2425229"/>
            <a:ext cx="7359805" cy="3479501"/>
          </a:xfrm>
          <a:prstGeom prst="rect">
            <a:avLst/>
          </a:prstGeom>
        </p:spPr>
      </p:pic>
      <p:grpSp>
        <p:nvGrpSpPr>
          <p:cNvPr id="6" name="Group 5">
            <a:extLst>
              <a:ext uri="{FF2B5EF4-FFF2-40B4-BE49-F238E27FC236}">
                <a16:creationId xmlns:a16="http://schemas.microsoft.com/office/drawing/2014/main" id="{4E91EED5-087F-EAA3-A86E-E55CC40E3D5D}"/>
              </a:ext>
            </a:extLst>
          </p:cNvPr>
          <p:cNvGrpSpPr/>
          <p:nvPr/>
        </p:nvGrpSpPr>
        <p:grpSpPr>
          <a:xfrm>
            <a:off x="-3956266" y="5349213"/>
            <a:ext cx="19336447" cy="1919776"/>
            <a:chOff x="-306853" y="5418637"/>
            <a:chExt cx="14502335" cy="1439832"/>
          </a:xfrm>
        </p:grpSpPr>
        <p:pic>
          <p:nvPicPr>
            <p:cNvPr id="7" name="Picture 6">
              <a:extLst>
                <a:ext uri="{FF2B5EF4-FFF2-40B4-BE49-F238E27FC236}">
                  <a16:creationId xmlns:a16="http://schemas.microsoft.com/office/drawing/2014/main" id="{F14A5C4C-549D-F215-AF4D-3F1374BF1C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8" name="Picture 7">
              <a:extLst>
                <a:ext uri="{FF2B5EF4-FFF2-40B4-BE49-F238E27FC236}">
                  <a16:creationId xmlns:a16="http://schemas.microsoft.com/office/drawing/2014/main" id="{2427407C-CDD1-0645-F856-1F87A737B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4" name="Picture 13">
              <a:extLst>
                <a:ext uri="{FF2B5EF4-FFF2-40B4-BE49-F238E27FC236}">
                  <a16:creationId xmlns:a16="http://schemas.microsoft.com/office/drawing/2014/main" id="{6F85B3E6-CAA7-C231-20AD-A1349B55B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5" name="Picture 14">
              <a:extLst>
                <a:ext uri="{FF2B5EF4-FFF2-40B4-BE49-F238E27FC236}">
                  <a16:creationId xmlns:a16="http://schemas.microsoft.com/office/drawing/2014/main" id="{9727BA59-73B4-C8AC-8741-DCB418BCC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sp>
        <p:nvSpPr>
          <p:cNvPr id="16" name="TextBox 15">
            <a:extLst>
              <a:ext uri="{FF2B5EF4-FFF2-40B4-BE49-F238E27FC236}">
                <a16:creationId xmlns:a16="http://schemas.microsoft.com/office/drawing/2014/main" id="{DABF3223-E557-3903-DB8D-6EEBE5CA1C8A}"/>
              </a:ext>
            </a:extLst>
          </p:cNvPr>
          <p:cNvSpPr txBox="1"/>
          <p:nvPr/>
        </p:nvSpPr>
        <p:spPr>
          <a:xfrm>
            <a:off x="878690" y="1545941"/>
            <a:ext cx="11313310" cy="584775"/>
          </a:xfrm>
          <a:prstGeom prst="rect">
            <a:avLst/>
          </a:prstGeom>
          <a:noFill/>
        </p:spPr>
        <p:txBody>
          <a:bodyPr wrap="square" rtlCol="0">
            <a:spAutoFit/>
          </a:bodyPr>
          <a:lstStyle/>
          <a:p>
            <a:r>
              <a:rPr lang="vi-VN" sz="3200" dirty="0">
                <a:latin typeface="Tahoma" panose="020B0604030504040204" pitchFamily="34" charset="0"/>
                <a:ea typeface="Tahoma" panose="020B0604030504040204" pitchFamily="34" charset="0"/>
                <a:cs typeface="Tahoma" panose="020B0604030504040204" pitchFamily="34" charset="0"/>
              </a:rPr>
              <a:t>Quan sát và cho biết bức tranh dưới đây thể hiện điều gì.</a:t>
            </a:r>
            <a:endParaRPr lang="en-SG" sz="3200"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30F4BBB7-17BA-F673-5C6C-F7AEF0EE84AA}"/>
              </a:ext>
            </a:extLst>
          </p:cNvPr>
          <p:cNvSpPr txBox="1"/>
          <p:nvPr/>
        </p:nvSpPr>
        <p:spPr>
          <a:xfrm>
            <a:off x="131775" y="1298565"/>
            <a:ext cx="11928448" cy="1077218"/>
          </a:xfrm>
          <a:prstGeom prst="rect">
            <a:avLst/>
          </a:prstGeom>
          <a:noFill/>
        </p:spPr>
        <p:txBody>
          <a:bodyPr wrap="square" rtlCol="0">
            <a:spAutoFit/>
          </a:bodyPr>
          <a:lstStyle/>
          <a:p>
            <a:pPr algn="ctr"/>
            <a:r>
              <a:rPr lang="en-SG" sz="3200" dirty="0" err="1">
                <a:latin typeface="Tahoma" panose="020B0604030504040204" pitchFamily="34" charset="0"/>
                <a:ea typeface="Tahoma" panose="020B0604030504040204" pitchFamily="34" charset="0"/>
                <a:cs typeface="Tahoma" panose="020B0604030504040204" pitchFamily="34" charset="0"/>
              </a:rPr>
              <a:t>Bức</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tranh</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thể</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hiện</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các</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bạn</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nhỏ</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đang</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chung</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tay</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bảo</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vệ</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trái</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đất</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thực</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hiện</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việc</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tắt</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điện</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ủng</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hộ</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sự</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kiện</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giờ</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trái</a:t>
            </a:r>
            <a:r>
              <a:rPr lang="en-SG" sz="3200" dirty="0">
                <a:latin typeface="Tahoma" panose="020B0604030504040204" pitchFamily="34" charset="0"/>
                <a:ea typeface="Tahoma" panose="020B0604030504040204" pitchFamily="34" charset="0"/>
                <a:cs typeface="Tahoma" panose="020B0604030504040204" pitchFamily="34" charset="0"/>
              </a:rPr>
              <a:t> </a:t>
            </a:r>
            <a:r>
              <a:rPr lang="en-SG" sz="3200" dirty="0" err="1">
                <a:latin typeface="Tahoma" panose="020B0604030504040204" pitchFamily="34" charset="0"/>
                <a:ea typeface="Tahoma" panose="020B0604030504040204" pitchFamily="34" charset="0"/>
                <a:cs typeface="Tahoma" panose="020B0604030504040204" pitchFamily="34" charset="0"/>
              </a:rPr>
              <a:t>đất</a:t>
            </a:r>
            <a:r>
              <a:rPr lang="en-SG"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74885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16"/>
                                        </p:tgtEl>
                                        <p:attrNameLst>
                                          <p:attrName>ppt_w</p:attrName>
                                        </p:attrNameLst>
                                      </p:cBhvr>
                                      <p:tavLst>
                                        <p:tav tm="0">
                                          <p:val>
                                            <p:strVal val="ppt_w"/>
                                          </p:val>
                                        </p:tav>
                                        <p:tav tm="100000">
                                          <p:val>
                                            <p:fltVal val="0"/>
                                          </p:val>
                                        </p:tav>
                                      </p:tavLst>
                                    </p:anim>
                                    <p:anim calcmode="lin" valueType="num">
                                      <p:cBhvr>
                                        <p:cTn id="20" dur="500"/>
                                        <p:tgtEl>
                                          <p:spTgt spid="16"/>
                                        </p:tgtEl>
                                        <p:attrNameLst>
                                          <p:attrName>ppt_h</p:attrName>
                                        </p:attrNameLst>
                                      </p:cBhvr>
                                      <p:tavLst>
                                        <p:tav tm="0">
                                          <p:val>
                                            <p:strVal val="ppt_h"/>
                                          </p:val>
                                        </p:tav>
                                        <p:tav tm="100000">
                                          <p:val>
                                            <p:fltVal val="0"/>
                                          </p:val>
                                        </p:tav>
                                      </p:tavLst>
                                    </p:anim>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B3362-0AFE-0692-A303-3EED23326104}"/>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7450B27-25E7-BEA9-FCE5-AF3D8941E162}"/>
              </a:ext>
            </a:extLst>
          </p:cNvPr>
          <p:cNvSpPr/>
          <p:nvPr/>
        </p:nvSpPr>
        <p:spPr>
          <a:xfrm>
            <a:off x="321127" y="329169"/>
            <a:ext cx="11549743" cy="6199660"/>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9D1C0F86-38B3-8414-C560-8CF174422352}"/>
              </a:ext>
            </a:extLst>
          </p:cNvPr>
          <p:cNvPicPr>
            <a:picLocks noChangeAspect="1"/>
          </p:cNvPicPr>
          <p:nvPr/>
        </p:nvPicPr>
        <p:blipFill>
          <a:blip r:embed="rId2"/>
          <a:stretch>
            <a:fillRect/>
          </a:stretch>
        </p:blipFill>
        <p:spPr>
          <a:xfrm>
            <a:off x="2621507" y="-101243"/>
            <a:ext cx="5620999" cy="1207113"/>
          </a:xfrm>
          <a:prstGeom prst="rect">
            <a:avLst/>
          </a:prstGeom>
        </p:spPr>
      </p:pic>
      <p:sp>
        <p:nvSpPr>
          <p:cNvPr id="2" name="TextBox 1">
            <a:extLst>
              <a:ext uri="{FF2B5EF4-FFF2-40B4-BE49-F238E27FC236}">
                <a16:creationId xmlns:a16="http://schemas.microsoft.com/office/drawing/2014/main" id="{96E80A59-0E15-BB17-D19D-55019F4F690F}"/>
              </a:ext>
            </a:extLst>
          </p:cNvPr>
          <p:cNvSpPr txBox="1"/>
          <p:nvPr/>
        </p:nvSpPr>
        <p:spPr>
          <a:xfrm>
            <a:off x="595074" y="954792"/>
            <a:ext cx="82407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rPr>
              <a:t>1. Nêu nghĩa của mỗi từ dưới đây:</a:t>
            </a:r>
            <a:endParaRPr kumimoji="0" lang="en-SG" sz="30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DCBD1427-555B-64E5-4147-F107A937E08A}"/>
              </a:ext>
            </a:extLst>
          </p:cNvPr>
          <p:cNvGrpSpPr/>
          <p:nvPr/>
        </p:nvGrpSpPr>
        <p:grpSpPr>
          <a:xfrm>
            <a:off x="664819" y="1651227"/>
            <a:ext cx="2632951" cy="851770"/>
            <a:chOff x="650804" y="2652390"/>
            <a:chExt cx="9127445" cy="2787840"/>
          </a:xfrm>
        </p:grpSpPr>
        <p:sp>
          <p:nvSpPr>
            <p:cNvPr id="9" name="Cloud 13">
              <a:extLst>
                <a:ext uri="{FF2B5EF4-FFF2-40B4-BE49-F238E27FC236}">
                  <a16:creationId xmlns:a16="http://schemas.microsoft.com/office/drawing/2014/main" id="{3BBCD799-67EC-F4E0-6926-9BA41A00D02C}"/>
                </a:ext>
              </a:extLst>
            </p:cNvPr>
            <p:cNvSpPr/>
            <p:nvPr/>
          </p:nvSpPr>
          <p:spPr>
            <a:xfrm>
              <a:off x="650804" y="2652390"/>
              <a:ext cx="9127445" cy="2787840"/>
            </a:xfrm>
            <a:prstGeom prst="roundRect">
              <a:avLst/>
            </a:prstGeom>
            <a:solidFill>
              <a:schemeClr val="bg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EC4538F1-F28A-4DB4-05EB-1BE1872BA18D}"/>
                </a:ext>
              </a:extLst>
            </p:cNvPr>
            <p:cNvSpPr txBox="1"/>
            <p:nvPr/>
          </p:nvSpPr>
          <p:spPr>
            <a:xfrm>
              <a:off x="1251594" y="2689876"/>
              <a:ext cx="6973702" cy="2563388"/>
            </a:xfrm>
            <a:prstGeom prst="round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 ca</a:t>
              </a:r>
              <a:endParaRPr kumimoji="0" lang="en-US"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5" name="TextBox 24">
            <a:extLst>
              <a:ext uri="{FF2B5EF4-FFF2-40B4-BE49-F238E27FC236}">
                <a16:creationId xmlns:a16="http://schemas.microsoft.com/office/drawing/2014/main" id="{FED845E3-B4B9-B043-AD87-99EC77939DAB}"/>
              </a:ext>
            </a:extLst>
          </p:cNvPr>
          <p:cNvSpPr txBox="1"/>
          <p:nvPr/>
        </p:nvSpPr>
        <p:spPr>
          <a:xfrm>
            <a:off x="3471077" y="1584640"/>
            <a:ext cx="6984176" cy="1293971"/>
          </a:xfrm>
          <a:prstGeom prst="roundRect">
            <a:avLst/>
          </a:prstGeom>
          <a:noFill/>
        </p:spPr>
        <p:txBody>
          <a:bodyPr wrap="non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 hát chính thức của một nước,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dùng trong các nghi lễ.</a:t>
            </a:r>
            <a:endParaRPr kumimoji="0" lang="en-US" sz="3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5EE4BED6-19C7-2374-9C2B-75F419DED97D}"/>
              </a:ext>
            </a:extLst>
          </p:cNvPr>
          <p:cNvGrpSpPr/>
          <p:nvPr/>
        </p:nvGrpSpPr>
        <p:grpSpPr>
          <a:xfrm>
            <a:off x="625781" y="3003114"/>
            <a:ext cx="2632951" cy="851770"/>
            <a:chOff x="650804" y="2652390"/>
            <a:chExt cx="9127445" cy="2787840"/>
          </a:xfrm>
        </p:grpSpPr>
        <p:sp>
          <p:nvSpPr>
            <p:cNvPr id="6" name="Cloud 13">
              <a:extLst>
                <a:ext uri="{FF2B5EF4-FFF2-40B4-BE49-F238E27FC236}">
                  <a16:creationId xmlns:a16="http://schemas.microsoft.com/office/drawing/2014/main" id="{E48E6457-9069-F8E7-FCC8-D64728B6B1D4}"/>
                </a:ext>
              </a:extLst>
            </p:cNvPr>
            <p:cNvSpPr/>
            <p:nvPr/>
          </p:nvSpPr>
          <p:spPr>
            <a:xfrm>
              <a:off x="650804" y="2652390"/>
              <a:ext cx="9127445" cy="2787840"/>
            </a:xfrm>
            <a:prstGeom prst="roundRect">
              <a:avLst/>
            </a:prstGeom>
            <a:solidFill>
              <a:schemeClr val="bg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B8DBFAF-6BCF-5EB3-634F-2FA4C56E09C5}"/>
                </a:ext>
              </a:extLst>
            </p:cNvPr>
            <p:cNvSpPr txBox="1"/>
            <p:nvPr/>
          </p:nvSpPr>
          <p:spPr>
            <a:xfrm>
              <a:off x="1251594" y="2689876"/>
              <a:ext cx="7492032" cy="2563388"/>
            </a:xfrm>
            <a:prstGeom prst="round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q</a:t>
              </a:r>
              <a:r>
                <a:rPr kumimoji="0" lang="vi-VN"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uốc gia</a:t>
              </a:r>
              <a:endParaRPr kumimoji="0" lang="en-US"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8" name="Picture 27" descr="A cartoon of a child raising his hand and holding a pencil and a book&#10;&#10;AI-generated content may be incorrect.">
            <a:extLst>
              <a:ext uri="{FF2B5EF4-FFF2-40B4-BE49-F238E27FC236}">
                <a16:creationId xmlns:a16="http://schemas.microsoft.com/office/drawing/2014/main" id="{659D9F45-BF52-05C5-098F-F110EB3002C8}"/>
              </a:ext>
            </a:extLst>
          </p:cNvPr>
          <p:cNvPicPr>
            <a:picLocks noChangeAspect="1"/>
          </p:cNvPicPr>
          <p:nvPr/>
        </p:nvPicPr>
        <p:blipFill>
          <a:blip r:embed="rId3">
            <a:extLst>
              <a:ext uri="{28A0092B-C50C-407E-A947-70E740481C1C}">
                <a14:useLocalDpi xmlns:a14="http://schemas.microsoft.com/office/drawing/2010/main" val="0"/>
              </a:ext>
            </a:extLst>
          </a:blip>
          <a:srcRect b="80713"/>
          <a:stretch/>
        </p:blipFill>
        <p:spPr>
          <a:xfrm>
            <a:off x="4271707" y="5575397"/>
            <a:ext cx="4515900" cy="888056"/>
          </a:xfrm>
          <a:prstGeom prst="rect">
            <a:avLst/>
          </a:prstGeom>
        </p:spPr>
      </p:pic>
      <p:pic>
        <p:nvPicPr>
          <p:cNvPr id="29" name="Picture 28" descr="A couple of kids sitting at desks&#10;&#10;AI-generated content may be incorrect.">
            <a:extLst>
              <a:ext uri="{FF2B5EF4-FFF2-40B4-BE49-F238E27FC236}">
                <a16:creationId xmlns:a16="http://schemas.microsoft.com/office/drawing/2014/main" id="{82ABA404-01C9-4A28-71B0-C004E7FD749B}"/>
              </a:ext>
            </a:extLst>
          </p:cNvPr>
          <p:cNvPicPr>
            <a:picLocks noChangeAspect="1"/>
          </p:cNvPicPr>
          <p:nvPr/>
        </p:nvPicPr>
        <p:blipFill>
          <a:blip r:embed="rId4">
            <a:extLst>
              <a:ext uri="{28A0092B-C50C-407E-A947-70E740481C1C}">
                <a14:useLocalDpi xmlns:a14="http://schemas.microsoft.com/office/drawing/2010/main" val="0"/>
              </a:ext>
            </a:extLst>
          </a:blip>
          <a:srcRect t="17439"/>
          <a:stretch/>
        </p:blipFill>
        <p:spPr>
          <a:xfrm>
            <a:off x="8063565" y="4946236"/>
            <a:ext cx="3730617" cy="1902382"/>
          </a:xfrm>
          <a:prstGeom prst="rect">
            <a:avLst/>
          </a:prstGeom>
        </p:spPr>
      </p:pic>
      <p:sp>
        <p:nvSpPr>
          <p:cNvPr id="5" name="Rectangle 4"/>
          <p:cNvSpPr/>
          <p:nvPr/>
        </p:nvSpPr>
        <p:spPr>
          <a:xfrm>
            <a:off x="3222183" y="2878611"/>
            <a:ext cx="8472894" cy="3785652"/>
          </a:xfrm>
          <a:prstGeom prst="rect">
            <a:avLst/>
          </a:prstGeom>
        </p:spPr>
        <p:txBody>
          <a:bodyPr wrap="square">
            <a:spAutoFit/>
          </a:bodyPr>
          <a:lstStyle/>
          <a:p>
            <a:pPr lvl="0" algn="ctr" defTabSz="609630"/>
            <a:r>
              <a:rPr lang="vi-VN" sz="4000" dirty="0">
                <a:solidFill>
                  <a:prstClr val="black"/>
                </a:solidFill>
              </a:rPr>
              <a:t>một vùng đất rộng lớn, có dân cư sinh sống, có ranh giới rõ ràng, có chính phủ để điều hành và có luật lệ riêng. Mỗi quốc gia thường có quốc kỳ (lá cờ), quốc ca, và ngôn ngữ riêng.</a:t>
            </a:r>
            <a:endParaRPr lang="en-US" sz="4000" dirty="0">
              <a:solidFill>
                <a:prstClr val="black"/>
              </a:solidFill>
            </a:endParaRPr>
          </a:p>
        </p:txBody>
      </p:sp>
    </p:spTree>
    <p:extLst>
      <p:ext uri="{BB962C8B-B14F-4D97-AF65-F5344CB8AC3E}">
        <p14:creationId xmlns:p14="http://schemas.microsoft.com/office/powerpoint/2010/main" val="2736412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4" presetClass="exit" presetSubtype="10" fill="hold" nodeType="withEffect">
                                  <p:stCondLst>
                                    <p:cond delay="0"/>
                                  </p:stCondLst>
                                  <p:childTnLst>
                                    <p:animEffect transition="out" filter="randombar(horizontal)">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20BFC-BA13-7EF2-4205-A9B9B741D81A}"/>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5771FCC-119D-3969-D9E7-DDE4293C6DE5}"/>
              </a:ext>
            </a:extLst>
          </p:cNvPr>
          <p:cNvSpPr/>
          <p:nvPr/>
        </p:nvSpPr>
        <p:spPr>
          <a:xfrm>
            <a:off x="321127" y="329169"/>
            <a:ext cx="11549743" cy="6199660"/>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30835E85-38C6-7FBA-9018-F3E81391290F}"/>
              </a:ext>
            </a:extLst>
          </p:cNvPr>
          <p:cNvPicPr>
            <a:picLocks noChangeAspect="1"/>
          </p:cNvPicPr>
          <p:nvPr/>
        </p:nvPicPr>
        <p:blipFill>
          <a:blip r:embed="rId2"/>
          <a:stretch>
            <a:fillRect/>
          </a:stretch>
        </p:blipFill>
        <p:spPr>
          <a:xfrm>
            <a:off x="2974215" y="329169"/>
            <a:ext cx="5620999" cy="1207113"/>
          </a:xfrm>
          <a:prstGeom prst="rect">
            <a:avLst/>
          </a:prstGeom>
        </p:spPr>
      </p:pic>
      <p:sp>
        <p:nvSpPr>
          <p:cNvPr id="2" name="TextBox 1">
            <a:extLst>
              <a:ext uri="{FF2B5EF4-FFF2-40B4-BE49-F238E27FC236}">
                <a16:creationId xmlns:a16="http://schemas.microsoft.com/office/drawing/2014/main" id="{FAB86244-D6CB-736A-C210-0EDA8C1B969F}"/>
              </a:ext>
            </a:extLst>
          </p:cNvPr>
          <p:cNvSpPr txBox="1"/>
          <p:nvPr/>
        </p:nvSpPr>
        <p:spPr>
          <a:xfrm>
            <a:off x="1527717" y="1500242"/>
            <a:ext cx="82407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rPr>
              <a:t>1. Nêu nghĩa của mỗi từ dưới đây:</a:t>
            </a:r>
            <a:endParaRPr kumimoji="0" lang="en-SG" sz="30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cartoon of a child raising his hand and holding a pencil and a book&#10;&#10;AI-generated content may be incorrect.">
            <a:extLst>
              <a:ext uri="{FF2B5EF4-FFF2-40B4-BE49-F238E27FC236}">
                <a16:creationId xmlns:a16="http://schemas.microsoft.com/office/drawing/2014/main" id="{DE02BBE0-0B54-BBA5-51C7-D3939E51B47C}"/>
              </a:ext>
            </a:extLst>
          </p:cNvPr>
          <p:cNvPicPr>
            <a:picLocks noChangeAspect="1"/>
          </p:cNvPicPr>
          <p:nvPr/>
        </p:nvPicPr>
        <p:blipFill>
          <a:blip r:embed="rId3">
            <a:extLst>
              <a:ext uri="{28A0092B-C50C-407E-A947-70E740481C1C}">
                <a14:useLocalDpi xmlns:a14="http://schemas.microsoft.com/office/drawing/2010/main" val="0"/>
              </a:ext>
            </a:extLst>
          </a:blip>
          <a:srcRect b="80713"/>
          <a:stretch/>
        </p:blipFill>
        <p:spPr>
          <a:xfrm>
            <a:off x="4341980" y="5172538"/>
            <a:ext cx="4515900" cy="888056"/>
          </a:xfrm>
          <a:prstGeom prst="rect">
            <a:avLst/>
          </a:prstGeom>
        </p:spPr>
      </p:pic>
      <p:pic>
        <p:nvPicPr>
          <p:cNvPr id="6" name="Picture 5" descr="A couple of kids sitting at desks&#10;&#10;AI-generated content may be incorrect.">
            <a:extLst>
              <a:ext uri="{FF2B5EF4-FFF2-40B4-BE49-F238E27FC236}">
                <a16:creationId xmlns:a16="http://schemas.microsoft.com/office/drawing/2014/main" id="{2CE7F070-50BC-24A7-85D7-498CD2761FBF}"/>
              </a:ext>
            </a:extLst>
          </p:cNvPr>
          <p:cNvPicPr>
            <a:picLocks noChangeAspect="1"/>
          </p:cNvPicPr>
          <p:nvPr/>
        </p:nvPicPr>
        <p:blipFill>
          <a:blip r:embed="rId4">
            <a:extLst>
              <a:ext uri="{28A0092B-C50C-407E-A947-70E740481C1C}">
                <a14:useLocalDpi xmlns:a14="http://schemas.microsoft.com/office/drawing/2010/main" val="0"/>
              </a:ext>
            </a:extLst>
          </a:blip>
          <a:srcRect t="17439"/>
          <a:stretch/>
        </p:blipFill>
        <p:spPr>
          <a:xfrm>
            <a:off x="8288139" y="4908024"/>
            <a:ext cx="3730617" cy="1902382"/>
          </a:xfrm>
          <a:prstGeom prst="rect">
            <a:avLst/>
          </a:prstGeom>
        </p:spPr>
      </p:pic>
      <p:grpSp>
        <p:nvGrpSpPr>
          <p:cNvPr id="15" name="Group 14">
            <a:extLst>
              <a:ext uri="{FF2B5EF4-FFF2-40B4-BE49-F238E27FC236}">
                <a16:creationId xmlns:a16="http://schemas.microsoft.com/office/drawing/2014/main" id="{03B51236-DC3E-E199-F9DD-19CF4F43B85D}"/>
              </a:ext>
            </a:extLst>
          </p:cNvPr>
          <p:cNvGrpSpPr/>
          <p:nvPr/>
        </p:nvGrpSpPr>
        <p:grpSpPr>
          <a:xfrm>
            <a:off x="419253" y="2335339"/>
            <a:ext cx="2735658" cy="958825"/>
            <a:chOff x="1467032" y="1967052"/>
            <a:chExt cx="7254950" cy="2937688"/>
          </a:xfrm>
        </p:grpSpPr>
        <p:sp>
          <p:nvSpPr>
            <p:cNvPr id="16" name="Cloud 19">
              <a:extLst>
                <a:ext uri="{FF2B5EF4-FFF2-40B4-BE49-F238E27FC236}">
                  <a16:creationId xmlns:a16="http://schemas.microsoft.com/office/drawing/2014/main" id="{E3BED8F8-83BD-A36C-1698-15E0012B0B6A}"/>
                </a:ext>
              </a:extLst>
            </p:cNvPr>
            <p:cNvSpPr/>
            <p:nvPr/>
          </p:nvSpPr>
          <p:spPr>
            <a:xfrm>
              <a:off x="1703605" y="1967052"/>
              <a:ext cx="6781800" cy="2937688"/>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4EC6935-E9C7-C376-6B7C-E6DADF1E3617}"/>
                </a:ext>
              </a:extLst>
            </p:cNvPr>
            <p:cNvSpPr txBox="1"/>
            <p:nvPr/>
          </p:nvSpPr>
          <p:spPr>
            <a:xfrm>
              <a:off x="1467032" y="2233245"/>
              <a:ext cx="7254950" cy="2295249"/>
            </a:xfrm>
            <a:prstGeom prst="roundRect">
              <a:avLst/>
            </a:prstGeom>
            <a:noFill/>
          </p:spPr>
          <p:txBody>
            <a:bodyPr wrap="non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 khánh</a:t>
              </a:r>
              <a:endParaRPr kumimoji="0" lang="en-US"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7" name="TextBox 6">
            <a:extLst>
              <a:ext uri="{FF2B5EF4-FFF2-40B4-BE49-F238E27FC236}">
                <a16:creationId xmlns:a16="http://schemas.microsoft.com/office/drawing/2014/main" id="{8113BBBE-190B-ECA2-02AE-3C98E207B4FD}"/>
              </a:ext>
            </a:extLst>
          </p:cNvPr>
          <p:cNvSpPr txBox="1"/>
          <p:nvPr/>
        </p:nvSpPr>
        <p:spPr>
          <a:xfrm>
            <a:off x="3154910" y="2153010"/>
            <a:ext cx="8715960" cy="2062103"/>
          </a:xfrm>
          <a:prstGeom prst="rect">
            <a:avLst/>
          </a:prstGeom>
          <a:noFill/>
        </p:spPr>
        <p:txBody>
          <a:bodyPr wrap="square" rtlCol="0">
            <a:spAutoFit/>
          </a:bodyPr>
          <a:lstStyle/>
          <a:p>
            <a:pPr algn="ctr"/>
            <a:r>
              <a:rPr lang="vi-VN" sz="3200" dirty="0"/>
              <a:t>ngày lễ lớn và quan trọng nhất của một quốc gia. Đó là ngày kỷ niệm sự ra đời của đất nước hoặc một sự kiện đặc biệt gắn liền với độc lập, tự do của quốc gia đó.</a:t>
            </a:r>
            <a:endParaRPr lang="en-SG" sz="300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A2B1F823-6B67-F7A5-38D7-3E59179B26CA}"/>
              </a:ext>
            </a:extLst>
          </p:cNvPr>
          <p:cNvGrpSpPr/>
          <p:nvPr/>
        </p:nvGrpSpPr>
        <p:grpSpPr>
          <a:xfrm>
            <a:off x="549744" y="4060410"/>
            <a:ext cx="2557245" cy="958825"/>
            <a:chOff x="1703605" y="1967052"/>
            <a:chExt cx="6781800" cy="2937688"/>
          </a:xfrm>
        </p:grpSpPr>
        <p:sp>
          <p:nvSpPr>
            <p:cNvPr id="12" name="Cloud 19">
              <a:extLst>
                <a:ext uri="{FF2B5EF4-FFF2-40B4-BE49-F238E27FC236}">
                  <a16:creationId xmlns:a16="http://schemas.microsoft.com/office/drawing/2014/main" id="{79A2E6B7-BFEE-7E98-8EBB-297EFE20A57E}"/>
                </a:ext>
              </a:extLst>
            </p:cNvPr>
            <p:cNvSpPr/>
            <p:nvPr/>
          </p:nvSpPr>
          <p:spPr>
            <a:xfrm>
              <a:off x="1703605" y="1967052"/>
              <a:ext cx="6781800" cy="2937688"/>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6CD6A75E-B5A5-BA05-DB53-672986F800E5}"/>
                </a:ext>
              </a:extLst>
            </p:cNvPr>
            <p:cNvSpPr txBox="1"/>
            <p:nvPr/>
          </p:nvSpPr>
          <p:spPr>
            <a:xfrm>
              <a:off x="2725092" y="2233245"/>
              <a:ext cx="4738836" cy="2295249"/>
            </a:xfrm>
            <a:prstGeom prst="roundRect">
              <a:avLst/>
            </a:prstGeom>
            <a:noFill/>
          </p:spPr>
          <p:txBody>
            <a:bodyPr wrap="non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q</a:t>
              </a:r>
              <a:r>
                <a:rPr kumimoji="0" lang="vi-VN"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uốc kì</a:t>
              </a:r>
              <a:endParaRPr kumimoji="0" lang="en-US"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17">
            <a:extLst>
              <a:ext uri="{FF2B5EF4-FFF2-40B4-BE49-F238E27FC236}">
                <a16:creationId xmlns:a16="http://schemas.microsoft.com/office/drawing/2014/main" id="{E6C6B5AB-41AF-9A2A-98F4-3AE2669DE3F5}"/>
              </a:ext>
            </a:extLst>
          </p:cNvPr>
          <p:cNvSpPr txBox="1"/>
          <p:nvPr/>
        </p:nvSpPr>
        <p:spPr>
          <a:xfrm>
            <a:off x="2380646" y="4356038"/>
            <a:ext cx="7430703" cy="553998"/>
          </a:xfrm>
          <a:prstGeom prst="rect">
            <a:avLst/>
          </a:prstGeom>
          <a:noFill/>
        </p:spPr>
        <p:txBody>
          <a:bodyPr wrap="square" rtlCol="0">
            <a:spAutoFit/>
          </a:bodyPr>
          <a:lstStyle/>
          <a:p>
            <a:pPr algn="ctr"/>
            <a:r>
              <a:rPr lang="vi-VN" sz="3000" dirty="0">
                <a:latin typeface="Tahoma" panose="020B0604030504040204" pitchFamily="34" charset="0"/>
                <a:ea typeface="Tahoma" panose="020B0604030504040204" pitchFamily="34" charset="0"/>
                <a:cs typeface="Tahoma" panose="020B0604030504040204" pitchFamily="34" charset="0"/>
              </a:rPr>
              <a:t>lá cờ tượng trưng cho một nước.</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3632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C669E-412F-917D-1B5F-F84F97923B9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35540F0-0316-DA20-03F3-050C833323A7}"/>
              </a:ext>
            </a:extLst>
          </p:cNvPr>
          <p:cNvSpPr/>
          <p:nvPr/>
        </p:nvSpPr>
        <p:spPr>
          <a:xfrm>
            <a:off x="321127" y="329169"/>
            <a:ext cx="11549743" cy="6199660"/>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ECBA51E-8B66-62A1-FE65-28F0286958CC}"/>
              </a:ext>
            </a:extLst>
          </p:cNvPr>
          <p:cNvPicPr>
            <a:picLocks noChangeAspect="1"/>
          </p:cNvPicPr>
          <p:nvPr/>
        </p:nvPicPr>
        <p:blipFill>
          <a:blip r:embed="rId2"/>
          <a:stretch>
            <a:fillRect/>
          </a:stretch>
        </p:blipFill>
        <p:spPr>
          <a:xfrm>
            <a:off x="2974215" y="329169"/>
            <a:ext cx="5620999" cy="1207113"/>
          </a:xfrm>
          <a:prstGeom prst="rect">
            <a:avLst/>
          </a:prstGeom>
        </p:spPr>
      </p:pic>
      <p:sp>
        <p:nvSpPr>
          <p:cNvPr id="2" name="TextBox 1">
            <a:extLst>
              <a:ext uri="{FF2B5EF4-FFF2-40B4-BE49-F238E27FC236}">
                <a16:creationId xmlns:a16="http://schemas.microsoft.com/office/drawing/2014/main" id="{9C720F38-6690-48B3-0911-EB61A0CCF9EE}"/>
              </a:ext>
            </a:extLst>
          </p:cNvPr>
          <p:cNvSpPr txBox="1"/>
          <p:nvPr/>
        </p:nvSpPr>
        <p:spPr>
          <a:xfrm>
            <a:off x="1527717" y="1500242"/>
            <a:ext cx="82407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rPr>
              <a:t>1. Nêu nghĩa của mỗi từ dưới đây:</a:t>
            </a:r>
            <a:endParaRPr kumimoji="0" lang="en-SG" sz="30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cartoon of a child raising his hand and holding a pencil and a book&#10;&#10;AI-generated content may be incorrect.">
            <a:extLst>
              <a:ext uri="{FF2B5EF4-FFF2-40B4-BE49-F238E27FC236}">
                <a16:creationId xmlns:a16="http://schemas.microsoft.com/office/drawing/2014/main" id="{B5B60740-F253-08D7-E194-36664FA25950}"/>
              </a:ext>
            </a:extLst>
          </p:cNvPr>
          <p:cNvPicPr>
            <a:picLocks noChangeAspect="1"/>
          </p:cNvPicPr>
          <p:nvPr/>
        </p:nvPicPr>
        <p:blipFill>
          <a:blip r:embed="rId3">
            <a:extLst>
              <a:ext uri="{28A0092B-C50C-407E-A947-70E740481C1C}">
                <a14:useLocalDpi xmlns:a14="http://schemas.microsoft.com/office/drawing/2010/main" val="0"/>
              </a:ext>
            </a:extLst>
          </a:blip>
          <a:srcRect b="80713"/>
          <a:stretch/>
        </p:blipFill>
        <p:spPr>
          <a:xfrm>
            <a:off x="2974215" y="4932109"/>
            <a:ext cx="4515900" cy="888056"/>
          </a:xfrm>
          <a:prstGeom prst="rect">
            <a:avLst/>
          </a:prstGeom>
        </p:spPr>
      </p:pic>
      <p:pic>
        <p:nvPicPr>
          <p:cNvPr id="6" name="Picture 5" descr="A couple of kids sitting at desks&#10;&#10;AI-generated content may be incorrect.">
            <a:extLst>
              <a:ext uri="{FF2B5EF4-FFF2-40B4-BE49-F238E27FC236}">
                <a16:creationId xmlns:a16="http://schemas.microsoft.com/office/drawing/2014/main" id="{12A9FBA0-B0B1-9089-4EE7-ACFF95528D59}"/>
              </a:ext>
            </a:extLst>
          </p:cNvPr>
          <p:cNvPicPr>
            <a:picLocks noChangeAspect="1"/>
          </p:cNvPicPr>
          <p:nvPr/>
        </p:nvPicPr>
        <p:blipFill>
          <a:blip r:embed="rId4">
            <a:extLst>
              <a:ext uri="{28A0092B-C50C-407E-A947-70E740481C1C}">
                <a14:useLocalDpi xmlns:a14="http://schemas.microsoft.com/office/drawing/2010/main" val="0"/>
              </a:ext>
            </a:extLst>
          </a:blip>
          <a:srcRect t="17439"/>
          <a:stretch/>
        </p:blipFill>
        <p:spPr>
          <a:xfrm>
            <a:off x="6920374" y="4667595"/>
            <a:ext cx="3730617" cy="1902382"/>
          </a:xfrm>
          <a:prstGeom prst="rect">
            <a:avLst/>
          </a:prstGeom>
        </p:spPr>
      </p:pic>
      <p:sp>
        <p:nvSpPr>
          <p:cNvPr id="7" name="TextBox 6">
            <a:extLst>
              <a:ext uri="{FF2B5EF4-FFF2-40B4-BE49-F238E27FC236}">
                <a16:creationId xmlns:a16="http://schemas.microsoft.com/office/drawing/2014/main" id="{F0FF1270-E1A1-D57F-F970-B546E3E3F58C}"/>
              </a:ext>
            </a:extLst>
          </p:cNvPr>
          <p:cNvSpPr txBox="1"/>
          <p:nvPr/>
        </p:nvSpPr>
        <p:spPr>
          <a:xfrm>
            <a:off x="3575705" y="2304538"/>
            <a:ext cx="8240751" cy="1015663"/>
          </a:xfrm>
          <a:prstGeom prst="rect">
            <a:avLst/>
          </a:prstGeom>
          <a:noFill/>
        </p:spPr>
        <p:txBody>
          <a:bodyPr wrap="square" rtlCol="0">
            <a:spAutoFit/>
          </a:bodyPr>
          <a:lstStyle/>
          <a:p>
            <a:pPr lvl="0" algn="ctr"/>
            <a:r>
              <a:rPr lang="vi-VN" sz="3000" dirty="0">
                <a:solidFill>
                  <a:prstClr val="black"/>
                </a:solidFill>
                <a:latin typeface="Tahoma" panose="020B0604030504040204" pitchFamily="34" charset="0"/>
                <a:ea typeface="Tahoma" panose="020B0604030504040204" pitchFamily="34" charset="0"/>
                <a:cs typeface="Tahoma" panose="020B0604030504040204" pitchFamily="34" charset="0"/>
              </a:rPr>
              <a:t>là loại chữ thống nhất trong cả một một quốc gia, được nhân dân quốc gia đó sử dụng.</a:t>
            </a:r>
            <a:endParaRPr kumimoji="0" lang="en-SG"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60878322-3A04-3E5E-1B9D-E430E59228BE}"/>
              </a:ext>
            </a:extLst>
          </p:cNvPr>
          <p:cNvSpPr txBox="1"/>
          <p:nvPr/>
        </p:nvSpPr>
        <p:spPr>
          <a:xfrm>
            <a:off x="3737902" y="3784189"/>
            <a:ext cx="6501065" cy="1015663"/>
          </a:xfrm>
          <a:prstGeom prst="rect">
            <a:avLst/>
          </a:prstGeom>
          <a:noFill/>
        </p:spPr>
        <p:txBody>
          <a:bodyPr wrap="square" rtlCol="0">
            <a:spAutoFit/>
          </a:bodyPr>
          <a:lstStyle/>
          <a:p>
            <a:pPr lvl="0" algn="ctr"/>
            <a:r>
              <a:rPr lang="vi-VN" sz="3000" dirty="0">
                <a:solidFill>
                  <a:prstClr val="black"/>
                </a:solidFill>
                <a:latin typeface="Tahoma" panose="020B0604030504040204" pitchFamily="34" charset="0"/>
                <a:ea typeface="Tahoma" panose="020B0604030504040204" pitchFamily="34" charset="0"/>
                <a:cs typeface="Tahoma" panose="020B0604030504040204" pitchFamily="34" charset="0"/>
              </a:rPr>
              <a:t>các nước trên thế giới trong quan hệ với nhau.</a:t>
            </a:r>
            <a:endParaRPr kumimoji="0" lang="en-SG"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9C8BE239-5814-89E1-FCF9-4F093C46D58C}"/>
              </a:ext>
            </a:extLst>
          </p:cNvPr>
          <p:cNvGrpSpPr/>
          <p:nvPr/>
        </p:nvGrpSpPr>
        <p:grpSpPr>
          <a:xfrm>
            <a:off x="648763" y="2249759"/>
            <a:ext cx="2633275" cy="894476"/>
            <a:chOff x="-1199897" y="1846097"/>
            <a:chExt cx="4521226" cy="2937686"/>
          </a:xfrm>
        </p:grpSpPr>
        <p:sp>
          <p:nvSpPr>
            <p:cNvPr id="8" name="Cloud 19">
              <a:extLst>
                <a:ext uri="{FF2B5EF4-FFF2-40B4-BE49-F238E27FC236}">
                  <a16:creationId xmlns:a16="http://schemas.microsoft.com/office/drawing/2014/main" id="{1D10D7BA-298D-D257-43B9-C2EA1E4943C0}"/>
                </a:ext>
              </a:extLst>
            </p:cNvPr>
            <p:cNvSpPr/>
            <p:nvPr/>
          </p:nvSpPr>
          <p:spPr>
            <a:xfrm>
              <a:off x="-1199897" y="1846097"/>
              <a:ext cx="4521226" cy="2937686"/>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0C9311BB-9448-73B7-BACD-9F4CF47608CE}"/>
                </a:ext>
              </a:extLst>
            </p:cNvPr>
            <p:cNvSpPr txBox="1"/>
            <p:nvPr/>
          </p:nvSpPr>
          <p:spPr>
            <a:xfrm>
              <a:off x="-915830" y="1943459"/>
              <a:ext cx="3894768" cy="2460369"/>
            </a:xfrm>
            <a:prstGeom prst="roundRect">
              <a:avLst/>
            </a:prstGeom>
            <a:noFill/>
          </p:spPr>
          <p:txBody>
            <a:bodyPr wrap="none" rtlCol="0">
              <a:spAutoFit/>
            </a:bodyPr>
            <a:lstStyle/>
            <a:p>
              <a:pPr algn="ctr" defTabSz="609630"/>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quốc ngữ</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Cloud 19">
            <a:extLst>
              <a:ext uri="{FF2B5EF4-FFF2-40B4-BE49-F238E27FC236}">
                <a16:creationId xmlns:a16="http://schemas.microsoft.com/office/drawing/2014/main" id="{B2AFBEB8-B6EF-FE47-9E50-B2D105FC82B8}"/>
              </a:ext>
            </a:extLst>
          </p:cNvPr>
          <p:cNvSpPr/>
          <p:nvPr/>
        </p:nvSpPr>
        <p:spPr>
          <a:xfrm>
            <a:off x="814211" y="3727087"/>
            <a:ext cx="2633275" cy="894476"/>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7163B021-AA74-7D3C-B494-9278D1D8E30F}"/>
              </a:ext>
            </a:extLst>
          </p:cNvPr>
          <p:cNvSpPr txBox="1"/>
          <p:nvPr/>
        </p:nvSpPr>
        <p:spPr>
          <a:xfrm>
            <a:off x="1185452" y="3834499"/>
            <a:ext cx="1856824" cy="749141"/>
          </a:xfrm>
          <a:prstGeom prst="roundRect">
            <a:avLst/>
          </a:prstGeom>
          <a:noFill/>
        </p:spPr>
        <p:txBody>
          <a:bodyPr wrap="none" rtlCol="0">
            <a:spAutoFit/>
          </a:bodyPr>
          <a:lstStyle/>
          <a:p>
            <a:pPr algn="ctr" defTabSz="609630"/>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quốc tế</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4422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E57D0565-3610-AF6A-3695-A6209F381430}"/>
              </a:ext>
            </a:extLst>
          </p:cNvPr>
          <p:cNvSpPr/>
          <p:nvPr/>
        </p:nvSpPr>
        <p:spPr>
          <a:xfrm>
            <a:off x="1729642" y="280011"/>
            <a:ext cx="8713466" cy="1147047"/>
          </a:xfrm>
          <a:prstGeom prst="roundRect">
            <a:avLst/>
          </a:prstGeom>
          <a:solidFill>
            <a:schemeClr val="bg1"/>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D2326F"/>
                </a:solidFill>
                <a:latin typeface="Tahoma" panose="020B0604030504040204" pitchFamily="34" charset="0"/>
                <a:ea typeface="Tahoma" panose="020B0604030504040204" pitchFamily="34" charset="0"/>
                <a:cs typeface="Tahoma" panose="020B0604030504040204" pitchFamily="34" charset="0"/>
              </a:rPr>
              <a:t>2. Chọn từ ở bài tập 1 thay cho bông hoa</a:t>
            </a:r>
          </a:p>
          <a:p>
            <a:pPr algn="ctr"/>
            <a:r>
              <a:rPr lang="vi-VN" sz="3000" b="1" dirty="0">
                <a:solidFill>
                  <a:srgbClr val="D2326F"/>
                </a:solidFill>
                <a:latin typeface="Tahoma" panose="020B0604030504040204" pitchFamily="34" charset="0"/>
                <a:ea typeface="Tahoma" panose="020B0604030504040204" pitchFamily="34" charset="0"/>
                <a:cs typeface="Tahoma" panose="020B0604030504040204" pitchFamily="34" charset="0"/>
              </a:rPr>
              <a:t> trong đoạn văn dưới đây:</a:t>
            </a:r>
          </a:p>
        </p:txBody>
      </p:sp>
      <p:sp>
        <p:nvSpPr>
          <p:cNvPr id="3" name="Rounded Rectangle 11">
            <a:extLst>
              <a:ext uri="{FF2B5EF4-FFF2-40B4-BE49-F238E27FC236}">
                <a16:creationId xmlns:a16="http://schemas.microsoft.com/office/drawing/2014/main" id="{88FE2786-CBB6-6CCB-4028-1B67D8BAD3D8}"/>
              </a:ext>
            </a:extLst>
          </p:cNvPr>
          <p:cNvSpPr/>
          <p:nvPr/>
        </p:nvSpPr>
        <p:spPr>
          <a:xfrm>
            <a:off x="584538" y="1619446"/>
            <a:ext cx="10666379" cy="3852153"/>
          </a:xfrm>
          <a:prstGeom prst="roundRect">
            <a:avLst/>
          </a:prstGeom>
          <a:solidFill>
            <a:schemeClr val="bg1"/>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Tahoma" panose="020B0604030504040204" pitchFamily="34" charset="0"/>
                <a:ea typeface="Tahoma" panose="020B0604030504040204" pitchFamily="34" charset="0"/>
                <a:cs typeface="Tahoma" panose="020B0604030504040204" pitchFamily="34" charset="0"/>
              </a:rPr>
              <a:t>   (1) Việt Nam là một     thành viên của Liên hợp quốc. (2) Ngày 2 tháng 9 là ngày     của Việt Nam. (3)     của Việt Nam là lá cờ đỏ sao vàng năm cánh và      của Việt Nam là bài hát Tiến quân ca.</a:t>
            </a:r>
          </a:p>
          <a:p>
            <a:pPr algn="just"/>
            <a:r>
              <a:rPr lang="vi-VN" sz="3200" b="1" dirty="0">
                <a:solidFill>
                  <a:schemeClr val="tx1"/>
                </a:solidFill>
                <a:latin typeface="Tahoma" panose="020B0604030504040204" pitchFamily="34" charset="0"/>
                <a:ea typeface="Tahoma" panose="020B0604030504040204" pitchFamily="34" charset="0"/>
                <a:cs typeface="Tahoma" panose="020B0604030504040204" pitchFamily="34" charset="0"/>
              </a:rPr>
              <a:t>						(Ngọc Phương)</a:t>
            </a:r>
            <a:endParaRPr lang="vi-VN"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Descubrir 92+ imagen clipart transparent background flowers ...">
            <a:extLst>
              <a:ext uri="{FF2B5EF4-FFF2-40B4-BE49-F238E27FC236}">
                <a16:creationId xmlns:a16="http://schemas.microsoft.com/office/drawing/2014/main" id="{E259543B-0AF7-E23F-E699-A2BC3345B8F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8611" y1="53056" x2="48611" y2="53056"/>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34708" y="2202179"/>
            <a:ext cx="751667" cy="7516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scubrir 92+ imagen clipart transparent background flowers ...">
            <a:extLst>
              <a:ext uri="{FF2B5EF4-FFF2-40B4-BE49-F238E27FC236}">
                <a16:creationId xmlns:a16="http://schemas.microsoft.com/office/drawing/2014/main" id="{2A59BBA4-DDBA-F7DE-80C8-24E5C8E9254B}"/>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8611" y1="53056" x2="48611" y2="53056"/>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484549" y="2677333"/>
            <a:ext cx="751667" cy="751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scubrir 92+ imagen clipart transparent background flowers ...">
            <a:extLst>
              <a:ext uri="{FF2B5EF4-FFF2-40B4-BE49-F238E27FC236}">
                <a16:creationId xmlns:a16="http://schemas.microsoft.com/office/drawing/2014/main" id="{A9D85F9A-E13E-A1FA-F3AC-C328E187769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8611" y1="53056" x2="48611" y2="53056"/>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57100" y="3169688"/>
            <a:ext cx="751667" cy="751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scubrir 92+ imagen clipart transparent background flowers ...">
            <a:extLst>
              <a:ext uri="{FF2B5EF4-FFF2-40B4-BE49-F238E27FC236}">
                <a16:creationId xmlns:a16="http://schemas.microsoft.com/office/drawing/2014/main" id="{0BA3867B-2AFE-22B2-7F10-D9D727B4402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8611" y1="53056" x2="48611" y2="53056"/>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00806" y="3671717"/>
            <a:ext cx="751667" cy="75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0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B5A716CA-4648-8E21-2D8F-EAB393CA339B}"/>
              </a:ext>
            </a:extLst>
          </p:cNvPr>
          <p:cNvSpPr/>
          <p:nvPr/>
        </p:nvSpPr>
        <p:spPr>
          <a:xfrm>
            <a:off x="117927" y="491051"/>
            <a:ext cx="11549743" cy="6199660"/>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Freeform 7">
            <a:extLst>
              <a:ext uri="{FF2B5EF4-FFF2-40B4-BE49-F238E27FC236}">
                <a16:creationId xmlns:a16="http://schemas.microsoft.com/office/drawing/2014/main" id="{CBD8F13B-1FBA-8201-B94D-0CAE6D6480B1}"/>
              </a:ext>
            </a:extLst>
          </p:cNvPr>
          <p:cNvSpPr/>
          <p:nvPr/>
        </p:nvSpPr>
        <p:spPr>
          <a:xfrm>
            <a:off x="2172161" y="2677245"/>
            <a:ext cx="7200440" cy="4014552"/>
          </a:xfrm>
          <a:custGeom>
            <a:avLst/>
            <a:gdLst/>
            <a:ahLst/>
            <a:cxnLst/>
            <a:rect l="l" t="t" r="r" b="b"/>
            <a:pathLst>
              <a:path w="7368416" h="5486400">
                <a:moveTo>
                  <a:pt x="0" y="0"/>
                </a:moveTo>
                <a:lnTo>
                  <a:pt x="7368416" y="0"/>
                </a:lnTo>
                <a:lnTo>
                  <a:pt x="7368416" y="5486400"/>
                </a:lnTo>
                <a:lnTo>
                  <a:pt x="0" y="5486400"/>
                </a:lnTo>
                <a:lnTo>
                  <a:pt x="0" y="0"/>
                </a:lnTo>
                <a:close/>
              </a:path>
            </a:pathLst>
          </a:custGeom>
          <a:blipFill>
            <a:blip r:embed="rId2">
              <a:extLst>
                <a:ext uri="{96DAC541-7B7A-43D3-8B79-37D633B846F1}">
                  <asvg:svgBlip xmlns:asvg="http://schemas.microsoft.com/office/drawing/2016/SVG/main" r:embed="rId3"/>
                </a:ext>
              </a:extLst>
            </a:blip>
            <a:stretch>
              <a:fillRect l="-12434" r="-16615" b="-67592"/>
            </a:stretch>
          </a:blipFill>
        </p:spPr>
        <p:txBody>
          <a:bodyPr/>
          <a:lstStyle/>
          <a:p>
            <a:endParaRPr lang="en-US"/>
          </a:p>
        </p:txBody>
      </p:sp>
      <p:pic>
        <p:nvPicPr>
          <p:cNvPr id="3" name="Picture 2">
            <a:extLst>
              <a:ext uri="{FF2B5EF4-FFF2-40B4-BE49-F238E27FC236}">
                <a16:creationId xmlns:a16="http://schemas.microsoft.com/office/drawing/2014/main" id="{4458730B-6A51-1800-DE8C-B2B082605604}"/>
              </a:ext>
            </a:extLst>
          </p:cNvPr>
          <p:cNvPicPr>
            <a:picLocks noChangeAspect="1"/>
          </p:cNvPicPr>
          <p:nvPr/>
        </p:nvPicPr>
        <p:blipFill>
          <a:blip r:embed="rId4"/>
          <a:stretch>
            <a:fillRect/>
          </a:stretch>
        </p:blipFill>
        <p:spPr>
          <a:xfrm>
            <a:off x="1972846" y="166203"/>
            <a:ext cx="7599070" cy="1863170"/>
          </a:xfrm>
          <a:prstGeom prst="rect">
            <a:avLst/>
          </a:prstGeom>
        </p:spPr>
      </p:pic>
      <p:sp>
        <p:nvSpPr>
          <p:cNvPr id="4" name="Rectangle 3">
            <a:extLst>
              <a:ext uri="{FF2B5EF4-FFF2-40B4-BE49-F238E27FC236}">
                <a16:creationId xmlns:a16="http://schemas.microsoft.com/office/drawing/2014/main" id="{18E0D1E7-F58F-9944-6187-F87FEF2AA81B}"/>
              </a:ext>
            </a:extLst>
          </p:cNvPr>
          <p:cNvSpPr/>
          <p:nvPr/>
        </p:nvSpPr>
        <p:spPr>
          <a:xfrm>
            <a:off x="-2536176" y="1969359"/>
            <a:ext cx="17264352" cy="707886"/>
          </a:xfrm>
          <a:prstGeom prst="rect">
            <a:avLst/>
          </a:prstGeom>
        </p:spPr>
        <p:txBody>
          <a:bodyPr wrap="square">
            <a:spAutoFit/>
          </a:bodyP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Nhóm</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đôi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Thời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gian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phút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43128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06D50-4FAB-6657-B324-D9D03E3528C1}"/>
            </a:ext>
          </a:extLst>
        </p:cNvPr>
        <p:cNvGrpSpPr/>
        <p:nvPr/>
      </p:nvGrpSpPr>
      <p:grpSpPr>
        <a:xfrm>
          <a:off x="0" y="0"/>
          <a:ext cx="0" cy="0"/>
          <a:chOff x="0" y="0"/>
          <a:chExt cx="0" cy="0"/>
        </a:xfrm>
      </p:grpSpPr>
      <p:sp>
        <p:nvSpPr>
          <p:cNvPr id="3" name="Rounded Rectangle 11">
            <a:extLst>
              <a:ext uri="{FF2B5EF4-FFF2-40B4-BE49-F238E27FC236}">
                <a16:creationId xmlns:a16="http://schemas.microsoft.com/office/drawing/2014/main" id="{B9D0C851-9CB9-14DF-9830-00D64754B9CE}"/>
              </a:ext>
            </a:extLst>
          </p:cNvPr>
          <p:cNvSpPr/>
          <p:nvPr/>
        </p:nvSpPr>
        <p:spPr>
          <a:xfrm>
            <a:off x="470069" y="1911546"/>
            <a:ext cx="11251862" cy="4298754"/>
          </a:xfrm>
          <a:prstGeom prst="roundRect">
            <a:avLst/>
          </a:prstGeom>
          <a:solidFill>
            <a:schemeClr val="bg1"/>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vi-VN" sz="40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(1) Việt Nam là một </a:t>
            </a:r>
            <a:r>
              <a:rPr lang="vi-VN" sz="4000"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quốc gia </a:t>
            </a:r>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thành viên của Liên hợp quốc. (2) Ngày 2 tháng 9 là ngày </a:t>
            </a:r>
            <a:r>
              <a:rPr lang="vi-VN" sz="4000"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quốc khá</a:t>
            </a:r>
            <a:r>
              <a:rPr lang="en-US" sz="4000"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n</a:t>
            </a:r>
            <a:r>
              <a:rPr lang="vi-VN" sz="4000"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h </a:t>
            </a:r>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của Việt Nam. (3) </a:t>
            </a:r>
            <a:r>
              <a:rPr lang="vi-VN" sz="4000"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Quốc kì </a:t>
            </a:r>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của Việt Nam là lá cờ đỏ sao vàng năm cánh và </a:t>
            </a:r>
            <a:r>
              <a:rPr lang="vi-VN" sz="4000"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quốc ca </a:t>
            </a:r>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của Việt Nam là bài hát Tiến quân ca. </a:t>
            </a:r>
            <a:endParaRPr kumimoji="0" lang="vi-VN" sz="40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ounded Rectangle 2">
            <a:extLst>
              <a:ext uri="{FF2B5EF4-FFF2-40B4-BE49-F238E27FC236}">
                <a16:creationId xmlns:a16="http://schemas.microsoft.com/office/drawing/2014/main" id="{E647D387-D767-7A15-4E45-37508A0942D9}"/>
              </a:ext>
            </a:extLst>
          </p:cNvPr>
          <p:cNvSpPr/>
          <p:nvPr/>
        </p:nvSpPr>
        <p:spPr>
          <a:xfrm>
            <a:off x="1739267" y="1348301"/>
            <a:ext cx="8713466" cy="875091"/>
          </a:xfrm>
          <a:prstGeom prst="roundRect">
            <a:avLst/>
          </a:prstGeom>
          <a:solidFill>
            <a:schemeClr val="bg1"/>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D2326F"/>
                </a:solidFill>
                <a:effectLst/>
                <a:uLnTx/>
                <a:uFillTx/>
                <a:latin typeface="Tahoma" panose="020B0604030504040204" pitchFamily="34" charset="0"/>
                <a:ea typeface="Tahoma" panose="020B0604030504040204" pitchFamily="34" charset="0"/>
                <a:cs typeface="Tahoma" panose="020B0604030504040204" pitchFamily="34" charset="0"/>
              </a:rPr>
              <a:t>2. Chọn từ ở bài tập 1 thay cho bông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D2326F"/>
                </a:solidFill>
                <a:effectLst/>
                <a:uLnTx/>
                <a:uFillTx/>
                <a:latin typeface="Tahoma" panose="020B0604030504040204" pitchFamily="34" charset="0"/>
                <a:ea typeface="Tahoma" panose="020B0604030504040204" pitchFamily="34" charset="0"/>
                <a:cs typeface="Tahoma" panose="020B0604030504040204" pitchFamily="34" charset="0"/>
              </a:rPr>
              <a:t> trong đoạn văn dưới đây:</a:t>
            </a:r>
          </a:p>
        </p:txBody>
      </p:sp>
    </p:spTree>
    <p:extLst>
      <p:ext uri="{BB962C8B-B14F-4D97-AF65-F5344CB8AC3E}">
        <p14:creationId xmlns:p14="http://schemas.microsoft.com/office/powerpoint/2010/main" val="405334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C5D8-D945-6AEF-3D62-F53FF8602DD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8C550475-5DE1-60E4-1C08-D203579FD314}"/>
              </a:ext>
            </a:extLst>
          </p:cNvPr>
          <p:cNvGrpSpPr/>
          <p:nvPr/>
        </p:nvGrpSpPr>
        <p:grpSpPr>
          <a:xfrm>
            <a:off x="-3956266" y="5349213"/>
            <a:ext cx="19336447" cy="1919776"/>
            <a:chOff x="-306853" y="5418637"/>
            <a:chExt cx="14502335" cy="1439832"/>
          </a:xfrm>
        </p:grpSpPr>
        <p:pic>
          <p:nvPicPr>
            <p:cNvPr id="10" name="Picture 9">
              <a:extLst>
                <a:ext uri="{FF2B5EF4-FFF2-40B4-BE49-F238E27FC236}">
                  <a16:creationId xmlns:a16="http://schemas.microsoft.com/office/drawing/2014/main" id="{1E018162-A48E-D02C-815F-B6E4AEE0F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1" name="Picture 10">
              <a:extLst>
                <a:ext uri="{FF2B5EF4-FFF2-40B4-BE49-F238E27FC236}">
                  <a16:creationId xmlns:a16="http://schemas.microsoft.com/office/drawing/2014/main" id="{30075737-6FB9-FEDA-96FB-0EADBF83F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2" name="Picture 11">
              <a:extLst>
                <a:ext uri="{FF2B5EF4-FFF2-40B4-BE49-F238E27FC236}">
                  <a16:creationId xmlns:a16="http://schemas.microsoft.com/office/drawing/2014/main" id="{A3944447-ADE0-72BD-D2C4-6CB7180FF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3" name="Picture 12">
              <a:extLst>
                <a:ext uri="{FF2B5EF4-FFF2-40B4-BE49-F238E27FC236}">
                  <a16:creationId xmlns:a16="http://schemas.microsoft.com/office/drawing/2014/main" id="{D0D26FAA-9405-D121-6D71-6896767C7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pic>
        <p:nvPicPr>
          <p:cNvPr id="4" name="Picture 3">
            <a:extLst>
              <a:ext uri="{FF2B5EF4-FFF2-40B4-BE49-F238E27FC236}">
                <a16:creationId xmlns:a16="http://schemas.microsoft.com/office/drawing/2014/main" id="{2CD49197-97FF-FE79-02ED-201331C2AB4B}"/>
              </a:ext>
            </a:extLst>
          </p:cNvPr>
          <p:cNvPicPr>
            <a:picLocks noChangeAspect="1"/>
          </p:cNvPicPr>
          <p:nvPr/>
        </p:nvPicPr>
        <p:blipFill>
          <a:blip r:embed="rId3"/>
          <a:stretch>
            <a:fillRect/>
          </a:stretch>
        </p:blipFill>
        <p:spPr>
          <a:xfrm>
            <a:off x="1881853" y="2787807"/>
            <a:ext cx="10150313" cy="2291731"/>
          </a:xfrm>
          <a:prstGeom prst="rect">
            <a:avLst/>
          </a:prstGeom>
        </p:spPr>
      </p:pic>
    </p:spTree>
    <p:extLst>
      <p:ext uri="{BB962C8B-B14F-4D97-AF65-F5344CB8AC3E}">
        <p14:creationId xmlns:p14="http://schemas.microsoft.com/office/powerpoint/2010/main" val="221296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5177E-7581-D98C-2DE4-3A848E4B2595}"/>
              </a:ext>
            </a:extLst>
          </p:cNvPr>
          <p:cNvPicPr>
            <a:picLocks noChangeAspect="1"/>
          </p:cNvPicPr>
          <p:nvPr/>
        </p:nvPicPr>
        <p:blipFill>
          <a:blip r:embed="rId2"/>
          <a:stretch>
            <a:fillRect/>
          </a:stretch>
        </p:blipFill>
        <p:spPr>
          <a:xfrm>
            <a:off x="3315450" y="-992316"/>
            <a:ext cx="4974767" cy="4974767"/>
          </a:xfrm>
          <a:prstGeom prst="rect">
            <a:avLst/>
          </a:prstGeom>
        </p:spPr>
      </p:pic>
      <p:sp>
        <p:nvSpPr>
          <p:cNvPr id="5" name="Speech Bubble: Oval 9">
            <a:extLst>
              <a:ext uri="{FF2B5EF4-FFF2-40B4-BE49-F238E27FC236}">
                <a16:creationId xmlns:a16="http://schemas.microsoft.com/office/drawing/2014/main" id="{505B99BB-690B-639B-D183-BA27DD056231}"/>
              </a:ext>
            </a:extLst>
          </p:cNvPr>
          <p:cNvSpPr/>
          <p:nvPr/>
        </p:nvSpPr>
        <p:spPr>
          <a:xfrm flipH="1">
            <a:off x="6760029" y="2976760"/>
            <a:ext cx="4433539" cy="3131861"/>
          </a:xfrm>
          <a:custGeom>
            <a:avLst/>
            <a:gdLst>
              <a:gd name="connsiteX0" fmla="*/ -286229 w 4433539"/>
              <a:gd name="connsiteY0" fmla="*/ 1855189 h 3131861"/>
              <a:gd name="connsiteX1" fmla="*/ 986 w 4433539"/>
              <a:gd name="connsiteY1" fmla="*/ 1519232 h 3131861"/>
              <a:gd name="connsiteX2" fmla="*/ 2141491 w 4433539"/>
              <a:gd name="connsiteY2" fmla="*/ 903 h 3131861"/>
              <a:gd name="connsiteX3" fmla="*/ 4403376 w 4433539"/>
              <a:gd name="connsiteY3" fmla="*/ 1308479 h 3131861"/>
              <a:gd name="connsiteX4" fmla="*/ 2509403 w 4433539"/>
              <a:gd name="connsiteY4" fmla="*/ 3118157 h 3131861"/>
              <a:gd name="connsiteX5" fmla="*/ 137566 w 4433539"/>
              <a:gd name="connsiteY5" fmla="*/ 2108979 h 3131861"/>
              <a:gd name="connsiteX6" fmla="*/ -286229 w 4433539"/>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3539" h="3131861" fill="none" extrusionOk="0">
                <a:moveTo>
                  <a:pt x="-286229" y="1855189"/>
                </a:moveTo>
                <a:cubicBezTo>
                  <a:pt x="-221307" y="1798871"/>
                  <a:pt x="-83307" y="1578769"/>
                  <a:pt x="986" y="1519232"/>
                </a:cubicBezTo>
                <a:cubicBezTo>
                  <a:pt x="-87837" y="571968"/>
                  <a:pt x="1069159" y="140332"/>
                  <a:pt x="2141491" y="903"/>
                </a:cubicBezTo>
                <a:cubicBezTo>
                  <a:pt x="3345329" y="-140583"/>
                  <a:pt x="4075113" y="522609"/>
                  <a:pt x="4403376" y="1308479"/>
                </a:cubicBezTo>
                <a:cubicBezTo>
                  <a:pt x="4605944" y="1986068"/>
                  <a:pt x="3527219" y="2931085"/>
                  <a:pt x="2509403" y="3118157"/>
                </a:cubicBezTo>
                <a:cubicBezTo>
                  <a:pt x="1414575" y="3178734"/>
                  <a:pt x="604902" y="2734949"/>
                  <a:pt x="137566" y="2108979"/>
                </a:cubicBezTo>
                <a:cubicBezTo>
                  <a:pt x="-40914" y="2015143"/>
                  <a:pt x="-199916" y="1953792"/>
                  <a:pt x="-286229" y="1855189"/>
                </a:cubicBezTo>
                <a:close/>
              </a:path>
              <a:path w="4433539" h="3131861" stroke="0" extrusionOk="0">
                <a:moveTo>
                  <a:pt x="-286229" y="1855189"/>
                </a:moveTo>
                <a:cubicBezTo>
                  <a:pt x="-192119" y="1785875"/>
                  <a:pt x="-117938" y="1597546"/>
                  <a:pt x="986" y="1519232"/>
                </a:cubicBezTo>
                <a:cubicBezTo>
                  <a:pt x="-89011" y="706653"/>
                  <a:pt x="962278" y="68135"/>
                  <a:pt x="2141491" y="903"/>
                </a:cubicBezTo>
                <a:cubicBezTo>
                  <a:pt x="3202856" y="119701"/>
                  <a:pt x="4311379" y="595227"/>
                  <a:pt x="4403376" y="1308479"/>
                </a:cubicBezTo>
                <a:cubicBezTo>
                  <a:pt x="4566563" y="2372752"/>
                  <a:pt x="3568255" y="3031833"/>
                  <a:pt x="2509403" y="3118157"/>
                </a:cubicBezTo>
                <a:cubicBezTo>
                  <a:pt x="1360385" y="3165841"/>
                  <a:pt x="556504" y="2809284"/>
                  <a:pt x="137566" y="2108979"/>
                </a:cubicBezTo>
                <a:cubicBezTo>
                  <a:pt x="36782" y="2084420"/>
                  <a:pt x="-176437" y="1934292"/>
                  <a:pt x="-286229"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000" b="1" dirty="0" err="1">
                <a:solidFill>
                  <a:schemeClr val="accent1">
                    <a:lumMod val="50000"/>
                  </a:schemeClr>
                </a:solidFill>
                <a:latin typeface="Cambria" panose="02040503050406030204" pitchFamily="18" charset="0"/>
                <a:ea typeface="Cambria" panose="02040503050406030204" pitchFamily="18" charset="0"/>
              </a:rPr>
              <a:t>Bài</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en-US" sz="5000" b="1" dirty="0" err="1">
                <a:solidFill>
                  <a:schemeClr val="accent1">
                    <a:lumMod val="50000"/>
                  </a:schemeClr>
                </a:solidFill>
                <a:latin typeface="Cambria" panose="02040503050406030204" pitchFamily="18" charset="0"/>
                <a:ea typeface="Cambria" panose="02040503050406030204" pitchFamily="18" charset="0"/>
              </a:rPr>
              <a:t>được</a:t>
            </a:r>
            <a:r>
              <a:rPr lang="en-US" sz="5000" b="1" dirty="0">
                <a:solidFill>
                  <a:schemeClr val="accent1">
                    <a:lumMod val="50000"/>
                  </a:schemeClr>
                </a:solidFill>
                <a:latin typeface="Cambria" panose="02040503050406030204" pitchFamily="18" charset="0"/>
                <a:ea typeface="Cambria" panose="02040503050406030204" pitchFamily="18" charset="0"/>
              </a:rPr>
              <a:t> chia </a:t>
            </a:r>
            <a:r>
              <a:rPr lang="en-US" sz="5000" b="1" dirty="0" err="1">
                <a:solidFill>
                  <a:schemeClr val="accent1">
                    <a:lumMod val="50000"/>
                  </a:schemeClr>
                </a:solidFill>
                <a:latin typeface="Cambria" panose="02040503050406030204" pitchFamily="18" charset="0"/>
                <a:ea typeface="Cambria" panose="02040503050406030204" pitchFamily="18" charset="0"/>
              </a:rPr>
              <a:t>làm</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vi-VN" sz="5000" b="1" dirty="0">
                <a:solidFill>
                  <a:srgbClr val="FF0000"/>
                </a:solidFill>
                <a:latin typeface="Cambria" panose="02040503050406030204" pitchFamily="18" charset="0"/>
                <a:ea typeface="Cambria" panose="02040503050406030204" pitchFamily="18" charset="0"/>
              </a:rPr>
              <a:t>3</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vi-VN" sz="5000" b="1" dirty="0">
                <a:solidFill>
                  <a:schemeClr val="accent1">
                    <a:lumMod val="50000"/>
                  </a:schemeClr>
                </a:solidFill>
                <a:latin typeface="Cambria" panose="02040503050406030204" pitchFamily="18" charset="0"/>
                <a:ea typeface="Cambria" panose="02040503050406030204" pitchFamily="18" charset="0"/>
              </a:rPr>
              <a:t>đoạn</a:t>
            </a:r>
            <a:r>
              <a:rPr lang="en-US" sz="5000" b="1" dirty="0">
                <a:solidFill>
                  <a:schemeClr val="accent1">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23003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1D521D33-9FD6-8487-A625-AD695011AED7}"/>
              </a:ext>
            </a:extLst>
          </p:cNvPr>
          <p:cNvSpPr/>
          <p:nvPr/>
        </p:nvSpPr>
        <p:spPr>
          <a:xfrm>
            <a:off x="697975" y="1091875"/>
            <a:ext cx="10623660" cy="500069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3" name="Picture 2">
            <a:extLst>
              <a:ext uri="{FF2B5EF4-FFF2-40B4-BE49-F238E27FC236}">
                <a16:creationId xmlns:a16="http://schemas.microsoft.com/office/drawing/2014/main" id="{E978C5E5-ECEB-8BEC-96D0-4831EA176764}"/>
              </a:ext>
            </a:extLst>
          </p:cNvPr>
          <p:cNvPicPr>
            <a:picLocks noChangeAspect="1"/>
          </p:cNvPicPr>
          <p:nvPr/>
        </p:nvPicPr>
        <p:blipFill>
          <a:blip r:embed="rId2"/>
          <a:stretch>
            <a:fillRect/>
          </a:stretch>
        </p:blipFill>
        <p:spPr>
          <a:xfrm>
            <a:off x="-196387" y="-392453"/>
            <a:ext cx="5236918" cy="2853175"/>
          </a:xfrm>
          <a:prstGeom prst="rect">
            <a:avLst/>
          </a:prstGeom>
        </p:spPr>
      </p:pic>
      <p:grpSp>
        <p:nvGrpSpPr>
          <p:cNvPr id="4" name="Group 3">
            <a:extLst>
              <a:ext uri="{FF2B5EF4-FFF2-40B4-BE49-F238E27FC236}">
                <a16:creationId xmlns:a16="http://schemas.microsoft.com/office/drawing/2014/main" id="{5281BD1A-9F37-50B4-FF33-957D54FC77A4}"/>
              </a:ext>
            </a:extLst>
          </p:cNvPr>
          <p:cNvGrpSpPr/>
          <p:nvPr/>
        </p:nvGrpSpPr>
        <p:grpSpPr>
          <a:xfrm>
            <a:off x="4099536" y="2385344"/>
            <a:ext cx="7541599" cy="858129"/>
            <a:chOff x="2686931" y="3080825"/>
            <a:chExt cx="9211633" cy="858129"/>
          </a:xfrm>
          <a:solidFill>
            <a:schemeClr val="accent1">
              <a:lumMod val="60000"/>
              <a:lumOff val="40000"/>
            </a:schemeClr>
          </a:solidFill>
        </p:grpSpPr>
        <p:sp>
          <p:nvSpPr>
            <p:cNvPr id="5" name="Rounded Rectangle 10">
              <a:extLst>
                <a:ext uri="{FF2B5EF4-FFF2-40B4-BE49-F238E27FC236}">
                  <a16:creationId xmlns:a16="http://schemas.microsoft.com/office/drawing/2014/main" id="{D738A6D3-7A29-830B-043D-2C8F224E0857}"/>
                </a:ext>
              </a:extLst>
            </p:cNvPr>
            <p:cNvSpPr/>
            <p:nvPr/>
          </p:nvSpPr>
          <p:spPr>
            <a:xfrm>
              <a:off x="2686931" y="3080825"/>
              <a:ext cx="7548818"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2FAB560-2145-3FB8-A366-03EB74C102C0}"/>
                </a:ext>
              </a:extLst>
            </p:cNvPr>
            <p:cNvSpPr txBox="1"/>
            <p:nvPr/>
          </p:nvSpPr>
          <p:spPr>
            <a:xfrm>
              <a:off x="2775361" y="3161883"/>
              <a:ext cx="9123203" cy="646331"/>
            </a:xfrm>
            <a:prstGeom prst="rect">
              <a:avLst/>
            </a:prstGeom>
            <a:noFill/>
          </p:spPr>
          <p:txBody>
            <a:bodyPr wrap="square" rtlCol="0">
              <a:spAutoFit/>
            </a:bodyPr>
            <a:lstStyle/>
            <a:p>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Từ</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đầu</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đến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3600" dirty="0">
                  <a:solidFill>
                    <a:schemeClr val="bg1"/>
                  </a:solidFill>
                  <a:latin typeface="Tahoma" panose="020B0604030504040204" pitchFamily="34" charset="0"/>
                  <a:ea typeface="Tahoma" panose="020B0604030504040204" pitchFamily="34" charset="0"/>
                  <a:cs typeface="Tahoma" panose="020B0604030504040204" pitchFamily="34" charset="0"/>
                </a:rPr>
                <a:t>giờ địa phương.</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 name="Group 6">
            <a:extLst>
              <a:ext uri="{FF2B5EF4-FFF2-40B4-BE49-F238E27FC236}">
                <a16:creationId xmlns:a16="http://schemas.microsoft.com/office/drawing/2014/main" id="{975FFB78-5762-214C-C705-D6DAB42959D4}"/>
              </a:ext>
            </a:extLst>
          </p:cNvPr>
          <p:cNvGrpSpPr/>
          <p:nvPr/>
        </p:nvGrpSpPr>
        <p:grpSpPr>
          <a:xfrm>
            <a:off x="4099535" y="3739843"/>
            <a:ext cx="7018231" cy="858129"/>
            <a:chOff x="2323018" y="3662418"/>
            <a:chExt cx="7993847" cy="858129"/>
          </a:xfrm>
          <a:solidFill>
            <a:schemeClr val="accent1">
              <a:lumMod val="60000"/>
              <a:lumOff val="40000"/>
            </a:schemeClr>
          </a:solidFill>
        </p:grpSpPr>
        <p:sp>
          <p:nvSpPr>
            <p:cNvPr id="8" name="Rounded Rectangle 13">
              <a:extLst>
                <a:ext uri="{FF2B5EF4-FFF2-40B4-BE49-F238E27FC236}">
                  <a16:creationId xmlns:a16="http://schemas.microsoft.com/office/drawing/2014/main" id="{18FEE2B4-24F2-3508-3C70-6FE25409EB9B}"/>
                </a:ext>
              </a:extLst>
            </p:cNvPr>
            <p:cNvSpPr/>
            <p:nvPr/>
          </p:nvSpPr>
          <p:spPr>
            <a:xfrm>
              <a:off x="2323018" y="3662418"/>
              <a:ext cx="7258639"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9B7FC6B-0125-0274-3AAD-29D86999F531}"/>
                </a:ext>
              </a:extLst>
            </p:cNvPr>
            <p:cNvSpPr txBox="1"/>
            <p:nvPr/>
          </p:nvSpPr>
          <p:spPr>
            <a:xfrm>
              <a:off x="2364281" y="3737283"/>
              <a:ext cx="7952584" cy="646331"/>
            </a:xfrm>
            <a:prstGeom prst="rect">
              <a:avLst/>
            </a:prstGeom>
            <a:noFill/>
          </p:spPr>
          <p:txBody>
            <a:bodyPr wrap="square" rtlCol="0">
              <a:spAutoFit/>
            </a:bodyPr>
            <a:lstStyle/>
            <a:p>
              <a:r>
                <a:rPr lang="vi-VN" sz="3600" dirty="0">
                  <a:solidFill>
                    <a:schemeClr val="bg1"/>
                  </a:solidFill>
                  <a:latin typeface="Tahoma" panose="020B0604030504040204" pitchFamily="34" charset="0"/>
                  <a:ea typeface="Tahoma" panose="020B0604030504040204" pitchFamily="34" charset="0"/>
                  <a:cs typeface="Tahoma" panose="020B0604030504040204" pitchFamily="34" charset="0"/>
                </a:rPr>
                <a:t>Tiếp theo đến...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vi-VN" sz="3600" dirty="0">
                  <a:solidFill>
                    <a:schemeClr val="bg1"/>
                  </a:solidFill>
                  <a:latin typeface="Tahoma" panose="020B0604030504040204" pitchFamily="34" charset="0"/>
                  <a:ea typeface="Tahoma" panose="020B0604030504040204" pitchFamily="34" charset="0"/>
                  <a:cs typeface="Tahoma" panose="020B0604030504040204" pitchFamily="34" charset="0"/>
                </a:rPr>
                <a:t>năm 2009</a:t>
              </a:r>
              <a:endParaRPr lang="en-US" sz="36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Google Shape;276;p7">
            <a:extLst>
              <a:ext uri="{FF2B5EF4-FFF2-40B4-BE49-F238E27FC236}">
                <a16:creationId xmlns:a16="http://schemas.microsoft.com/office/drawing/2014/main" id="{930CEBC2-788F-E2AA-7D1A-A7439D16AFEF}"/>
              </a:ext>
            </a:extLst>
          </p:cNvPr>
          <p:cNvSpPr/>
          <p:nvPr/>
        </p:nvSpPr>
        <p:spPr>
          <a:xfrm>
            <a:off x="995611" y="3592223"/>
            <a:ext cx="2682270" cy="858130"/>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dirty="0">
                <a:ln w="3175">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Đoạn 2</a:t>
            </a:r>
            <a:endParaRPr sz="5000" dirty="0">
              <a:ln w="3175">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Google Shape;276;p7">
            <a:extLst>
              <a:ext uri="{FF2B5EF4-FFF2-40B4-BE49-F238E27FC236}">
                <a16:creationId xmlns:a16="http://schemas.microsoft.com/office/drawing/2014/main" id="{46FB744C-DA03-10B2-DF33-FD49EEA1FCFA}"/>
              </a:ext>
            </a:extLst>
          </p:cNvPr>
          <p:cNvSpPr/>
          <p:nvPr/>
        </p:nvSpPr>
        <p:spPr>
          <a:xfrm>
            <a:off x="995611" y="2416527"/>
            <a:ext cx="2784424" cy="751568"/>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dirty="0">
                <a:ln w="3175">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Đoạn 1</a:t>
            </a:r>
            <a:endParaRPr sz="5000" dirty="0">
              <a:ln w="3175">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1D700BEE-A58D-EBF0-6C4D-E2ECE278A57D}"/>
              </a:ext>
            </a:extLst>
          </p:cNvPr>
          <p:cNvGrpSpPr/>
          <p:nvPr/>
        </p:nvGrpSpPr>
        <p:grpSpPr>
          <a:xfrm>
            <a:off x="4647153" y="4809454"/>
            <a:ext cx="4169588" cy="858129"/>
            <a:chOff x="3632740" y="4166604"/>
            <a:chExt cx="4949667" cy="858129"/>
          </a:xfrm>
          <a:solidFill>
            <a:schemeClr val="accent1">
              <a:lumMod val="60000"/>
              <a:lumOff val="40000"/>
            </a:schemeClr>
          </a:solidFill>
        </p:grpSpPr>
        <p:sp>
          <p:nvSpPr>
            <p:cNvPr id="13" name="Rounded Rectangle 13">
              <a:extLst>
                <a:ext uri="{FF2B5EF4-FFF2-40B4-BE49-F238E27FC236}">
                  <a16:creationId xmlns:a16="http://schemas.microsoft.com/office/drawing/2014/main" id="{6D3069A9-62BA-F919-A724-45EFEF24EB82}"/>
                </a:ext>
              </a:extLst>
            </p:cNvPr>
            <p:cNvSpPr/>
            <p:nvPr/>
          </p:nvSpPr>
          <p:spPr>
            <a:xfrm>
              <a:off x="3632740" y="4166604"/>
              <a:ext cx="4949667"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FE3812FF-BA43-E2E2-57EE-39E2EEEC1801}"/>
                </a:ext>
              </a:extLst>
            </p:cNvPr>
            <p:cNvSpPr txBox="1"/>
            <p:nvPr/>
          </p:nvSpPr>
          <p:spPr>
            <a:xfrm>
              <a:off x="4554421" y="4215089"/>
              <a:ext cx="3879212" cy="646331"/>
            </a:xfrm>
            <a:prstGeom prst="rect">
              <a:avLst/>
            </a:prstGeom>
            <a:grpFill/>
          </p:spPr>
          <p:txBody>
            <a:bodyPr wrap="square" rtlCol="0">
              <a:spAutoFit/>
            </a:bodyPr>
            <a:lstStyle/>
            <a:p>
              <a:r>
                <a:rPr lang="vi-VN" sz="3600" dirty="0">
                  <a:solidFill>
                    <a:schemeClr val="bg1"/>
                  </a:solidFill>
                  <a:latin typeface="Tahoma" panose="020B0604030504040204" pitchFamily="34" charset="0"/>
                  <a:ea typeface="Tahoma" panose="020B0604030504040204" pitchFamily="34" charset="0"/>
                  <a:cs typeface="Tahoma" panose="020B0604030504040204" pitchFamily="34" charset="0"/>
                </a:rPr>
                <a:t>Đoạn còn lại.</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5" name="Google Shape;276;p7">
            <a:extLst>
              <a:ext uri="{FF2B5EF4-FFF2-40B4-BE49-F238E27FC236}">
                <a16:creationId xmlns:a16="http://schemas.microsoft.com/office/drawing/2014/main" id="{FF44F8CB-881E-C07E-D74D-07F18943AA42}"/>
              </a:ext>
            </a:extLst>
          </p:cNvPr>
          <p:cNvSpPr/>
          <p:nvPr/>
        </p:nvSpPr>
        <p:spPr>
          <a:xfrm>
            <a:off x="995611" y="4874481"/>
            <a:ext cx="2682270" cy="842017"/>
          </a:xfrm>
          <a:prstGeom prst="roundRect">
            <a:avLst>
              <a:gd name="adj" fmla="val 50000"/>
            </a:avLst>
          </a:prstGeom>
          <a:solidFill>
            <a:schemeClr val="accent1">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dirty="0">
                <a:ln w="3175">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Đoạn 3</a:t>
            </a:r>
            <a:endParaRPr sz="5000" dirty="0">
              <a:ln w="3175">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2428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932198" y="3259393"/>
            <a:ext cx="2765070" cy="851770"/>
            <a:chOff x="533400" y="2652390"/>
            <a:chExt cx="9585452" cy="2787840"/>
          </a:xfrm>
        </p:grpSpPr>
        <p:sp>
          <p:nvSpPr>
            <p:cNvPr id="36" name="Cloud 13"/>
            <p:cNvSpPr/>
            <p:nvPr/>
          </p:nvSpPr>
          <p:spPr>
            <a:xfrm>
              <a:off x="650804" y="2652390"/>
              <a:ext cx="9127445" cy="2787840"/>
            </a:xfrm>
            <a:prstGeom prst="roundRect">
              <a:avLst/>
            </a:prstGeom>
            <a:solidFill>
              <a:schemeClr val="bg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533400" y="2680102"/>
              <a:ext cx="9585452" cy="2563388"/>
            </a:xfrm>
            <a:prstGeom prst="roundRect">
              <a:avLst/>
            </a:prstGeom>
            <a:noFill/>
          </p:spPr>
          <p:txBody>
            <a:bodyPr wrap="none" rtlCol="0">
              <a:spAutoFit/>
            </a:bodyPr>
            <a:lstStyle/>
            <a:p>
              <a:pPr defTabSz="609630"/>
              <a:r>
                <a:rPr lang="vi-VN" sz="4000" dirty="0">
                  <a:solidFill>
                    <a:prstClr val="black"/>
                  </a:solidFill>
                  <a:latin typeface="Tahoma" panose="020B0604030504040204" pitchFamily="34" charset="0"/>
                  <a:ea typeface="Tahoma" panose="020B0604030504040204" pitchFamily="34" charset="0"/>
                  <a:cs typeface="Tahoma" panose="020B0604030504040204" pitchFamily="34" charset="0"/>
                </a:rPr>
                <a:t>khởi xướng</a:t>
              </a:r>
              <a:endParaRPr lang="en-US" sz="4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8" name="Group 37"/>
          <p:cNvGrpSpPr/>
          <p:nvPr/>
        </p:nvGrpSpPr>
        <p:grpSpPr>
          <a:xfrm>
            <a:off x="4048592" y="3259393"/>
            <a:ext cx="2709305" cy="894476"/>
            <a:chOff x="1441990" y="1884380"/>
            <a:chExt cx="4685802" cy="2469359"/>
          </a:xfrm>
        </p:grpSpPr>
        <p:sp>
          <p:nvSpPr>
            <p:cNvPr id="39" name="Cloud 16"/>
            <p:cNvSpPr/>
            <p:nvPr/>
          </p:nvSpPr>
          <p:spPr>
            <a:xfrm>
              <a:off x="1441990" y="1884380"/>
              <a:ext cx="4685802" cy="2469359"/>
            </a:xfrm>
            <a:prstGeom prst="roundRect">
              <a:avLst/>
            </a:prstGeom>
            <a:solidFill>
              <a:schemeClr val="bg1"/>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2614452" y="2285603"/>
              <a:ext cx="2340889" cy="2068136"/>
            </a:xfrm>
            <a:prstGeom prst="roundRect">
              <a:avLst/>
            </a:prstGeom>
            <a:noFill/>
          </p:spPr>
          <p:txBody>
            <a:bodyPr wrap="none" rtlCol="0">
              <a:spAutoFit/>
            </a:bodyPr>
            <a:lstStyle/>
            <a:p>
              <a:pPr algn="ctr" defTabSz="609630"/>
              <a:r>
                <a:rPr kumimoji="0" lang="vi-VN"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Xít-ni</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1" name="Group 40"/>
          <p:cNvGrpSpPr/>
          <p:nvPr/>
        </p:nvGrpSpPr>
        <p:grpSpPr>
          <a:xfrm>
            <a:off x="7436662" y="3229096"/>
            <a:ext cx="2642258" cy="958825"/>
            <a:chOff x="901664" y="1917779"/>
            <a:chExt cx="7007253" cy="2937688"/>
          </a:xfrm>
        </p:grpSpPr>
        <p:sp>
          <p:nvSpPr>
            <p:cNvPr id="42" name="Cloud 19"/>
            <p:cNvSpPr/>
            <p:nvPr/>
          </p:nvSpPr>
          <p:spPr>
            <a:xfrm>
              <a:off x="1014392" y="1917779"/>
              <a:ext cx="6781800" cy="2937688"/>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901664" y="2233244"/>
              <a:ext cx="7007253" cy="2295249"/>
            </a:xfrm>
            <a:prstGeom prst="roundRect">
              <a:avLst/>
            </a:prstGeom>
            <a:noFill/>
          </p:spPr>
          <p:txBody>
            <a:bodyPr wrap="none" rtlCol="0">
              <a:spAutoFit/>
            </a:bodyPr>
            <a:lstStyle/>
            <a:p>
              <a:pPr algn="ctr" defTabSz="609630"/>
              <a:r>
                <a:rPr kumimoji="0" lang="vi-VN"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Ô-xtrây-li-a</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4" name="Group 43"/>
          <p:cNvGrpSpPr/>
          <p:nvPr/>
        </p:nvGrpSpPr>
        <p:grpSpPr>
          <a:xfrm>
            <a:off x="2880691" y="4595233"/>
            <a:ext cx="2626427" cy="894477"/>
            <a:chOff x="-1214826" y="1749347"/>
            <a:chExt cx="6982678" cy="2937688"/>
          </a:xfrm>
        </p:grpSpPr>
        <p:sp>
          <p:nvSpPr>
            <p:cNvPr id="45" name="Cloud 22"/>
            <p:cNvSpPr/>
            <p:nvPr/>
          </p:nvSpPr>
          <p:spPr>
            <a:xfrm>
              <a:off x="-1013949" y="1749347"/>
              <a:ext cx="6781801" cy="2937688"/>
            </a:xfrm>
            <a:prstGeom prst="roundRect">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1214826" y="1981163"/>
              <a:ext cx="6723739" cy="2460368"/>
            </a:xfrm>
            <a:prstGeom prst="roundRect">
              <a:avLst/>
            </a:prstGeom>
            <a:noFill/>
          </p:spPr>
          <p:txBody>
            <a:bodyPr wrap="none" rtlCol="0">
              <a:spAutoFit/>
            </a:bodyPr>
            <a:lstStyle/>
            <a:p>
              <a:pPr algn="ctr" defTabSz="609630"/>
              <a:r>
                <a:rPr kumimoji="0" lang="vi-VN"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giảm thiểu</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8" name="Group 47"/>
          <p:cNvGrpSpPr/>
          <p:nvPr/>
        </p:nvGrpSpPr>
        <p:grpSpPr>
          <a:xfrm>
            <a:off x="5975095" y="4595234"/>
            <a:ext cx="2633275" cy="912308"/>
            <a:chOff x="-202301" y="1700276"/>
            <a:chExt cx="4521226" cy="2996251"/>
          </a:xfrm>
        </p:grpSpPr>
        <p:sp>
          <p:nvSpPr>
            <p:cNvPr id="49" name="Cloud 19"/>
            <p:cNvSpPr/>
            <p:nvPr/>
          </p:nvSpPr>
          <p:spPr>
            <a:xfrm>
              <a:off x="-202301" y="1700276"/>
              <a:ext cx="4521226" cy="2937686"/>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73045" y="2236158"/>
              <a:ext cx="4204375" cy="2460369"/>
            </a:xfrm>
            <a:prstGeom prst="roundRect">
              <a:avLst/>
            </a:prstGeom>
            <a:noFill/>
          </p:spPr>
          <p:txBody>
            <a:bodyPr wrap="none" rtlCol="0">
              <a:spAutoFit/>
            </a:bodyPr>
            <a:lstStyle/>
            <a:p>
              <a:pPr algn="ctr" defTabSz="609630"/>
              <a:r>
                <a:rPr kumimoji="0" lang="vi-VN"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các-bô-nic</a:t>
              </a:r>
              <a:endParaRPr lang="en-US" sz="3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51" name="Picture 50"/>
          <p:cNvPicPr>
            <a:picLocks noChangeAspect="1"/>
          </p:cNvPicPr>
          <p:nvPr/>
        </p:nvPicPr>
        <p:blipFill>
          <a:blip r:embed="rId3"/>
          <a:stretch>
            <a:fillRect/>
          </a:stretch>
        </p:blipFill>
        <p:spPr>
          <a:xfrm>
            <a:off x="1467099" y="853262"/>
            <a:ext cx="8787484" cy="1009752"/>
          </a:xfrm>
          <a:prstGeom prst="rect">
            <a:avLst/>
          </a:prstGeom>
        </p:spPr>
      </p:pic>
    </p:spTree>
    <p:extLst>
      <p:ext uri="{BB962C8B-B14F-4D97-AF65-F5344CB8AC3E}">
        <p14:creationId xmlns:p14="http://schemas.microsoft.com/office/powerpoint/2010/main" val="48134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ppt_x"/>
                                          </p:val>
                                        </p:tav>
                                        <p:tav tm="100000">
                                          <p:val>
                                            <p:strVal val="#ppt_x"/>
                                          </p:val>
                                        </p:tav>
                                      </p:tavLst>
                                    </p:anim>
                                    <p:anim calcmode="lin" valueType="num">
                                      <p:cBhvr additive="base">
                                        <p:cTn id="21"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DE13-41EF-F8DA-589C-3A2FA94AED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73417D9-DDB5-1259-42D5-4CC1AB1D7216}"/>
              </a:ext>
            </a:extLst>
          </p:cNvPr>
          <p:cNvPicPr>
            <a:picLocks noChangeAspect="1"/>
          </p:cNvPicPr>
          <p:nvPr/>
        </p:nvPicPr>
        <p:blipFill>
          <a:blip r:embed="rId3"/>
          <a:stretch>
            <a:fillRect/>
          </a:stretch>
        </p:blipFill>
        <p:spPr>
          <a:xfrm>
            <a:off x="1496602" y="432095"/>
            <a:ext cx="8169348" cy="1457070"/>
          </a:xfrm>
          <a:prstGeom prst="rect">
            <a:avLst/>
          </a:prstGeom>
        </p:spPr>
      </p:pic>
      <p:grpSp>
        <p:nvGrpSpPr>
          <p:cNvPr id="4" name="Group 3">
            <a:extLst>
              <a:ext uri="{FF2B5EF4-FFF2-40B4-BE49-F238E27FC236}">
                <a16:creationId xmlns:a16="http://schemas.microsoft.com/office/drawing/2014/main" id="{21B1F377-9278-CBFC-3710-5991717DB03B}"/>
              </a:ext>
            </a:extLst>
          </p:cNvPr>
          <p:cNvGrpSpPr/>
          <p:nvPr/>
        </p:nvGrpSpPr>
        <p:grpSpPr>
          <a:xfrm>
            <a:off x="4046477" y="2111872"/>
            <a:ext cx="8169348" cy="1263504"/>
            <a:chOff x="5868526" y="2378771"/>
            <a:chExt cx="15755457" cy="3054513"/>
          </a:xfrm>
          <a:solidFill>
            <a:schemeClr val="accent6"/>
          </a:solidFill>
        </p:grpSpPr>
        <p:sp>
          <p:nvSpPr>
            <p:cNvPr id="5" name="Cloud 13">
              <a:extLst>
                <a:ext uri="{FF2B5EF4-FFF2-40B4-BE49-F238E27FC236}">
                  <a16:creationId xmlns:a16="http://schemas.microsoft.com/office/drawing/2014/main" id="{21657ABC-342E-CAC2-47AC-8E6404570797}"/>
                </a:ext>
              </a:extLst>
            </p:cNvPr>
            <p:cNvSpPr/>
            <p:nvPr/>
          </p:nvSpPr>
          <p:spPr>
            <a:xfrm>
              <a:off x="6224062" y="2378771"/>
              <a:ext cx="15044386" cy="3054513"/>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Arial"/>
                <a:cs typeface="+mn-cs"/>
              </a:endParaRPr>
            </a:p>
          </p:txBody>
        </p:sp>
        <p:sp>
          <p:nvSpPr>
            <p:cNvPr id="6" name="TextBox 5">
              <a:extLst>
                <a:ext uri="{FF2B5EF4-FFF2-40B4-BE49-F238E27FC236}">
                  <a16:creationId xmlns:a16="http://schemas.microsoft.com/office/drawing/2014/main" id="{330497A0-DF1B-5B0F-BC5A-9FD7B99B5F0A}"/>
                </a:ext>
              </a:extLst>
            </p:cNvPr>
            <p:cNvSpPr txBox="1"/>
            <p:nvPr/>
          </p:nvSpPr>
          <p:spPr>
            <a:xfrm>
              <a:off x="5868526" y="3041665"/>
              <a:ext cx="15755457" cy="1728723"/>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Quỹ</a:t>
              </a: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Quốc </a:t>
              </a:r>
              <a:r>
                <a:rPr kumimoji="0" lang="en-US" sz="3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tế</a:t>
              </a: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Bảo </a:t>
              </a:r>
              <a:r>
                <a:rPr kumimoji="0" lang="en-US" sz="3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tồn</a:t>
              </a: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Thiên</a:t>
              </a:r>
              <a:r>
                <a:rPr kumimoji="0" lang="vi-VN"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nhiên</a:t>
              </a:r>
              <a:endPar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7" name="TextBox 6">
            <a:extLst>
              <a:ext uri="{FF2B5EF4-FFF2-40B4-BE49-F238E27FC236}">
                <a16:creationId xmlns:a16="http://schemas.microsoft.com/office/drawing/2014/main" id="{DA528C40-1FD4-659F-7639-BEFCDBA9B3F3}"/>
              </a:ext>
            </a:extLst>
          </p:cNvPr>
          <p:cNvSpPr txBox="1"/>
          <p:nvPr/>
        </p:nvSpPr>
        <p:spPr>
          <a:xfrm>
            <a:off x="4046477" y="3572875"/>
            <a:ext cx="7804486" cy="1464231"/>
          </a:xfrm>
          <a:prstGeom prst="roundRect">
            <a:avLst/>
          </a:prstGeom>
          <a:solidFill>
            <a:schemeClr val="tx2">
              <a:lumMod val="20000"/>
              <a:lumOff val="80000"/>
            </a:schemeClr>
          </a:solidFill>
        </p:spPr>
        <p:txBody>
          <a:bodyPr wrap="square" rtlCol="0">
            <a:spAutoFit/>
          </a:bodyPr>
          <a:lstStyle/>
          <a:p>
            <a:pPr lvl="0" algn="ct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tổ</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chức</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phi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phủ</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thế</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giới</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bảo</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tồn</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prstClr val="black"/>
                </a:solidFill>
                <a:latin typeface="Tahoma" panose="020B0604030504040204" pitchFamily="34" charset="0"/>
                <a:ea typeface="Tahoma" panose="020B0604030504040204" pitchFamily="34" charset="0"/>
                <a:cs typeface="Tahoma" panose="020B0604030504040204" pitchFamily="34" charset="0"/>
              </a:rPr>
              <a:t>nhiên</a:t>
            </a:r>
            <a:r>
              <a:rPr lang="en-US" sz="40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488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15038-A3F0-35F2-B137-4DCC589853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8B4EF04-91CD-0425-0BBB-82EA75424DF5}"/>
              </a:ext>
            </a:extLst>
          </p:cNvPr>
          <p:cNvPicPr>
            <a:picLocks noChangeAspect="1"/>
          </p:cNvPicPr>
          <p:nvPr/>
        </p:nvPicPr>
        <p:blipFill>
          <a:blip r:embed="rId3"/>
          <a:stretch>
            <a:fillRect/>
          </a:stretch>
        </p:blipFill>
        <p:spPr>
          <a:xfrm>
            <a:off x="1496602" y="432095"/>
            <a:ext cx="8169348" cy="1457070"/>
          </a:xfrm>
          <a:prstGeom prst="rect">
            <a:avLst/>
          </a:prstGeom>
        </p:spPr>
      </p:pic>
      <p:grpSp>
        <p:nvGrpSpPr>
          <p:cNvPr id="4" name="Group 3">
            <a:extLst>
              <a:ext uri="{FF2B5EF4-FFF2-40B4-BE49-F238E27FC236}">
                <a16:creationId xmlns:a16="http://schemas.microsoft.com/office/drawing/2014/main" id="{D6AAF9B0-1DC6-B4B6-DEB2-F4296F744BC0}"/>
              </a:ext>
            </a:extLst>
          </p:cNvPr>
          <p:cNvGrpSpPr/>
          <p:nvPr/>
        </p:nvGrpSpPr>
        <p:grpSpPr>
          <a:xfrm>
            <a:off x="4043520" y="2277816"/>
            <a:ext cx="3817811" cy="1215179"/>
            <a:chOff x="6558107" y="2779940"/>
            <a:chExt cx="7030749" cy="2937688"/>
          </a:xfrm>
          <a:solidFill>
            <a:schemeClr val="accent6"/>
          </a:solidFill>
        </p:grpSpPr>
        <p:sp>
          <p:nvSpPr>
            <p:cNvPr id="5" name="Cloud 13">
              <a:extLst>
                <a:ext uri="{FF2B5EF4-FFF2-40B4-BE49-F238E27FC236}">
                  <a16:creationId xmlns:a16="http://schemas.microsoft.com/office/drawing/2014/main" id="{165E071F-A1F8-C620-4545-933BCB43256A}"/>
                </a:ext>
              </a:extLst>
            </p:cNvPr>
            <p:cNvSpPr/>
            <p:nvPr/>
          </p:nvSpPr>
          <p:spPr>
            <a:xfrm>
              <a:off x="6682580" y="2779940"/>
              <a:ext cx="6781801"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Arial"/>
                <a:cs typeface="+mn-cs"/>
              </a:endParaRPr>
            </a:p>
          </p:txBody>
        </p:sp>
        <p:sp>
          <p:nvSpPr>
            <p:cNvPr id="6" name="TextBox 5">
              <a:extLst>
                <a:ext uri="{FF2B5EF4-FFF2-40B4-BE49-F238E27FC236}">
                  <a16:creationId xmlns:a16="http://schemas.microsoft.com/office/drawing/2014/main" id="{D8D82931-CA87-9D9C-BC80-1194099FB557}"/>
                </a:ext>
              </a:extLst>
            </p:cNvPr>
            <p:cNvSpPr txBox="1"/>
            <p:nvPr/>
          </p:nvSpPr>
          <p:spPr>
            <a:xfrm>
              <a:off x="6558107" y="2835874"/>
              <a:ext cx="7030749" cy="2304967"/>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Các-</a:t>
              </a:r>
              <a:r>
                <a:rPr kumimoji="0" lang="en-US" sz="5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bô</a:t>
              </a:r>
              <a:r>
                <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5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nic</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7" name="TextBox 6">
            <a:extLst>
              <a:ext uri="{FF2B5EF4-FFF2-40B4-BE49-F238E27FC236}">
                <a16:creationId xmlns:a16="http://schemas.microsoft.com/office/drawing/2014/main" id="{8FB4559C-6887-B1CA-C9F4-BECC7962D618}"/>
              </a:ext>
            </a:extLst>
          </p:cNvPr>
          <p:cNvSpPr txBox="1"/>
          <p:nvPr/>
        </p:nvSpPr>
        <p:spPr>
          <a:xfrm>
            <a:off x="4390511" y="3492995"/>
            <a:ext cx="7396328" cy="2400657"/>
          </a:xfrm>
          <a:prstGeom prst="roundRect">
            <a:avLst/>
          </a:prstGeom>
          <a:solidFill>
            <a:schemeClr val="tx2">
              <a:lumMod val="20000"/>
              <a:lumOff val="80000"/>
            </a:schemeClr>
          </a:solidFill>
        </p:spPr>
        <p:txBody>
          <a:bodyPr wrap="square" rtlCol="0">
            <a:spAutoFit/>
          </a:bodyPr>
          <a:lstStyle/>
          <a:p>
            <a:pPr lvl="0" algn="just"/>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 chất khí dễ hoá lỏng, không màu, có thể gây ngạt thở ở nồng độ cao.</a:t>
            </a:r>
            <a:endParaRPr kumimoji="0" lang="en-US" sz="4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484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B493E-E898-8AE6-7415-3D6682EF57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9C3843-C1DE-1F8A-A083-6998CF3171A7}"/>
              </a:ext>
            </a:extLst>
          </p:cNvPr>
          <p:cNvPicPr>
            <a:picLocks noChangeAspect="1"/>
          </p:cNvPicPr>
          <p:nvPr/>
        </p:nvPicPr>
        <p:blipFill>
          <a:blip r:embed="rId3"/>
          <a:stretch>
            <a:fillRect/>
          </a:stretch>
        </p:blipFill>
        <p:spPr>
          <a:xfrm>
            <a:off x="1496602" y="432095"/>
            <a:ext cx="8169348" cy="1457070"/>
          </a:xfrm>
          <a:prstGeom prst="rect">
            <a:avLst/>
          </a:prstGeom>
        </p:spPr>
      </p:pic>
      <p:grpSp>
        <p:nvGrpSpPr>
          <p:cNvPr id="4" name="Group 3">
            <a:extLst>
              <a:ext uri="{FF2B5EF4-FFF2-40B4-BE49-F238E27FC236}">
                <a16:creationId xmlns:a16="http://schemas.microsoft.com/office/drawing/2014/main" id="{94E7F80E-785C-4475-FFDF-792635A3D1DA}"/>
              </a:ext>
            </a:extLst>
          </p:cNvPr>
          <p:cNvGrpSpPr/>
          <p:nvPr/>
        </p:nvGrpSpPr>
        <p:grpSpPr>
          <a:xfrm>
            <a:off x="4035907" y="2277816"/>
            <a:ext cx="3682628" cy="1215179"/>
            <a:chOff x="533400" y="2470525"/>
            <a:chExt cx="6781800" cy="2937688"/>
          </a:xfrm>
          <a:solidFill>
            <a:schemeClr val="accent6"/>
          </a:solidFill>
        </p:grpSpPr>
        <p:sp>
          <p:nvSpPr>
            <p:cNvPr id="5" name="Cloud 13">
              <a:extLst>
                <a:ext uri="{FF2B5EF4-FFF2-40B4-BE49-F238E27FC236}">
                  <a16:creationId xmlns:a16="http://schemas.microsoft.com/office/drawing/2014/main" id="{6165D4AD-1FCB-44EE-93CA-9A5E4344C47C}"/>
                </a:ext>
              </a:extLst>
            </p:cNvPr>
            <p:cNvSpPr/>
            <p:nvPr/>
          </p:nvSpPr>
          <p:spPr>
            <a:xfrm>
              <a:off x="533400" y="2470525"/>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Arial"/>
                <a:cs typeface="+mn-cs"/>
              </a:endParaRPr>
            </a:p>
          </p:txBody>
        </p:sp>
        <p:sp>
          <p:nvSpPr>
            <p:cNvPr id="6" name="TextBox 5">
              <a:extLst>
                <a:ext uri="{FF2B5EF4-FFF2-40B4-BE49-F238E27FC236}">
                  <a16:creationId xmlns:a16="http://schemas.microsoft.com/office/drawing/2014/main" id="{02154AED-89D7-7019-D7BA-601ABB8BBE51}"/>
                </a:ext>
              </a:extLst>
            </p:cNvPr>
            <p:cNvSpPr txBox="1"/>
            <p:nvPr/>
          </p:nvSpPr>
          <p:spPr>
            <a:xfrm>
              <a:off x="764408" y="2618966"/>
              <a:ext cx="6319785" cy="2304967"/>
            </a:xfrm>
            <a:prstGeom prst="round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prstClr val="white"/>
                  </a:solidFill>
                  <a:latin typeface="Cambria" panose="02040503050406030204" pitchFamily="18" charset="0"/>
                  <a:ea typeface="Cambria" panose="02040503050406030204" pitchFamily="18" charset="0"/>
                </a:rPr>
                <a:t>Chứng tích</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7" name="TextBox 6">
            <a:extLst>
              <a:ext uri="{FF2B5EF4-FFF2-40B4-BE49-F238E27FC236}">
                <a16:creationId xmlns:a16="http://schemas.microsoft.com/office/drawing/2014/main" id="{6884849F-3C0C-EEBD-81E0-A6A7BDBFD67E}"/>
              </a:ext>
            </a:extLst>
          </p:cNvPr>
          <p:cNvSpPr txBox="1"/>
          <p:nvPr/>
        </p:nvSpPr>
        <p:spPr>
          <a:xfrm>
            <a:off x="4390511" y="3492995"/>
            <a:ext cx="7396328" cy="2400657"/>
          </a:xfrm>
          <a:prstGeom prst="roundRect">
            <a:avLst/>
          </a:prstGeom>
          <a:solidFill>
            <a:schemeClr val="tx2">
              <a:lumMod val="20000"/>
              <a:lumOff val="80000"/>
            </a:schemeClr>
          </a:solidFill>
        </p:spPr>
        <p:txBody>
          <a:bodyPr wrap="square" rtlCol="0">
            <a:spAutoFit/>
          </a:bodyPr>
          <a:lstStyle/>
          <a:p>
            <a:pPr lvl="0" algn="just"/>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 vết tích hoặc hiện vật còn lưu lại làm chứng cho một sự việc đã qua.</a:t>
            </a:r>
            <a:endParaRPr kumimoji="0" lang="en-US" sz="4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7363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s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TotalTime>
  <Words>1476</Words>
  <Application>Microsoft Office PowerPoint</Application>
  <PresentationFormat>Widescreen</PresentationFormat>
  <Paragraphs>83</Paragraphs>
  <Slides>25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맑은 고딕</vt:lpstr>
      <vt:lpstr>#9Slide07 HoneyCream</vt:lpstr>
      <vt:lpstr>Aptos</vt:lpstr>
      <vt:lpstr>Arial</vt:lpstr>
      <vt:lpstr>Cambria</vt:lpstr>
      <vt:lpstr>SVN-Newton</vt:lpstr>
      <vt:lpstr>Tahoma</vt:lpstr>
      <vt:lpstr>Times New Roman</vt:lpstr>
      <vt:lpstr>Office Theme</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cp:lastModifiedBy>
  <cp:revision>18</cp:revision>
  <dcterms:created xsi:type="dcterms:W3CDTF">2025-02-26T11:06:47Z</dcterms:created>
  <dcterms:modified xsi:type="dcterms:W3CDTF">2025-05-08T02:22:21Z</dcterms:modified>
</cp:coreProperties>
</file>