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2" r:id="rId2"/>
    <p:sldId id="277" r:id="rId3"/>
    <p:sldId id="319" r:id="rId4"/>
    <p:sldId id="320" r:id="rId5"/>
    <p:sldId id="332" r:id="rId6"/>
    <p:sldId id="334" r:id="rId7"/>
    <p:sldId id="321" r:id="rId8"/>
    <p:sldId id="322" r:id="rId9"/>
    <p:sldId id="323" r:id="rId10"/>
    <p:sldId id="341" r:id="rId11"/>
    <p:sldId id="342" r:id="rId12"/>
    <p:sldId id="343" r:id="rId13"/>
    <p:sldId id="324" r:id="rId14"/>
    <p:sldId id="325" r:id="rId15"/>
    <p:sldId id="326" r:id="rId16"/>
    <p:sldId id="337" r:id="rId17"/>
    <p:sldId id="338" r:id="rId18"/>
    <p:sldId id="339" r:id="rId19"/>
    <p:sldId id="330" r:id="rId20"/>
    <p:sldId id="340" r:id="rId21"/>
    <p:sldId id="306" r:id="rId22"/>
  </p:sldIdLst>
  <p:sldSz cx="12188825" cy="6858000"/>
  <p:notesSz cx="6858000" cy="9144000"/>
  <p:defaultText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27CB"/>
    <a:srgbClr val="AD27B7"/>
    <a:srgbClr val="BD8E79"/>
    <a:srgbClr val="B37D65"/>
    <a:srgbClr val="8F5D47"/>
    <a:srgbClr val="B43C00"/>
    <a:srgbClr val="D24CDC"/>
    <a:srgbClr val="F3CEF6"/>
    <a:srgbClr val="A521AF"/>
    <a:srgbClr val="8F4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924" y="42"/>
      </p:cViewPr>
      <p:guideLst>
        <p:guide orient="horz" pos="2160"/>
        <p:guide pos="3839"/>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5/9/2023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101244" rtl="0" eaLnBrk="1" latinLnBrk="0" hangingPunct="1">
      <a:defRPr sz="1400" kern="1200">
        <a:solidFill>
          <a:schemeClr val="tx1"/>
        </a:solidFill>
        <a:latin typeface="+mn-lt"/>
        <a:ea typeface="+mn-ea"/>
        <a:cs typeface="+mn-cs"/>
      </a:defRPr>
    </a:lvl1pPr>
    <a:lvl2pPr marL="550622" algn="l" defTabSz="1101244" rtl="0" eaLnBrk="1" latinLnBrk="0" hangingPunct="1">
      <a:defRPr sz="1400" kern="1200">
        <a:solidFill>
          <a:schemeClr val="tx1"/>
        </a:solidFill>
        <a:latin typeface="+mn-lt"/>
        <a:ea typeface="+mn-ea"/>
        <a:cs typeface="+mn-cs"/>
      </a:defRPr>
    </a:lvl2pPr>
    <a:lvl3pPr marL="1101244" algn="l" defTabSz="1101244" rtl="0" eaLnBrk="1" latinLnBrk="0" hangingPunct="1">
      <a:defRPr sz="1400" kern="1200">
        <a:solidFill>
          <a:schemeClr val="tx1"/>
        </a:solidFill>
        <a:latin typeface="+mn-lt"/>
        <a:ea typeface="+mn-ea"/>
        <a:cs typeface="+mn-cs"/>
      </a:defRPr>
    </a:lvl3pPr>
    <a:lvl4pPr marL="1651867" algn="l" defTabSz="1101244" rtl="0" eaLnBrk="1" latinLnBrk="0" hangingPunct="1">
      <a:defRPr sz="1400" kern="1200">
        <a:solidFill>
          <a:schemeClr val="tx1"/>
        </a:solidFill>
        <a:latin typeface="+mn-lt"/>
        <a:ea typeface="+mn-ea"/>
        <a:cs typeface="+mn-cs"/>
      </a:defRPr>
    </a:lvl4pPr>
    <a:lvl5pPr marL="2202489" algn="l" defTabSz="1101244" rtl="0" eaLnBrk="1" latinLnBrk="0" hangingPunct="1">
      <a:defRPr sz="1400" kern="1200">
        <a:solidFill>
          <a:schemeClr val="tx1"/>
        </a:solidFill>
        <a:latin typeface="+mn-lt"/>
        <a:ea typeface="+mn-ea"/>
        <a:cs typeface="+mn-cs"/>
      </a:defRPr>
    </a:lvl5pPr>
    <a:lvl6pPr marL="2753113" algn="l" defTabSz="1101244" rtl="0" eaLnBrk="1" latinLnBrk="0" hangingPunct="1">
      <a:defRPr sz="1400" kern="1200">
        <a:solidFill>
          <a:schemeClr val="tx1"/>
        </a:solidFill>
        <a:latin typeface="+mn-lt"/>
        <a:ea typeface="+mn-ea"/>
        <a:cs typeface="+mn-cs"/>
      </a:defRPr>
    </a:lvl6pPr>
    <a:lvl7pPr marL="3303735" algn="l" defTabSz="1101244" rtl="0" eaLnBrk="1" latinLnBrk="0" hangingPunct="1">
      <a:defRPr sz="1400" kern="1200">
        <a:solidFill>
          <a:schemeClr val="tx1"/>
        </a:solidFill>
        <a:latin typeface="+mn-lt"/>
        <a:ea typeface="+mn-ea"/>
        <a:cs typeface="+mn-cs"/>
      </a:defRPr>
    </a:lvl7pPr>
    <a:lvl8pPr marL="3854357" algn="l" defTabSz="1101244" rtl="0" eaLnBrk="1" latinLnBrk="0" hangingPunct="1">
      <a:defRPr sz="1400" kern="1200">
        <a:solidFill>
          <a:schemeClr val="tx1"/>
        </a:solidFill>
        <a:latin typeface="+mn-lt"/>
        <a:ea typeface="+mn-ea"/>
        <a:cs typeface="+mn-cs"/>
      </a:defRPr>
    </a:lvl8pPr>
    <a:lvl9pPr marL="4404979" algn="l" defTabSz="110124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nối tiếp câu, khổ thơ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0789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68674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HS phát</a:t>
            </a:r>
            <a:r>
              <a:rPr lang="en-US" baseline="0" smtClean="0"/>
              <a:t> hiện từ cùng vần xong, GV hỏi hai chữ đó cùng vần gì?</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GD cho HS biết</a:t>
            </a:r>
            <a:r>
              <a:rPr lang="en-US" baseline="0" smtClean="0"/>
              <a:t> nghề nào cũng cao quý…</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6389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HS tự</a:t>
            </a:r>
            <a:r>
              <a:rPr lang="en-US" baseline="0" smtClean="0"/>
              <a:t> nói về bản thân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603957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2"/>
            <a:ext cx="8532178" cy="1752600"/>
          </a:xfrm>
        </p:spPr>
        <p:txBody>
          <a:bodyPr/>
          <a:lstStyle>
            <a:lvl1pPr marL="0" indent="0" algn="ctr">
              <a:buNone/>
              <a:defRPr>
                <a:solidFill>
                  <a:schemeClr val="tx1">
                    <a:tint val="75000"/>
                  </a:schemeClr>
                </a:solidFill>
              </a:defRPr>
            </a:lvl1pPr>
            <a:lvl2pPr marL="550547" indent="0" algn="ctr">
              <a:buNone/>
              <a:defRPr>
                <a:solidFill>
                  <a:schemeClr val="tx1">
                    <a:tint val="75000"/>
                  </a:schemeClr>
                </a:solidFill>
              </a:defRPr>
            </a:lvl2pPr>
            <a:lvl3pPr marL="1101096" indent="0" algn="ctr">
              <a:buNone/>
              <a:defRPr>
                <a:solidFill>
                  <a:schemeClr val="tx1">
                    <a:tint val="75000"/>
                  </a:schemeClr>
                </a:solidFill>
              </a:defRPr>
            </a:lvl3pPr>
            <a:lvl4pPr marL="1651643" indent="0" algn="ctr">
              <a:buNone/>
              <a:defRPr>
                <a:solidFill>
                  <a:schemeClr val="tx1">
                    <a:tint val="75000"/>
                  </a:schemeClr>
                </a:solidFill>
              </a:defRPr>
            </a:lvl4pPr>
            <a:lvl5pPr marL="2202192" indent="0" algn="ctr">
              <a:buNone/>
              <a:defRPr>
                <a:solidFill>
                  <a:schemeClr val="tx1">
                    <a:tint val="75000"/>
                  </a:schemeClr>
                </a:solidFill>
              </a:defRPr>
            </a:lvl5pPr>
            <a:lvl6pPr marL="2752739" indent="0" algn="ctr">
              <a:buNone/>
              <a:defRPr>
                <a:solidFill>
                  <a:schemeClr val="tx1">
                    <a:tint val="75000"/>
                  </a:schemeClr>
                </a:solidFill>
              </a:defRPr>
            </a:lvl6pPr>
            <a:lvl7pPr marL="3303286" indent="0" algn="ctr">
              <a:buNone/>
              <a:defRPr>
                <a:solidFill>
                  <a:schemeClr val="tx1">
                    <a:tint val="75000"/>
                  </a:schemeClr>
                </a:solidFill>
              </a:defRPr>
            </a:lvl7pPr>
            <a:lvl8pPr marL="3853835" indent="0" algn="ctr">
              <a:buNone/>
              <a:defRPr>
                <a:solidFill>
                  <a:schemeClr val="tx1">
                    <a:tint val="75000"/>
                  </a:schemeClr>
                </a:solidFill>
              </a:defRPr>
            </a:lvl8pPr>
            <a:lvl9pPr marL="44043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1"/>
            <a:ext cx="10360501"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2834" y="2906715"/>
            <a:ext cx="10360501" cy="1500187"/>
          </a:xfrm>
        </p:spPr>
        <p:txBody>
          <a:bodyPr anchor="b"/>
          <a:lstStyle>
            <a:lvl1pPr marL="0" indent="0">
              <a:buNone/>
              <a:defRPr sz="2400">
                <a:solidFill>
                  <a:schemeClr val="tx1">
                    <a:tint val="75000"/>
                  </a:schemeClr>
                </a:solidFill>
              </a:defRPr>
            </a:lvl1pPr>
            <a:lvl2pPr marL="550547" indent="0">
              <a:buNone/>
              <a:defRPr sz="2200">
                <a:solidFill>
                  <a:schemeClr val="tx1">
                    <a:tint val="75000"/>
                  </a:schemeClr>
                </a:solidFill>
              </a:defRPr>
            </a:lvl2pPr>
            <a:lvl3pPr marL="1101096" indent="0">
              <a:buNone/>
              <a:defRPr sz="1900">
                <a:solidFill>
                  <a:schemeClr val="tx1">
                    <a:tint val="75000"/>
                  </a:schemeClr>
                </a:solidFill>
              </a:defRPr>
            </a:lvl3pPr>
            <a:lvl4pPr marL="1651643" indent="0">
              <a:buNone/>
              <a:defRPr sz="1700">
                <a:solidFill>
                  <a:schemeClr val="tx1">
                    <a:tint val="75000"/>
                  </a:schemeClr>
                </a:solidFill>
              </a:defRPr>
            </a:lvl4pPr>
            <a:lvl5pPr marL="2202192" indent="0">
              <a:buNone/>
              <a:defRPr sz="1700">
                <a:solidFill>
                  <a:schemeClr val="tx1">
                    <a:tint val="75000"/>
                  </a:schemeClr>
                </a:solidFill>
              </a:defRPr>
            </a:lvl5pPr>
            <a:lvl6pPr marL="2752739" indent="0">
              <a:buNone/>
              <a:defRPr sz="1700">
                <a:solidFill>
                  <a:schemeClr val="tx1">
                    <a:tint val="75000"/>
                  </a:schemeClr>
                </a:solidFill>
              </a:defRPr>
            </a:lvl6pPr>
            <a:lvl7pPr marL="3303286" indent="0">
              <a:buNone/>
              <a:defRPr sz="1700">
                <a:solidFill>
                  <a:schemeClr val="tx1">
                    <a:tint val="75000"/>
                  </a:schemeClr>
                </a:solidFill>
              </a:defRPr>
            </a:lvl7pPr>
            <a:lvl8pPr marL="3853835" indent="0">
              <a:buNone/>
              <a:defRPr sz="1700">
                <a:solidFill>
                  <a:schemeClr val="tx1">
                    <a:tint val="75000"/>
                  </a:schemeClr>
                </a:solidFill>
              </a:defRPr>
            </a:lvl8pPr>
            <a:lvl9pPr marL="440438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2" y="1535114"/>
            <a:ext cx="5385515"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442" y="2174875"/>
            <a:ext cx="5385515"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9" y="1535114"/>
            <a:ext cx="5387630"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1759" y="2174875"/>
            <a:ext cx="5387630"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8" y="273049"/>
            <a:ext cx="4010039" cy="116205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5494" y="273053"/>
            <a:ext cx="6813891"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8" y="1435105"/>
            <a:ext cx="4010039" cy="46910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2"/>
            <a:ext cx="7313295" cy="566738"/>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096" y="612775"/>
            <a:ext cx="7313295" cy="4114800"/>
          </a:xfrm>
        </p:spPr>
        <p:txBody>
          <a:bodyPr/>
          <a:lstStyle>
            <a:lvl1pPr marL="0" indent="0">
              <a:buNone/>
              <a:defRPr sz="3900"/>
            </a:lvl1pPr>
            <a:lvl2pPr marL="550547" indent="0">
              <a:buNone/>
              <a:defRPr sz="3400"/>
            </a:lvl2pPr>
            <a:lvl3pPr marL="1101096" indent="0">
              <a:buNone/>
              <a:defRPr sz="2900"/>
            </a:lvl3pPr>
            <a:lvl4pPr marL="1651643" indent="0">
              <a:buNone/>
              <a:defRPr sz="2400"/>
            </a:lvl4pPr>
            <a:lvl5pPr marL="2202192" indent="0">
              <a:buNone/>
              <a:defRPr sz="2400"/>
            </a:lvl5pPr>
            <a:lvl6pPr marL="2752739" indent="0">
              <a:buNone/>
              <a:defRPr sz="2400"/>
            </a:lvl6pPr>
            <a:lvl7pPr marL="3303286" indent="0">
              <a:buNone/>
              <a:defRPr sz="2400"/>
            </a:lvl7pPr>
            <a:lvl8pPr marL="3853835" indent="0">
              <a:buNone/>
              <a:defRPr sz="2400"/>
            </a:lvl8pPr>
            <a:lvl9pPr marL="4404382" indent="0">
              <a:buNone/>
              <a:defRPr sz="2400"/>
            </a:lvl9pPr>
          </a:lstStyle>
          <a:p>
            <a:endParaRPr lang="en-US"/>
          </a:p>
        </p:txBody>
      </p:sp>
      <p:sp>
        <p:nvSpPr>
          <p:cNvPr id="4" name="Text Placeholder 3"/>
          <p:cNvSpPr>
            <a:spLocks noGrp="1"/>
          </p:cNvSpPr>
          <p:nvPr>
            <p:ph type="body" sz="half" idx="2"/>
          </p:nvPr>
        </p:nvSpPr>
        <p:spPr>
          <a:xfrm>
            <a:off x="2389096" y="5367341"/>
            <a:ext cx="7313295" cy="8048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110109" tIns="55056" rIns="110109" bIns="550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2" y="1600202"/>
            <a:ext cx="10969943" cy="4525962"/>
          </a:xfrm>
          <a:prstGeom prst="rect">
            <a:avLst/>
          </a:prstGeom>
        </p:spPr>
        <p:txBody>
          <a:bodyPr vert="horz" lIns="110109" tIns="55056" rIns="110109" bIns="550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3"/>
            <a:ext cx="2844059" cy="365125"/>
          </a:xfrm>
          <a:prstGeom prst="rect">
            <a:avLst/>
          </a:prstGeom>
        </p:spPr>
        <p:txBody>
          <a:bodyPr vert="horz" lIns="110109" tIns="55056" rIns="110109" bIns="55056" rtlCol="0" anchor="ctr"/>
          <a:lstStyle>
            <a:lvl1pPr algn="l">
              <a:defRPr sz="1400">
                <a:solidFill>
                  <a:schemeClr val="tx1">
                    <a:tint val="75000"/>
                  </a:schemeClr>
                </a:solidFill>
              </a:defRPr>
            </a:lvl1pPr>
          </a:lstStyle>
          <a:p>
            <a:fld id="{4CEF851F-4C9B-4ED8-A706-7687066F5A2C}" type="datetimeFigureOut">
              <a:rPr lang="en-US" smtClean="0"/>
              <a:t>5/9/2023</a:t>
            </a:fld>
            <a:endParaRPr lang="en-US"/>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10109" tIns="55056" rIns="110109" bIns="55056"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10109" tIns="55056" rIns="110109" bIns="55056" rtlCol="0" anchor="ctr"/>
          <a:lstStyle>
            <a:lvl1pPr algn="r">
              <a:defRPr sz="14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01096" rtl="0" eaLnBrk="1" latinLnBrk="0" hangingPunct="1">
        <a:spcBef>
          <a:spcPct val="0"/>
        </a:spcBef>
        <a:buNone/>
        <a:defRPr sz="5300" kern="1200">
          <a:solidFill>
            <a:schemeClr val="tx1"/>
          </a:solidFill>
          <a:latin typeface="+mj-lt"/>
          <a:ea typeface="+mj-ea"/>
          <a:cs typeface="+mj-cs"/>
        </a:defRPr>
      </a:lvl1pPr>
    </p:titleStyle>
    <p:bodyStyle>
      <a:lvl1pPr marL="412910" indent="-412910" algn="l" defTabSz="110109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4640" indent="-344093" algn="l" defTabSz="110109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6369" indent="-275275" algn="l" defTabSz="11010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6917"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7465"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8013"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8560"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29108"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79656"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1" y="2"/>
            <a:ext cx="9068485" cy="463296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186835" y="325120"/>
            <a:ext cx="7654582" cy="653288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335274" y="1028733"/>
            <a:ext cx="5103054" cy="6014720"/>
          </a:xfrm>
          <a:prstGeom prst="rect">
            <a:avLst/>
          </a:prstGeom>
        </p:spPr>
      </p:pic>
      <p:pic>
        <p:nvPicPr>
          <p:cNvPr id="7" name="图片 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7430546" y="-123394"/>
            <a:ext cx="4778019" cy="5169408"/>
          </a:xfrm>
          <a:prstGeom prst="rect">
            <a:avLst/>
          </a:prstGeom>
        </p:spPr>
      </p:pic>
      <p:sp>
        <p:nvSpPr>
          <p:cNvPr id="9" name="TextBox 8"/>
          <p:cNvSpPr txBox="1"/>
          <p:nvPr/>
        </p:nvSpPr>
        <p:spPr>
          <a:xfrm>
            <a:off x="1480788" y="2616201"/>
            <a:ext cx="2597927" cy="634508"/>
          </a:xfrm>
          <a:prstGeom prst="rect">
            <a:avLst/>
          </a:prstGeom>
          <a:noFill/>
        </p:spPr>
        <p:txBody>
          <a:bodyPr wrap="square" lIns="110213" tIns="55106" rIns="110213" bIns="55106" rtlCol="0">
            <a:spAutoFit/>
          </a:bodyPr>
          <a:lstStyle/>
          <a:p>
            <a:pPr algn="dist"/>
            <a:r>
              <a:rPr lang="en-US" altLang="zh-CN" sz="3400" dirty="0">
                <a:solidFill>
                  <a:schemeClr val="accent3">
                    <a:lumMod val="75000"/>
                  </a:schemeClr>
                </a:solidFill>
                <a:latin typeface="Arial" panose="020B0604020202020204" pitchFamily="34" charset="0"/>
                <a:ea typeface="方正粗圆_GBK" pitchFamily="65" charset="-122"/>
                <a:cs typeface="Arial" panose="020B0604020202020204" pitchFamily="34" charset="0"/>
              </a:rPr>
              <a:t>Khởi động</a:t>
            </a:r>
            <a:endParaRPr lang="zh-CN" altLang="en-US" sz="3400" dirty="0">
              <a:solidFill>
                <a:schemeClr val="accent3">
                  <a:lumMod val="75000"/>
                </a:schemeClr>
              </a:solidFill>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132344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par>
                                <p:cTn id="8" presetID="22" presetClass="entr" presetSubtype="8"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2" fill="hold" nodeType="with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10" presetClass="entr" presetSubtype="0" fill="hold" nodeType="withEffect">
                                  <p:stCondLst>
                                    <p:cond delay="3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7" presetClass="path" presetSubtype="0" accel="50000" decel="50000" fill="hold" nodeType="withEffect">
                                  <p:stCondLst>
                                    <p:cond delay="3000"/>
                                  </p:stCondLst>
                                  <p:childTnLst>
                                    <p:animMotion origin="layout" path="M -0.10312 0.23789 L -0.04983 0.16384 C -0.03889 0.14872 -0.02292 0.12404 -0.00677 0.09812 C 0.01163 0.06727 0.0257 0.0432 0.03542 0.02376 L 0.08038 -0.06418 " pathEditMode="relative" rAng="-2562564" ptsTypes="FffFF">
                                      <p:cBhvr>
                                        <p:cTn id="18" dur="1750" spd="-100000" fill="hold"/>
                                        <p:tgtEl>
                                          <p:spTgt spid="7"/>
                                        </p:tgtEl>
                                        <p:attrNameLst>
                                          <p:attrName>ppt_x</p:attrName>
                                          <p:attrName>ppt_y</p:attrName>
                                        </p:attrNameLst>
                                      </p:cBhvr>
                                      <p:rCtr x="9427" y="-14594"/>
                                    </p:animMotion>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smtClean="0">
                <a:solidFill>
                  <a:srgbClr val="FF0000"/>
                </a:solidFill>
                <a:latin typeface="Arial" pitchFamily="34" charset="0"/>
                <a:cs typeface="Arial" pitchFamily="34" charset="0"/>
              </a:rPr>
              <a:t>Mò:</a:t>
            </a:r>
            <a:endParaRPr lang="en-US" sz="4800">
              <a:latin typeface="Arial" pitchFamily="34" charset="0"/>
              <a:cs typeface="Arial" pitchFamily="34" charset="0"/>
            </a:endParaRPr>
          </a:p>
        </p:txBody>
      </p:sp>
      <p:sp>
        <p:nvSpPr>
          <p:cNvPr id="5" name="Title 1"/>
          <p:cNvSpPr txBox="1">
            <a:spLocks/>
          </p:cNvSpPr>
          <p:nvPr/>
        </p:nvSpPr>
        <p:spPr>
          <a:xfrm>
            <a:off x="3046413" y="680605"/>
            <a:ext cx="9142412"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sờ tìm vật mà không nhìn thấy.</a:t>
            </a:r>
            <a:endParaRPr lang="en-US" sz="4800">
              <a:latin typeface="Arial" pitchFamily="34" charset="0"/>
              <a:cs typeface="Arial" pitchFamily="34" charset="0"/>
            </a:endParaRP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Ai còn nhớ cảnh mò cua bắt ốc ?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3" y="2362200"/>
            <a:ext cx="7353684" cy="413644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Tuổi thơ bạn hay mò cua bắt ốc như... - Tuổi Thơ Quá Dữ Dội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uổi thơ bạn hay mò cua bắt ốc như... - Tuổi Thơ Quá Dữ Dội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337" y="3279198"/>
            <a:ext cx="476581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22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fade">
                                      <p:cBhvr>
                                        <p:cTn id="17" dur="500"/>
                                        <p:tgtEl>
                                          <p:spTgt spid="5127"/>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smtClean="0">
                <a:solidFill>
                  <a:srgbClr val="FF0000"/>
                </a:solidFill>
                <a:latin typeface="Arial" pitchFamily="34" charset="0"/>
                <a:cs typeface="Arial" pitchFamily="34" charset="0"/>
              </a:rPr>
              <a:t>Sang đò:</a:t>
            </a:r>
            <a:endParaRPr lang="en-US" sz="4800">
              <a:latin typeface="Arial" pitchFamily="34" charset="0"/>
              <a:cs typeface="Arial" pitchFamily="34" charset="0"/>
            </a:endParaRPr>
          </a:p>
        </p:txBody>
      </p:sp>
      <p:sp>
        <p:nvSpPr>
          <p:cNvPr id="5" name="Title 1"/>
          <p:cNvSpPr txBox="1">
            <a:spLocks/>
          </p:cNvSpPr>
          <p:nvPr/>
        </p:nvSpPr>
        <p:spPr>
          <a:xfrm>
            <a:off x="4366957" y="68060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sang sông bằng đò.</a:t>
            </a:r>
            <a:endParaRPr lang="en-US" sz="4800">
              <a:latin typeface="Arial" pitchFamily="34" charset="0"/>
              <a:cs typeface="Arial" pitchFamily="34" charset="0"/>
            </a:endParaRP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Những cô gái Cần Thơ ra Hà Nội chèo đò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812" y="2019300"/>
            <a:ext cx="7239000" cy="448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0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47916" y="7620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smtClean="0">
                <a:solidFill>
                  <a:srgbClr val="FF0000"/>
                </a:solidFill>
                <a:latin typeface="Arial" pitchFamily="34" charset="0"/>
                <a:cs typeface="Arial" pitchFamily="34" charset="0"/>
              </a:rPr>
              <a:t>Trồng trọt:</a:t>
            </a:r>
            <a:endParaRPr lang="en-US" sz="4800">
              <a:latin typeface="Arial" pitchFamily="34" charset="0"/>
              <a:cs typeface="Arial" pitchFamily="34" charset="0"/>
            </a:endParaRPr>
          </a:p>
        </p:txBody>
      </p:sp>
      <p:sp>
        <p:nvSpPr>
          <p:cNvPr id="5" name="Title 1"/>
          <p:cNvSpPr txBox="1">
            <a:spLocks/>
          </p:cNvSpPr>
          <p:nvPr/>
        </p:nvSpPr>
        <p:spPr>
          <a:xfrm>
            <a:off x="5357557" y="75680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trồng cây.</a:t>
            </a:r>
            <a:endParaRPr lang="en-US" sz="4800">
              <a:latin typeface="Arial" pitchFamily="34" charset="0"/>
              <a:cs typeface="Arial" pitchFamily="34" charset="0"/>
            </a:endParaRP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VGP News :. | Thủ tướng chỉ thị: Cả nước chung sức, đồng lòng trồng mới 1  tỷ cây xanh | BÁO ĐIỆN TỬ CHÍNH PHỦ NƯỚC CHXHC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0912"/>
            <a:ext cx="6148482" cy="40989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ần Giuộc: Giá rau màu tăng, nông dân phấn khởi « Đài Phát thanh và Truyền  hình Long 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482" y="2720912"/>
            <a:ext cx="6159678" cy="409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500"/>
                                        <p:tgtEl>
                                          <p:spTgt spid="7170"/>
                                        </p:tgtEl>
                                      </p:cBhvr>
                                    </p:animEffect>
                                  </p:childTnLst>
                                </p:cTn>
                              </p:par>
                              <p:par>
                                <p:cTn id="18" presetID="10" presetClass="entr" presetSubtype="0" fill="hold" nodeType="with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5171786" y="5778165"/>
            <a:ext cx="2082258" cy="803667"/>
          </a:xfrm>
          <a:prstGeom prst="rect">
            <a:avLst/>
          </a:prstGeom>
        </p:spPr>
      </p:pic>
      <p:grpSp>
        <p:nvGrpSpPr>
          <p:cNvPr id="12" name="Group 11"/>
          <p:cNvGrpSpPr/>
          <p:nvPr/>
        </p:nvGrpSpPr>
        <p:grpSpPr>
          <a:xfrm>
            <a:off x="1293812" y="381000"/>
            <a:ext cx="11913831" cy="6511635"/>
            <a:chOff x="1293812" y="381000"/>
            <a:chExt cx="11913831" cy="6511635"/>
          </a:xfrm>
        </p:grpSpPr>
        <p:sp>
          <p:nvSpPr>
            <p:cNvPr id="20" name="TextBox 19"/>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21" name="Group 20"/>
            <p:cNvGrpSpPr/>
            <p:nvPr/>
          </p:nvGrpSpPr>
          <p:grpSpPr>
            <a:xfrm>
              <a:off x="1293812" y="1071637"/>
              <a:ext cx="11913831" cy="5820998"/>
              <a:chOff x="1293812" y="1071637"/>
              <a:chExt cx="11913831" cy="5820998"/>
            </a:xfrm>
          </p:grpSpPr>
          <p:sp>
            <p:nvSpPr>
              <p:cNvPr id="22" name="TextBox 21"/>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23" name="TextBox 22"/>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24" name="TextBox 23"/>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(Đồng giao)</a:t>
                </a:r>
                <a:endParaRPr lang="en-US" sz="3600">
                  <a:latin typeface="Arial" pitchFamily="34" charset="0"/>
                  <a:ea typeface="Arial-Rounded" pitchFamily="34" charset="0"/>
                  <a:cs typeface="Arial" pitchFamily="34" charset="0"/>
                </a:endParaRPr>
              </a:p>
            </p:txBody>
          </p:sp>
        </p:grpSp>
      </p:grpSp>
    </p:spTree>
    <p:extLst>
      <p:ext uri="{BB962C8B-B14F-4D97-AF65-F5344CB8AC3E}">
        <p14:creationId xmlns:p14="http://schemas.microsoft.com/office/powerpoint/2010/main" val="1729808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3812" y="955965"/>
            <a:ext cx="10895013" cy="5885411"/>
            <a:chOff x="1293812" y="381000"/>
            <a:chExt cx="10895013" cy="5885411"/>
          </a:xfrm>
        </p:grpSpPr>
        <p:sp>
          <p:nvSpPr>
            <p:cNvPr id="10" name="TextBox 9"/>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11" name="Group 10"/>
            <p:cNvGrpSpPr/>
            <p:nvPr/>
          </p:nvGrpSpPr>
          <p:grpSpPr>
            <a:xfrm>
              <a:off x="1293812" y="1071637"/>
              <a:ext cx="10895013" cy="5194774"/>
              <a:chOff x="1293812" y="1071637"/>
              <a:chExt cx="10895013" cy="5194774"/>
            </a:xfrm>
          </p:grpSpPr>
          <p:sp>
            <p:nvSpPr>
              <p:cNvPr id="12" name="TextBox 11"/>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13" name="TextBox 12"/>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grpSp>
      </p:grpSp>
      <p:sp>
        <p:nvSpPr>
          <p:cNvPr id="5" name="Oval 4"/>
          <p:cNvSpPr/>
          <p:nvPr/>
        </p:nvSpPr>
        <p:spPr>
          <a:xfrm>
            <a:off x="87723" y="2286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3</a:t>
            </a:r>
          </a:p>
        </p:txBody>
      </p:sp>
      <p:sp>
        <p:nvSpPr>
          <p:cNvPr id="6" name="TextBox 5"/>
          <p:cNvSpPr txBox="1"/>
          <p:nvPr/>
        </p:nvSpPr>
        <p:spPr>
          <a:xfrm>
            <a:off x="923397" y="347662"/>
            <a:ext cx="10960708" cy="1107909"/>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Tìm </a:t>
            </a:r>
            <a:r>
              <a:rPr lang="en-US" sz="3200" b="1" smtClean="0">
                <a:latin typeface="Arial" pitchFamily="34" charset="0"/>
                <a:ea typeface="Arial-Rounded" pitchFamily="34" charset="0"/>
                <a:cs typeface="Arial" pitchFamily="34" charset="0"/>
              </a:rPr>
              <a:t>ở cuối các dòng thơ những tiếng cùng vần với nhau</a:t>
            </a:r>
            <a:endParaRPr lang="en-US" sz="3200" b="1">
              <a:latin typeface="Arial" pitchFamily="34" charset="0"/>
              <a:ea typeface="Arial-Rounded" pitchFamily="34" charset="0"/>
              <a:cs typeface="Arial" pitchFamily="34" charset="0"/>
            </a:endParaRPr>
          </a:p>
        </p:txBody>
      </p:sp>
      <p:sp>
        <p:nvSpPr>
          <p:cNvPr id="2" name="Rectangle 1"/>
          <p:cNvSpPr/>
          <p:nvPr/>
        </p:nvSpPr>
        <p:spPr>
          <a:xfrm>
            <a:off x="4531196" y="3299839"/>
            <a:ext cx="759140" cy="677086"/>
          </a:xfrm>
          <a:prstGeom prst="rect">
            <a:avLst/>
          </a:prstGeom>
        </p:spPr>
        <p:txBody>
          <a:bodyPr wrap="none" lIns="121899" tIns="60949" rIns="121899" bIns="60949">
            <a:spAutoFit/>
          </a:bodyPr>
          <a:lstStyle/>
          <a:p>
            <a:r>
              <a:rPr lang="en-US" sz="3600" smtClean="0">
                <a:solidFill>
                  <a:srgbClr val="FF0000"/>
                </a:solidFill>
                <a:latin typeface="Arial" pitchFamily="34" charset="0"/>
                <a:ea typeface="Arial-Rounded" pitchFamily="34" charset="0"/>
                <a:cs typeface="Arial" pitchFamily="34" charset="0"/>
              </a:rPr>
              <a:t>ao</a:t>
            </a:r>
            <a:endParaRPr lang="en-US" sz="3600">
              <a:solidFill>
                <a:srgbClr val="FF0000"/>
              </a:solidFill>
            </a:endParaRPr>
          </a:p>
        </p:txBody>
      </p:sp>
      <p:sp>
        <p:nvSpPr>
          <p:cNvPr id="17" name="Rectangle 16"/>
          <p:cNvSpPr/>
          <p:nvPr/>
        </p:nvSpPr>
        <p:spPr>
          <a:xfrm>
            <a:off x="4498523" y="4399219"/>
            <a:ext cx="989972" cy="677086"/>
          </a:xfrm>
          <a:prstGeom prst="rect">
            <a:avLst/>
          </a:prstGeom>
        </p:spPr>
        <p:txBody>
          <a:bodyPr wrap="none" lIns="121899" tIns="60949" rIns="121899" bIns="60949">
            <a:spAutoFit/>
          </a:bodyPr>
          <a:lstStyle/>
          <a:p>
            <a:r>
              <a:rPr lang="en-US" sz="3600" smtClean="0">
                <a:solidFill>
                  <a:srgbClr val="0070C0"/>
                </a:solidFill>
                <a:latin typeface="Arial" pitchFamily="34" charset="0"/>
                <a:ea typeface="Arial-Rounded" pitchFamily="34" charset="0"/>
                <a:cs typeface="Arial" pitchFamily="34" charset="0"/>
              </a:rPr>
              <a:t>gốc</a:t>
            </a:r>
            <a:endParaRPr lang="en-US" sz="3600">
              <a:solidFill>
                <a:srgbClr val="0070C0"/>
              </a:solidFill>
            </a:endParaRPr>
          </a:p>
        </p:txBody>
      </p:sp>
      <p:sp>
        <p:nvSpPr>
          <p:cNvPr id="22" name="Rectangle 21"/>
          <p:cNvSpPr/>
          <p:nvPr/>
        </p:nvSpPr>
        <p:spPr>
          <a:xfrm>
            <a:off x="4480357" y="2212633"/>
            <a:ext cx="1425989" cy="677086"/>
          </a:xfrm>
          <a:prstGeom prst="rect">
            <a:avLst/>
          </a:prstGeom>
        </p:spPr>
        <p:txBody>
          <a:bodyPr wrap="none" lIns="121899" tIns="60949" rIns="121899" bIns="60949">
            <a:spAutoFit/>
          </a:bodyPr>
          <a:lstStyle/>
          <a:p>
            <a:r>
              <a:rPr lang="en-US" sz="3600" smtClean="0">
                <a:solidFill>
                  <a:srgbClr val="FFC000"/>
                </a:solidFill>
                <a:latin typeface="Arial" pitchFamily="34" charset="0"/>
                <a:ea typeface="Arial-Rounded" pitchFamily="34" charset="0"/>
                <a:cs typeface="Arial" pitchFamily="34" charset="0"/>
              </a:rPr>
              <a:t>ruộng</a:t>
            </a:r>
            <a:endParaRPr lang="en-US" sz="3600">
              <a:solidFill>
                <a:srgbClr val="FFC000"/>
              </a:solidFill>
            </a:endParaRPr>
          </a:p>
        </p:txBody>
      </p:sp>
      <p:sp>
        <p:nvSpPr>
          <p:cNvPr id="15" name="Rectangle 14"/>
          <p:cNvSpPr/>
          <p:nvPr/>
        </p:nvSpPr>
        <p:spPr>
          <a:xfrm>
            <a:off x="3522675" y="2751023"/>
            <a:ext cx="1656821" cy="677086"/>
          </a:xfrm>
          <a:prstGeom prst="rect">
            <a:avLst/>
          </a:prstGeom>
        </p:spPr>
        <p:txBody>
          <a:bodyPr wrap="none" lIns="121899" tIns="60949" rIns="121899" bIns="60949">
            <a:spAutoFit/>
          </a:bodyPr>
          <a:lstStyle/>
          <a:p>
            <a:r>
              <a:rPr lang="en-US" sz="3600" smtClean="0">
                <a:solidFill>
                  <a:srgbClr val="FFC000"/>
                </a:solidFill>
                <a:latin typeface="Arial" pitchFamily="34" charset="0"/>
                <a:ea typeface="Arial-Rounded" pitchFamily="34" charset="0"/>
                <a:cs typeface="Arial" pitchFamily="34" charset="0"/>
              </a:rPr>
              <a:t>muống</a:t>
            </a:r>
            <a:endParaRPr lang="en-US" sz="3600">
              <a:solidFill>
                <a:srgbClr val="FFC000"/>
              </a:solidFill>
            </a:endParaRPr>
          </a:p>
        </p:txBody>
      </p:sp>
      <p:sp>
        <p:nvSpPr>
          <p:cNvPr id="16" name="Rectangle 15"/>
          <p:cNvSpPr/>
          <p:nvPr/>
        </p:nvSpPr>
        <p:spPr>
          <a:xfrm>
            <a:off x="3760145" y="3851565"/>
            <a:ext cx="1015620" cy="677086"/>
          </a:xfrm>
          <a:prstGeom prst="rect">
            <a:avLst/>
          </a:prstGeom>
        </p:spPr>
        <p:txBody>
          <a:bodyPr wrap="none" lIns="121899" tIns="60949" rIns="121899" bIns="60949">
            <a:spAutoFit/>
          </a:bodyPr>
          <a:lstStyle/>
          <a:p>
            <a:r>
              <a:rPr lang="en-US" sz="3600" smtClean="0">
                <a:solidFill>
                  <a:srgbClr val="FF0000"/>
                </a:solidFill>
                <a:latin typeface="Arial" pitchFamily="34" charset="0"/>
                <a:ea typeface="Arial-Rounded" pitchFamily="34" charset="0"/>
                <a:cs typeface="Arial" pitchFamily="34" charset="0"/>
              </a:rPr>
              <a:t>đào</a:t>
            </a:r>
            <a:endParaRPr lang="en-US" sz="3600">
              <a:solidFill>
                <a:srgbClr val="FF0000"/>
              </a:solidFill>
            </a:endParaRPr>
          </a:p>
        </p:txBody>
      </p:sp>
      <p:sp>
        <p:nvSpPr>
          <p:cNvPr id="18" name="Rectangle 17"/>
          <p:cNvSpPr/>
          <p:nvPr/>
        </p:nvSpPr>
        <p:spPr>
          <a:xfrm>
            <a:off x="3728433" y="4951122"/>
            <a:ext cx="733492" cy="677086"/>
          </a:xfrm>
          <a:prstGeom prst="rect">
            <a:avLst/>
          </a:prstGeom>
        </p:spPr>
        <p:txBody>
          <a:bodyPr wrap="none" lIns="121899" tIns="60949" rIns="121899" bIns="60949">
            <a:spAutoFit/>
          </a:bodyPr>
          <a:lstStyle/>
          <a:p>
            <a:r>
              <a:rPr lang="en-US" sz="3600" smtClean="0">
                <a:solidFill>
                  <a:srgbClr val="0070C0"/>
                </a:solidFill>
                <a:latin typeface="Arial" pitchFamily="34" charset="0"/>
                <a:ea typeface="Arial-Rounded" pitchFamily="34" charset="0"/>
                <a:cs typeface="Arial" pitchFamily="34" charset="0"/>
              </a:rPr>
              <a:t>ốc</a:t>
            </a:r>
            <a:endParaRPr lang="en-US" sz="3600">
              <a:solidFill>
                <a:srgbClr val="0070C0"/>
              </a:solidFill>
            </a:endParaRPr>
          </a:p>
        </p:txBody>
      </p:sp>
      <p:sp>
        <p:nvSpPr>
          <p:cNvPr id="19" name="Rectangle 18"/>
          <p:cNvSpPr/>
          <p:nvPr/>
        </p:nvSpPr>
        <p:spPr>
          <a:xfrm>
            <a:off x="4134226" y="5488336"/>
            <a:ext cx="887380" cy="677086"/>
          </a:xfrm>
          <a:prstGeom prst="rect">
            <a:avLst/>
          </a:prstGeom>
        </p:spPr>
        <p:txBody>
          <a:bodyPr wrap="none" lIns="121899" tIns="60949" rIns="121899" bIns="60949">
            <a:spAutoFit/>
          </a:bodyPr>
          <a:lstStyle/>
          <a:p>
            <a:r>
              <a:rPr lang="en-US" sz="3600" smtClean="0">
                <a:solidFill>
                  <a:srgbClr val="BF27CB"/>
                </a:solidFill>
                <a:latin typeface="Arial" pitchFamily="34" charset="0"/>
                <a:ea typeface="Arial-Rounded" pitchFamily="34" charset="0"/>
                <a:cs typeface="Arial" pitchFamily="34" charset="0"/>
              </a:rPr>
              <a:t>mò</a:t>
            </a:r>
            <a:endParaRPr lang="en-US" sz="3600">
              <a:solidFill>
                <a:srgbClr val="BF27CB"/>
              </a:solidFill>
            </a:endParaRPr>
          </a:p>
        </p:txBody>
      </p:sp>
      <p:sp>
        <p:nvSpPr>
          <p:cNvPr id="20" name="Rectangle 19"/>
          <p:cNvSpPr/>
          <p:nvPr/>
        </p:nvSpPr>
        <p:spPr>
          <a:xfrm>
            <a:off x="7606646" y="3408220"/>
            <a:ext cx="759140" cy="677086"/>
          </a:xfrm>
          <a:prstGeom prst="rect">
            <a:avLst/>
          </a:prstGeom>
        </p:spPr>
        <p:txBody>
          <a:bodyPr wrap="none" lIns="121899" tIns="60949" rIns="121899" bIns="60949">
            <a:spAutoFit/>
          </a:bodyPr>
          <a:lstStyle/>
          <a:p>
            <a:r>
              <a:rPr lang="en-US" sz="3600" smtClean="0">
                <a:solidFill>
                  <a:srgbClr val="BF27CB"/>
                </a:solidFill>
                <a:latin typeface="Arial" pitchFamily="34" charset="0"/>
                <a:ea typeface="Arial-Rounded" pitchFamily="34" charset="0"/>
                <a:cs typeface="Arial" pitchFamily="34" charset="0"/>
              </a:rPr>
              <a:t>đò</a:t>
            </a:r>
            <a:endParaRPr lang="en-US" sz="3600">
              <a:solidFill>
                <a:srgbClr val="BF27CB"/>
              </a:solidFill>
            </a:endParaRPr>
          </a:p>
        </p:txBody>
      </p:sp>
      <p:sp>
        <p:nvSpPr>
          <p:cNvPr id="21" name="Rectangle 20"/>
          <p:cNvSpPr/>
          <p:nvPr/>
        </p:nvSpPr>
        <p:spPr>
          <a:xfrm>
            <a:off x="9748382" y="5047277"/>
            <a:ext cx="989972" cy="677086"/>
          </a:xfrm>
          <a:prstGeom prst="rect">
            <a:avLst/>
          </a:prstGeom>
        </p:spPr>
        <p:txBody>
          <a:bodyPr wrap="none" lIns="121899" tIns="60949" rIns="121899" bIns="60949">
            <a:spAutoFit/>
          </a:bodyPr>
          <a:lstStyle/>
          <a:p>
            <a:r>
              <a:rPr lang="en-US" sz="3600" smtClean="0">
                <a:solidFill>
                  <a:schemeClr val="accent2">
                    <a:lumMod val="75000"/>
                  </a:schemeClr>
                </a:solidFill>
                <a:latin typeface="Arial" pitchFamily="34" charset="0"/>
                <a:ea typeface="Arial-Rounded" pitchFamily="34" charset="0"/>
                <a:cs typeface="Arial" pitchFamily="34" charset="0"/>
              </a:rPr>
              <a:t>dây</a:t>
            </a:r>
            <a:endParaRPr lang="en-US" sz="3600">
              <a:solidFill>
                <a:schemeClr val="accent2">
                  <a:lumMod val="75000"/>
                </a:schemeClr>
              </a:solidFill>
            </a:endParaRPr>
          </a:p>
        </p:txBody>
      </p:sp>
      <p:sp>
        <p:nvSpPr>
          <p:cNvPr id="23" name="Rectangle 22"/>
          <p:cNvSpPr/>
          <p:nvPr/>
        </p:nvSpPr>
        <p:spPr>
          <a:xfrm>
            <a:off x="9427918" y="5597657"/>
            <a:ext cx="964324" cy="677086"/>
          </a:xfrm>
          <a:prstGeom prst="rect">
            <a:avLst/>
          </a:prstGeom>
        </p:spPr>
        <p:txBody>
          <a:bodyPr wrap="none" lIns="121899" tIns="60949" rIns="121899" bIns="60949">
            <a:spAutoFit/>
          </a:bodyPr>
          <a:lstStyle/>
          <a:p>
            <a:r>
              <a:rPr lang="en-US" sz="3600">
                <a:solidFill>
                  <a:schemeClr val="accent2">
                    <a:lumMod val="75000"/>
                  </a:schemeClr>
                </a:solidFill>
                <a:latin typeface="Arial" pitchFamily="34" charset="0"/>
                <a:ea typeface="Arial-Rounded" pitchFamily="34" charset="0"/>
                <a:cs typeface="Arial" pitchFamily="34" charset="0"/>
              </a:rPr>
              <a:t>c</a:t>
            </a:r>
            <a:r>
              <a:rPr lang="en-US" sz="3600" smtClean="0">
                <a:solidFill>
                  <a:schemeClr val="accent2">
                    <a:lumMod val="75000"/>
                  </a:schemeClr>
                </a:solidFill>
                <a:latin typeface="Arial" pitchFamily="34" charset="0"/>
                <a:ea typeface="Arial-Rounded" pitchFamily="34" charset="0"/>
                <a:cs typeface="Arial" pitchFamily="34" charset="0"/>
              </a:rPr>
              <a:t>ây</a:t>
            </a:r>
            <a:endParaRPr lang="en-US" sz="3600">
              <a:solidFill>
                <a:schemeClr val="accent2">
                  <a:lumMod val="75000"/>
                </a:schemeClr>
              </a:solidFill>
            </a:endParaRPr>
          </a:p>
        </p:txBody>
      </p:sp>
    </p:spTree>
    <p:extLst>
      <p:ext uri="{BB962C8B-B14F-4D97-AF65-F5344CB8AC3E}">
        <p14:creationId xmlns:p14="http://schemas.microsoft.com/office/powerpoint/2010/main" val="161693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2" grpId="0"/>
      <p:bldP spid="15" grpId="0"/>
      <p:bldP spid="16" grpId="0"/>
      <p:bldP spid="18" grpId="0"/>
      <p:bldP spid="19" grpId="0"/>
      <p:bldP spid="20"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7723" y="1524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4</a:t>
            </a:r>
          </a:p>
        </p:txBody>
      </p:sp>
      <p:sp>
        <p:nvSpPr>
          <p:cNvPr id="6" name="TextBox 5"/>
          <p:cNvSpPr txBox="1"/>
          <p:nvPr/>
        </p:nvSpPr>
        <p:spPr>
          <a:xfrm>
            <a:off x="923397" y="271463"/>
            <a:ext cx="3444265" cy="615488"/>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Trả lời câu hỏi</a:t>
            </a:r>
          </a:p>
        </p:txBody>
      </p:sp>
      <p:grpSp>
        <p:nvGrpSpPr>
          <p:cNvPr id="12" name="Group 11"/>
          <p:cNvGrpSpPr/>
          <p:nvPr/>
        </p:nvGrpSpPr>
        <p:grpSpPr>
          <a:xfrm>
            <a:off x="1293812" y="381000"/>
            <a:ext cx="11913831" cy="6511635"/>
            <a:chOff x="1293812" y="381000"/>
            <a:chExt cx="11913831" cy="6511635"/>
          </a:xfrm>
        </p:grpSpPr>
        <p:sp>
          <p:nvSpPr>
            <p:cNvPr id="13" name="TextBox 12"/>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22" name="Group 21"/>
            <p:cNvGrpSpPr/>
            <p:nvPr/>
          </p:nvGrpSpPr>
          <p:grpSpPr>
            <a:xfrm>
              <a:off x="1293812" y="1071637"/>
              <a:ext cx="11913831" cy="5820998"/>
              <a:chOff x="1293812" y="1071637"/>
              <a:chExt cx="11913831" cy="5820998"/>
            </a:xfrm>
          </p:grpSpPr>
          <p:sp>
            <p:nvSpPr>
              <p:cNvPr id="23" name="TextBox 22"/>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24" name="TextBox 23"/>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25" name="TextBox 24"/>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(Đồng giao)</a:t>
                </a:r>
                <a:endParaRPr lang="en-US" sz="3600">
                  <a:latin typeface="Arial" pitchFamily="34" charset="0"/>
                  <a:ea typeface="Arial-Rounded" pitchFamily="34" charset="0"/>
                  <a:cs typeface="Arial" pitchFamily="34" charset="0"/>
                </a:endParaRPr>
              </a:p>
            </p:txBody>
          </p:sp>
        </p:grpSp>
      </p:grpSp>
    </p:spTree>
    <p:extLst>
      <p:ext uri="{BB962C8B-B14F-4D97-AF65-F5344CB8AC3E}">
        <p14:creationId xmlns:p14="http://schemas.microsoft.com/office/powerpoint/2010/main" val="3149788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05404" y="1970794"/>
            <a:ext cx="384126" cy="1077205"/>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334638" y="3051933"/>
            <a:ext cx="11333395" cy="2891065"/>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300" b="1" dirty="0" err="1" smtClean="0">
                <a:solidFill>
                  <a:srgbClr val="865B3E"/>
                </a:solidFill>
                <a:latin typeface="Arial" panose="020B0604020202020204" pitchFamily="34" charset="0"/>
                <a:cs typeface="Arial" panose="020B0604020202020204" pitchFamily="34" charset="0"/>
              </a:rPr>
              <a:t>Bài</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đồng</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a:solidFill>
                  <a:srgbClr val="865B3E"/>
                </a:solidFill>
                <a:latin typeface="Arial" panose="020B0604020202020204" pitchFamily="34" charset="0"/>
                <a:cs typeface="Arial" panose="020B0604020202020204" pitchFamily="34" charset="0"/>
              </a:rPr>
              <a:t>d</a:t>
            </a:r>
            <a:r>
              <a:rPr lang="en-US" sz="4300" b="1" dirty="0" err="1" smtClean="0">
                <a:solidFill>
                  <a:srgbClr val="865B3E"/>
                </a:solidFill>
                <a:latin typeface="Arial" panose="020B0604020202020204" pitchFamily="34" charset="0"/>
                <a:cs typeface="Arial" panose="020B0604020202020204" pitchFamily="34" charset="0"/>
              </a:rPr>
              <a:t>ao</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nhắc</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chúng</a:t>
            </a:r>
            <a:r>
              <a:rPr lang="en-US" sz="4300" b="1" dirty="0" smtClean="0">
                <a:solidFill>
                  <a:srgbClr val="865B3E"/>
                </a:solidFill>
                <a:latin typeface="Arial" panose="020B0604020202020204" pitchFamily="34" charset="0"/>
                <a:cs typeface="Arial" panose="020B0604020202020204" pitchFamily="34" charset="0"/>
              </a:rPr>
              <a:t> ta </a:t>
            </a:r>
            <a:r>
              <a:rPr lang="en-US" sz="4300" b="1" dirty="0" err="1" smtClean="0">
                <a:solidFill>
                  <a:srgbClr val="865B3E"/>
                </a:solidFill>
                <a:latin typeface="Arial" panose="020B0604020202020204" pitchFamily="34" charset="0"/>
                <a:cs typeface="Arial" panose="020B0604020202020204" pitchFamily="34" charset="0"/>
              </a:rPr>
              <a:t>cần</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nhớ</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ơn</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người</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cày</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ruộng</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người</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đào</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ao</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người</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vun</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gốc</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người</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mò</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ốc</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người</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chèo</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đò</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người</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mắc</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võng</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người</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trồng</a:t>
            </a:r>
            <a:r>
              <a:rPr lang="en-US" sz="4300" b="1" dirty="0" smtClean="0">
                <a:solidFill>
                  <a:srgbClr val="865B3E"/>
                </a:solidFill>
                <a:latin typeface="Arial" panose="020B0604020202020204" pitchFamily="34" charset="0"/>
                <a:cs typeface="Arial" panose="020B0604020202020204" pitchFamily="34" charset="0"/>
              </a:rPr>
              <a:t> </a:t>
            </a:r>
            <a:r>
              <a:rPr lang="en-US" sz="4300" b="1" dirty="0" err="1" smtClean="0">
                <a:solidFill>
                  <a:srgbClr val="865B3E"/>
                </a:solidFill>
                <a:latin typeface="Arial" panose="020B0604020202020204" pitchFamily="34" charset="0"/>
                <a:cs typeface="Arial" panose="020B0604020202020204" pitchFamily="34" charset="0"/>
              </a:rPr>
              <a:t>trọt</a:t>
            </a:r>
            <a:r>
              <a:rPr lang="en-US" sz="4300" b="1" dirty="0" smtClean="0">
                <a:solidFill>
                  <a:srgbClr val="865B3E"/>
                </a:solidFill>
                <a:latin typeface="Arial" panose="020B0604020202020204" pitchFamily="34" charset="0"/>
                <a:cs typeface="Arial" panose="020B0604020202020204" pitchFamily="34" charset="0"/>
              </a:rPr>
              <a:t>.</a:t>
            </a:r>
            <a:endParaRPr lang="en-US" sz="4300" b="1" dirty="0">
              <a:solidFill>
                <a:srgbClr val="865B3E"/>
              </a:solidFill>
              <a:latin typeface="Arial" panose="020B0604020202020204" pitchFamily="34" charset="0"/>
              <a:cs typeface="Arial" panose="020B0604020202020204" pitchFamily="34" charset="0"/>
            </a:endParaRPr>
          </a:p>
        </p:txBody>
      </p:sp>
      <p:sp>
        <p:nvSpPr>
          <p:cNvPr id="5" name="Rounded Rectangle 4"/>
          <p:cNvSpPr/>
          <p:nvPr/>
        </p:nvSpPr>
        <p:spPr>
          <a:xfrm>
            <a:off x="797711" y="685800"/>
            <a:ext cx="10460182"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dirty="0" err="1" smtClean="0">
                <a:latin typeface="Arial" pitchFamily="34" charset="0"/>
                <a:ea typeface="Arial-Rounded" pitchFamily="34" charset="0"/>
                <a:cs typeface="Arial" pitchFamily="34" charset="0"/>
              </a:rPr>
              <a:t>Bài</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thơ</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đồng</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d</a:t>
            </a:r>
            <a:r>
              <a:rPr lang="en-US" sz="3900" dirty="0" err="1" smtClean="0">
                <a:latin typeface="Arial" pitchFamily="34" charset="0"/>
                <a:ea typeface="Arial-Rounded" pitchFamily="34" charset="0"/>
                <a:cs typeface="Arial" pitchFamily="34" charset="0"/>
              </a:rPr>
              <a:t>ao</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nhắc</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chúng</a:t>
            </a:r>
            <a:r>
              <a:rPr lang="en-US" sz="3900" dirty="0" smtClean="0">
                <a:latin typeface="Arial" pitchFamily="34" charset="0"/>
                <a:ea typeface="Arial-Rounded" pitchFamily="34" charset="0"/>
                <a:cs typeface="Arial" pitchFamily="34" charset="0"/>
              </a:rPr>
              <a:t> ta </a:t>
            </a:r>
            <a:r>
              <a:rPr lang="en-US" sz="3900" dirty="0" err="1" smtClean="0">
                <a:latin typeface="Arial" pitchFamily="34" charset="0"/>
                <a:ea typeface="Arial-Rounded" pitchFamily="34" charset="0"/>
                <a:cs typeface="Arial" pitchFamily="34" charset="0"/>
              </a:rPr>
              <a:t>cần</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nhớ</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ơn</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những</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ai</a:t>
            </a:r>
            <a:r>
              <a:rPr lang="en-US" sz="3900" dirty="0" smtClean="0">
                <a:latin typeface="Arial" pitchFamily="34" charset="0"/>
                <a:ea typeface="Arial-Rounded" pitchFamily="34" charset="0"/>
                <a:cs typeface="Arial" pitchFamily="34" charset="0"/>
              </a:rPr>
              <a:t>?</a:t>
            </a:r>
            <a:endParaRPr lang="en-US" sz="3900"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4512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05404" y="1818394"/>
            <a:ext cx="384126" cy="1077205"/>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334638" y="2899533"/>
            <a:ext cx="11333395" cy="2739267"/>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300" b="1" smtClean="0">
                <a:solidFill>
                  <a:srgbClr val="865B3E"/>
                </a:solidFill>
                <a:latin typeface="Arial" panose="020B0604020202020204" pitchFamily="34" charset="0"/>
                <a:cs typeface="Arial" panose="020B0604020202020204" pitchFamily="34" charset="0"/>
              </a:rPr>
              <a:t>Chúng ta cần nhớ ơn những người đó vì họ giúp chúng ta có cơm, rau, ốc, quả để ăn, có bóng mát để trú nắng, có võng để nằm và có thể sang đò.</a:t>
            </a:r>
            <a:endParaRPr lang="en-US" sz="4300" b="1" dirty="0">
              <a:solidFill>
                <a:srgbClr val="865B3E"/>
              </a:solidFill>
              <a:latin typeface="Arial" panose="020B0604020202020204" pitchFamily="34" charset="0"/>
              <a:cs typeface="Arial" panose="020B0604020202020204" pitchFamily="34" charset="0"/>
            </a:endParaRPr>
          </a:p>
        </p:txBody>
      </p:sp>
      <p:sp>
        <p:nvSpPr>
          <p:cNvPr id="5" name="Rounded Rectangle 4"/>
          <p:cNvSpPr/>
          <p:nvPr/>
        </p:nvSpPr>
        <p:spPr>
          <a:xfrm>
            <a:off x="797711" y="533400"/>
            <a:ext cx="10460182"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smtClean="0">
                <a:latin typeface="Arial" pitchFamily="34" charset="0"/>
                <a:ea typeface="Arial-Rounded" pitchFamily="34" charset="0"/>
                <a:cs typeface="Arial" pitchFamily="34" charset="0"/>
              </a:rPr>
              <a:t>Vì sao chúng ta cần nhớ ơn họ?</a:t>
            </a:r>
            <a:endParaRPr lang="en-US" sz="3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4033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4702" y="762000"/>
            <a:ext cx="11506200"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smtClean="0">
                <a:latin typeface="Arial" pitchFamily="34" charset="0"/>
                <a:ea typeface="Arial-Rounded" pitchFamily="34" charset="0"/>
                <a:cs typeface="Arial" pitchFamily="34" charset="0"/>
              </a:rPr>
              <a:t>Còn em, em nhớ ơn những ai? Vì sao?</a:t>
            </a:r>
            <a:endParaRPr lang="en-US" sz="3900">
              <a:latin typeface="Arial" pitchFamily="34" charset="0"/>
              <a:ea typeface="Arial-Rounded"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456"/>
          <a:stretch/>
        </p:blipFill>
        <p:spPr>
          <a:xfrm>
            <a:off x="3198812" y="2590800"/>
            <a:ext cx="4783138" cy="3648339"/>
          </a:xfrm>
          <a:prstGeom prst="rect">
            <a:avLst/>
          </a:prstGeom>
        </p:spPr>
      </p:pic>
    </p:spTree>
    <p:extLst>
      <p:ext uri="{BB962C8B-B14F-4D97-AF65-F5344CB8AC3E}">
        <p14:creationId xmlns:p14="http://schemas.microsoft.com/office/powerpoint/2010/main" val="19078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65212" y="838200"/>
            <a:ext cx="10895013" cy="5885411"/>
            <a:chOff x="1293812" y="381000"/>
            <a:chExt cx="10895013" cy="5885411"/>
          </a:xfrm>
        </p:grpSpPr>
        <p:sp>
          <p:nvSpPr>
            <p:cNvPr id="14" name="TextBox 13"/>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15" name="Group 14"/>
            <p:cNvGrpSpPr/>
            <p:nvPr/>
          </p:nvGrpSpPr>
          <p:grpSpPr>
            <a:xfrm>
              <a:off x="1293812" y="1071637"/>
              <a:ext cx="10895013" cy="5194774"/>
              <a:chOff x="1293812" y="1071637"/>
              <a:chExt cx="10895013" cy="5194774"/>
            </a:xfrm>
          </p:grpSpPr>
          <p:sp>
            <p:nvSpPr>
              <p:cNvPr id="16" name="TextBox 15"/>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19" name="TextBox 18"/>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grpSp>
      </p:grpSp>
      <p:sp>
        <p:nvSpPr>
          <p:cNvPr id="3" name="Oval 2"/>
          <p:cNvSpPr/>
          <p:nvPr/>
        </p:nvSpPr>
        <p:spPr>
          <a:xfrm>
            <a:off x="227012" y="1524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5</a:t>
            </a:r>
          </a:p>
        </p:txBody>
      </p:sp>
      <p:sp>
        <p:nvSpPr>
          <p:cNvPr id="4" name="TextBox 3"/>
          <p:cNvSpPr txBox="1"/>
          <p:nvPr/>
        </p:nvSpPr>
        <p:spPr>
          <a:xfrm>
            <a:off x="1115782" y="271462"/>
            <a:ext cx="8827665" cy="615488"/>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Học thuộc lòng </a:t>
            </a:r>
            <a:r>
              <a:rPr lang="en-US" sz="3200" b="1" smtClean="0">
                <a:latin typeface="Arial" pitchFamily="34" charset="0"/>
                <a:ea typeface="Arial-Rounded" pitchFamily="34" charset="0"/>
                <a:cs typeface="Arial" pitchFamily="34" charset="0"/>
              </a:rPr>
              <a:t>bài đồng giao</a:t>
            </a:r>
            <a:endParaRPr lang="en-US" sz="3200" b="1">
              <a:latin typeface="Arial" pitchFamily="34" charset="0"/>
              <a:ea typeface="Arial-Rounded" pitchFamily="34" charset="0"/>
              <a:cs typeface="Arial" pitchFamily="34" charset="0"/>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1652532"/>
            <a:ext cx="3656648" cy="48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059" y="2213838"/>
            <a:ext cx="3656648" cy="60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2667381"/>
            <a:ext cx="3656648" cy="54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853" y="3209776"/>
            <a:ext cx="3955298" cy="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125" y="3806340"/>
            <a:ext cx="4022312" cy="5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059" y="4370493"/>
            <a:ext cx="4013679" cy="56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4934417"/>
            <a:ext cx="3656648" cy="56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256" y="5499052"/>
            <a:ext cx="3988894" cy="57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898" y="3295351"/>
            <a:ext cx="3656648" cy="57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573" y="3867535"/>
            <a:ext cx="3955298" cy="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573" y="4474960"/>
            <a:ext cx="4022312" cy="5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568" y="5000105"/>
            <a:ext cx="4013679" cy="56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513" y="5535991"/>
            <a:ext cx="3656648" cy="54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977" y="6083844"/>
            <a:ext cx="3988894" cy="63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4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9"/>
                                        </p:tgtEl>
                                      </p:cBhvr>
                                    </p:animEffect>
                                    <p:set>
                                      <p:cBhvr>
                                        <p:cTn id="78" dur="1" fill="hold">
                                          <p:stCondLst>
                                            <p:cond delay="499"/>
                                          </p:stCondLst>
                                        </p:cTn>
                                        <p:tgtEl>
                                          <p:spTgt spid="2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0"/>
                                        </p:tgtEl>
                                      </p:cBhvr>
                                    </p:animEffect>
                                    <p:set>
                                      <p:cBhvr>
                                        <p:cTn id="81" dur="1" fill="hold">
                                          <p:stCondLst>
                                            <p:cond delay="499"/>
                                          </p:stCondLst>
                                        </p:cTn>
                                        <p:tgtEl>
                                          <p:spTgt spid="3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3"/>
                                        </p:tgtEl>
                                      </p:cBhvr>
                                    </p:animEffect>
                                    <p:set>
                                      <p:cBhvr>
                                        <p:cTn id="90" dur="1" fill="hold">
                                          <p:stCondLst>
                                            <p:cond delay="499"/>
                                          </p:stCondLst>
                                        </p:cTn>
                                        <p:tgtEl>
                                          <p:spTgt spid="3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500"/>
                                        <p:tgtEl>
                                          <p:spTgt spid="18"/>
                                        </p:tgtEl>
                                      </p:cBhvr>
                                    </p:animEffect>
                                  </p:childTnLst>
                                </p:cTn>
                              </p:par>
                              <p:par>
                                <p:cTn id="96" presetID="10" presetClass="entr" presetSubtype="0" fill="hold"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500"/>
                                        <p:tgtEl>
                                          <p:spTgt spid="20"/>
                                        </p:tgtEl>
                                      </p:cBhvr>
                                    </p:animEffect>
                                  </p:childTnLst>
                                </p:cTn>
                              </p:par>
                              <p:par>
                                <p:cTn id="99" presetID="10" presetClass="entr" presetSubtype="0"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par>
                                <p:cTn id="102" presetID="10" presetClass="entr" presetSubtype="0" fill="hold"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childTnLst>
                                </p:cTn>
                              </p:par>
                              <p:par>
                                <p:cTn id="105" presetID="10" presetClass="entr" presetSubtype="0" fill="hold"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500"/>
                                        <p:tgtEl>
                                          <p:spTgt spid="23"/>
                                        </p:tgtEl>
                                      </p:cBhvr>
                                    </p:animEffect>
                                  </p:childTnLst>
                                </p:cTn>
                              </p:par>
                              <p:par>
                                <p:cTn id="108" presetID="10" presetClass="entr" presetSubtype="0" fill="hold"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par>
                                <p:cTn id="111" presetID="10" presetClass="entr" presetSubtype="0" fill="hold" nodeType="with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500"/>
                                        <p:tgtEl>
                                          <p:spTgt spid="26"/>
                                        </p:tgtEl>
                                      </p:cBhvr>
                                    </p:animEffect>
                                  </p:childTnLst>
                                </p:cTn>
                              </p:par>
                              <p:par>
                                <p:cTn id="114" presetID="10" presetClass="entr" presetSubtype="0" fill="hold"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500"/>
                                        <p:tgtEl>
                                          <p:spTgt spid="27"/>
                                        </p:tgtEl>
                                      </p:cBhvr>
                                    </p:animEffect>
                                  </p:childTnLst>
                                </p:cTn>
                              </p:par>
                              <p:par>
                                <p:cTn id="117" presetID="10" presetClass="entr" presetSubtype="0" fill="hold" nodeType="with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500"/>
                                        <p:tgtEl>
                                          <p:spTgt spid="28"/>
                                        </p:tgtEl>
                                      </p:cBhvr>
                                    </p:animEffect>
                                  </p:childTnLst>
                                </p:cTn>
                              </p:par>
                              <p:par>
                                <p:cTn id="120" presetID="10" presetClass="entr" presetSubtype="0" fill="hold" nodeType="with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par>
                                <p:cTn id="123" presetID="10" presetClass="entr" presetSubtype="0" fill="hold" nodeType="with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par>
                                <p:cTn id="126" presetID="10" presetClass="entr" presetSubtype="0" fill="hold" nodeType="with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fade">
                                      <p:cBhvr>
                                        <p:cTn id="128" dur="500"/>
                                        <p:tgtEl>
                                          <p:spTgt spid="31"/>
                                        </p:tgtEl>
                                      </p:cBhvr>
                                    </p:animEffect>
                                  </p:childTnLst>
                                </p:cTn>
                              </p:par>
                              <p:par>
                                <p:cTn id="129" presetID="10" presetClass="entr" presetSubtype="0" fill="hold"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500"/>
                                        <p:tgtEl>
                                          <p:spTgt spid="32"/>
                                        </p:tgtEl>
                                      </p:cBhvr>
                                    </p:animEffect>
                                  </p:childTnLst>
                                </p:cTn>
                              </p:par>
                              <p:par>
                                <p:cTn id="132" presetID="10" presetClass="entr" presetSubtype="0" fill="hold" nodeType="with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fade">
                                      <p:cBhvr>
                                        <p:cTn id="134" dur="500"/>
                                        <p:tgtEl>
                                          <p:spTgt spid="33"/>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500"/>
                                        <p:tgtEl>
                                          <p:spTgt spid="18"/>
                                        </p:tgtEl>
                                      </p:cBhvr>
                                    </p:animEffect>
                                    <p:set>
                                      <p:cBhvr>
                                        <p:cTn id="139" dur="1" fill="hold">
                                          <p:stCondLst>
                                            <p:cond delay="499"/>
                                          </p:stCondLst>
                                        </p:cTn>
                                        <p:tgtEl>
                                          <p:spTgt spid="18"/>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20"/>
                                        </p:tgtEl>
                                      </p:cBhvr>
                                    </p:animEffect>
                                    <p:set>
                                      <p:cBhvr>
                                        <p:cTn id="142" dur="1" fill="hold">
                                          <p:stCondLst>
                                            <p:cond delay="499"/>
                                          </p:stCondLst>
                                        </p:cTn>
                                        <p:tgtEl>
                                          <p:spTgt spid="20"/>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21"/>
                                        </p:tgtEl>
                                      </p:cBhvr>
                                    </p:animEffect>
                                    <p:set>
                                      <p:cBhvr>
                                        <p:cTn id="145" dur="1" fill="hold">
                                          <p:stCondLst>
                                            <p:cond delay="499"/>
                                          </p:stCondLst>
                                        </p:cTn>
                                        <p:tgtEl>
                                          <p:spTgt spid="21"/>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22"/>
                                        </p:tgtEl>
                                      </p:cBhvr>
                                    </p:animEffect>
                                    <p:set>
                                      <p:cBhvr>
                                        <p:cTn id="148" dur="1" fill="hold">
                                          <p:stCondLst>
                                            <p:cond delay="499"/>
                                          </p:stCondLst>
                                        </p:cTn>
                                        <p:tgtEl>
                                          <p:spTgt spid="22"/>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23"/>
                                        </p:tgtEl>
                                      </p:cBhvr>
                                    </p:animEffect>
                                    <p:set>
                                      <p:cBhvr>
                                        <p:cTn id="151" dur="1" fill="hold">
                                          <p:stCondLst>
                                            <p:cond delay="499"/>
                                          </p:stCondLst>
                                        </p:cTn>
                                        <p:tgtEl>
                                          <p:spTgt spid="23"/>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24"/>
                                        </p:tgtEl>
                                      </p:cBhvr>
                                    </p:animEffect>
                                    <p:set>
                                      <p:cBhvr>
                                        <p:cTn id="154" dur="1" fill="hold">
                                          <p:stCondLst>
                                            <p:cond delay="499"/>
                                          </p:stCondLst>
                                        </p:cTn>
                                        <p:tgtEl>
                                          <p:spTgt spid="24"/>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26"/>
                                        </p:tgtEl>
                                      </p:cBhvr>
                                    </p:animEffect>
                                    <p:set>
                                      <p:cBhvr>
                                        <p:cTn id="157" dur="1" fill="hold">
                                          <p:stCondLst>
                                            <p:cond delay="499"/>
                                          </p:stCondLst>
                                        </p:cTn>
                                        <p:tgtEl>
                                          <p:spTgt spid="26"/>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27"/>
                                        </p:tgtEl>
                                      </p:cBhvr>
                                    </p:animEffect>
                                    <p:set>
                                      <p:cBhvr>
                                        <p:cTn id="160" dur="1" fill="hold">
                                          <p:stCondLst>
                                            <p:cond delay="499"/>
                                          </p:stCondLst>
                                        </p:cTn>
                                        <p:tgtEl>
                                          <p:spTgt spid="27"/>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28"/>
                                        </p:tgtEl>
                                      </p:cBhvr>
                                    </p:animEffect>
                                    <p:set>
                                      <p:cBhvr>
                                        <p:cTn id="163" dur="1" fill="hold">
                                          <p:stCondLst>
                                            <p:cond delay="499"/>
                                          </p:stCondLst>
                                        </p:cTn>
                                        <p:tgtEl>
                                          <p:spTgt spid="28"/>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29"/>
                                        </p:tgtEl>
                                      </p:cBhvr>
                                    </p:animEffect>
                                    <p:set>
                                      <p:cBhvr>
                                        <p:cTn id="166" dur="1" fill="hold">
                                          <p:stCondLst>
                                            <p:cond delay="499"/>
                                          </p:stCondLst>
                                        </p:cTn>
                                        <p:tgtEl>
                                          <p:spTgt spid="29"/>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30"/>
                                        </p:tgtEl>
                                      </p:cBhvr>
                                    </p:animEffect>
                                    <p:set>
                                      <p:cBhvr>
                                        <p:cTn id="169" dur="1" fill="hold">
                                          <p:stCondLst>
                                            <p:cond delay="499"/>
                                          </p:stCondLst>
                                        </p:cTn>
                                        <p:tgtEl>
                                          <p:spTgt spid="30"/>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31"/>
                                        </p:tgtEl>
                                      </p:cBhvr>
                                    </p:animEffect>
                                    <p:set>
                                      <p:cBhvr>
                                        <p:cTn id="172" dur="1" fill="hold">
                                          <p:stCondLst>
                                            <p:cond delay="499"/>
                                          </p:stCondLst>
                                        </p:cTn>
                                        <p:tgtEl>
                                          <p:spTgt spid="31"/>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32"/>
                                        </p:tgtEl>
                                      </p:cBhvr>
                                    </p:animEffect>
                                    <p:set>
                                      <p:cBhvr>
                                        <p:cTn id="175" dur="1" fill="hold">
                                          <p:stCondLst>
                                            <p:cond delay="499"/>
                                          </p:stCondLst>
                                        </p:cTn>
                                        <p:tgtEl>
                                          <p:spTgt spid="32"/>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33"/>
                                        </p:tgtEl>
                                      </p:cBhvr>
                                    </p:animEffect>
                                    <p:set>
                                      <p:cBhvr>
                                        <p:cTn id="178"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25" y="-19522"/>
            <a:ext cx="12333642" cy="259141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sp>
        <p:nvSpPr>
          <p:cNvPr id="18" name="Flowchart: Document 17"/>
          <p:cNvSpPr/>
          <p:nvPr/>
        </p:nvSpPr>
        <p:spPr>
          <a:xfrm>
            <a:off x="-57584" y="14344"/>
            <a:ext cx="12333642"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grpSp>
        <p:nvGrpSpPr>
          <p:cNvPr id="2" name="Group 1"/>
          <p:cNvGrpSpPr/>
          <p:nvPr/>
        </p:nvGrpSpPr>
        <p:grpSpPr>
          <a:xfrm>
            <a:off x="3448454" y="2869488"/>
            <a:ext cx="5467912"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2126371" y="2812695"/>
            <a:ext cx="1322764" cy="1323109"/>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6930" y="237859"/>
            <a:ext cx="1788240" cy="1342336"/>
          </a:xfrm>
          <a:prstGeom prst="rect">
            <a:avLst/>
          </a:prstGeom>
          <a:noFill/>
        </p:spPr>
        <p:txBody>
          <a:bodyPr wrap="square" lIns="110154" tIns="55077" rIns="110154" bIns="55077" rtlCol="0">
            <a:spAutoFit/>
          </a:bodyPr>
          <a:lstStyle/>
          <a:p>
            <a:pPr algn="ctr"/>
            <a:r>
              <a:rPr lang="en-US" sz="80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2234619" y="615127"/>
            <a:ext cx="9736720" cy="1003782"/>
          </a:xfrm>
          <a:prstGeom prst="rect">
            <a:avLst/>
          </a:prstGeom>
          <a:noFill/>
        </p:spPr>
        <p:txBody>
          <a:bodyPr wrap="square" lIns="110154" tIns="55077" rIns="110154" bIns="55077" rtlCol="0">
            <a:spAutoFit/>
          </a:bodyPr>
          <a:lstStyle/>
          <a:p>
            <a:pPr algn="ctr"/>
            <a:r>
              <a:rPr lang="en-US" sz="5800" b="1">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sp>
        <p:nvSpPr>
          <p:cNvPr id="33" name="TextBox 32"/>
          <p:cNvSpPr txBox="1"/>
          <p:nvPr/>
        </p:nvSpPr>
        <p:spPr>
          <a:xfrm>
            <a:off x="2167432" y="2883519"/>
            <a:ext cx="1320456" cy="1157670"/>
          </a:xfrm>
          <a:prstGeom prst="rect">
            <a:avLst/>
          </a:prstGeom>
          <a:noFill/>
        </p:spPr>
        <p:txBody>
          <a:bodyPr wrap="square" lIns="110154" tIns="55077" rIns="110154" bIns="55077" rtlCol="0">
            <a:spAutoFit/>
          </a:bodyPr>
          <a:lstStyle/>
          <a:p>
            <a:pPr algn="ctr"/>
            <a:r>
              <a:rPr lang="en-US" sz="2900" b="1">
                <a:solidFill>
                  <a:schemeClr val="bg1"/>
                </a:solidFill>
                <a:latin typeface="Arial-Rounded" pitchFamily="34" charset="0"/>
                <a:ea typeface="Arial-Rounded" pitchFamily="34" charset="0"/>
                <a:cs typeface="Arial-Rounded" pitchFamily="34" charset="0"/>
              </a:rPr>
              <a:t>Bài</a:t>
            </a:r>
          </a:p>
          <a:p>
            <a:pPr algn="ctr"/>
            <a:r>
              <a:rPr lang="en-US" sz="3900" b="1" smtClean="0">
                <a:solidFill>
                  <a:schemeClr val="bg1"/>
                </a:solidFill>
                <a:latin typeface="Arial Rounded MT Bold" pitchFamily="34" charset="0"/>
                <a:ea typeface="Arial-Rounded" pitchFamily="34" charset="0"/>
                <a:cs typeface="Times New Roman" pitchFamily="18" charset="0"/>
              </a:rPr>
              <a:t>5</a:t>
            </a:r>
            <a:endParaRPr lang="en-US" sz="39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925174" y="3052120"/>
            <a:ext cx="6826838" cy="772949"/>
          </a:xfrm>
          <a:prstGeom prst="rect">
            <a:avLst/>
          </a:prstGeom>
          <a:noFill/>
        </p:spPr>
        <p:txBody>
          <a:bodyPr wrap="square" lIns="110154" tIns="55077" rIns="110154" bIns="55077" rtlCol="0">
            <a:spAutoFit/>
          </a:bodyPr>
          <a:lstStyle/>
          <a:p>
            <a:pPr algn="ctr"/>
            <a:r>
              <a:rPr lang="en-US" sz="4300" b="1" smtClean="0">
                <a:solidFill>
                  <a:srgbClr val="A71FB1"/>
                </a:solidFill>
                <a:latin typeface="Arial-Rounded" pitchFamily="34" charset="0"/>
                <a:ea typeface="Arial-Rounded" pitchFamily="34" charset="0"/>
                <a:cs typeface="Arial-Rounded" pitchFamily="34" charset="0"/>
              </a:rPr>
              <a:t>NHỚ ƠN</a:t>
            </a:r>
            <a:endParaRPr lang="en-US" sz="43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879281" y="-1131658"/>
            <a:ext cx="3291986" cy="3062308"/>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6930" y="237859"/>
            <a:ext cx="1788240" cy="1342294"/>
          </a:xfrm>
          <a:prstGeom prst="rect">
            <a:avLst/>
          </a:prstGeom>
          <a:noFill/>
        </p:spPr>
        <p:txBody>
          <a:bodyPr wrap="square" lIns="110109" tIns="55056" rIns="110109" bIns="55056" rtlCol="0">
            <a:spAutoFit/>
          </a:bodyPr>
          <a:lstStyle/>
          <a:p>
            <a:pPr algn="ctr"/>
            <a:r>
              <a:rPr lang="en-US" sz="8000" b="1">
                <a:solidFill>
                  <a:srgbClr val="7030A0"/>
                </a:solidFill>
                <a:latin typeface="Arial Rounded MT Bold" pitchFamily="34" charset="0"/>
                <a:ea typeface="Arial-Rounded" pitchFamily="34" charset="0"/>
                <a:cs typeface="Times New Roman" pitchFamily="18" charset="0"/>
              </a:rPr>
              <a:t>8</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9495"/>
          <a:stretch/>
        </p:blipFill>
        <p:spPr>
          <a:xfrm>
            <a:off x="5261001" y="4206782"/>
            <a:ext cx="2155184" cy="1817913"/>
          </a:xfrm>
          <a:prstGeom prst="rect">
            <a:avLst/>
          </a:prstGeom>
        </p:spPr>
      </p:pic>
    </p:spTree>
    <p:extLst>
      <p:ext uri="{BB962C8B-B14F-4D97-AF65-F5344CB8AC3E}">
        <p14:creationId xmlns:p14="http://schemas.microsoft.com/office/powerpoint/2010/main" val="530126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627" y="1778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6</a:t>
            </a:r>
          </a:p>
        </p:txBody>
      </p:sp>
      <p:sp>
        <p:nvSpPr>
          <p:cNvPr id="6" name="TextBox 5"/>
          <p:cNvSpPr txBox="1"/>
          <p:nvPr/>
        </p:nvSpPr>
        <p:spPr>
          <a:xfrm>
            <a:off x="923397" y="296863"/>
            <a:ext cx="10859134" cy="1107909"/>
          </a:xfrm>
          <a:prstGeom prst="rect">
            <a:avLst/>
          </a:prstGeom>
          <a:noFill/>
        </p:spPr>
        <p:txBody>
          <a:bodyPr wrap="square" lIns="121833" tIns="60917" rIns="121833" bIns="60917" rtlCol="0">
            <a:spAutoFit/>
          </a:bodyPr>
          <a:lstStyle/>
          <a:p>
            <a:pPr algn="just"/>
            <a:r>
              <a:rPr lang="en-US" sz="3200" b="1" smtClean="0">
                <a:latin typeface="Arial" pitchFamily="34" charset="0"/>
                <a:ea typeface="Arial-Rounded" pitchFamily="34" charset="0"/>
                <a:cs typeface="Arial" pitchFamily="34" charset="0"/>
              </a:rPr>
              <a:t>Nói về việc em cần làm để thể hiện lòng biết ơn đối với người thân hoặc thầy cô</a:t>
            </a:r>
            <a:endParaRPr lang="en-US" sz="3200" b="1">
              <a:latin typeface="Arial" pitchFamily="34" charset="0"/>
              <a:ea typeface="Arial-Rounded" pitchFamily="34" charset="0"/>
              <a:cs typeface="Arial" pitchFamily="34"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079" t="32813" r="11713" b="25260"/>
          <a:stretch/>
        </p:blipFill>
        <p:spPr bwMode="auto">
          <a:xfrm>
            <a:off x="3122612" y="1752600"/>
            <a:ext cx="5029200" cy="452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7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406294" y="381000"/>
            <a:ext cx="11546880" cy="58928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0196" tIns="55098" rIns="110196" bIns="55098" rtlCol="0" anchor="ctr"/>
          <a:lstStyle/>
          <a:p>
            <a:pPr algn="ctr"/>
            <a:r>
              <a:rPr lang="en-US" sz="3900" b="1">
                <a:solidFill>
                  <a:schemeClr val="tx1"/>
                </a:solidFill>
                <a:latin typeface="Arial" pitchFamily="34" charset="0"/>
                <a:cs typeface="Arial" pitchFamily="34" charset="0"/>
              </a:rPr>
              <a:t>Dặn dò:</a:t>
            </a:r>
          </a:p>
          <a:p>
            <a:pPr marL="550975" indent="-550975" algn="just">
              <a:buFontTx/>
              <a:buChar char="-"/>
            </a:pPr>
            <a:r>
              <a:rPr lang="en-US" sz="3900" smtClean="0">
                <a:solidFill>
                  <a:schemeClr val="tx1"/>
                </a:solidFill>
                <a:latin typeface="Arial" pitchFamily="34" charset="0"/>
                <a:cs typeface="Arial" pitchFamily="34" charset="0"/>
              </a:rPr>
              <a:t>Học thuộc bài thơ </a:t>
            </a:r>
            <a:r>
              <a:rPr lang="en-US" sz="3900" i="1" smtClean="0">
                <a:solidFill>
                  <a:schemeClr val="tx1"/>
                </a:solidFill>
                <a:latin typeface="Arial" pitchFamily="34" charset="0"/>
                <a:cs typeface="Arial" pitchFamily="34" charset="0"/>
              </a:rPr>
              <a:t>Nhớ ơn </a:t>
            </a:r>
            <a:r>
              <a:rPr lang="en-US" sz="3900" smtClean="0">
                <a:solidFill>
                  <a:schemeClr val="tx1"/>
                </a:solidFill>
                <a:latin typeface="Arial" pitchFamily="34" charset="0"/>
                <a:cs typeface="Arial" pitchFamily="34" charset="0"/>
              </a:rPr>
              <a:t>(trang 156, 157).</a:t>
            </a:r>
            <a:endParaRPr lang="en-US" sz="3900">
              <a:solidFill>
                <a:schemeClr val="tx1"/>
              </a:solidFill>
              <a:latin typeface="Arial" pitchFamily="34" charset="0"/>
              <a:cs typeface="Arial" pitchFamily="34" charset="0"/>
            </a:endParaRPr>
          </a:p>
          <a:p>
            <a:pPr marL="550975" indent="-550975" algn="just">
              <a:buFontTx/>
              <a:buChar char="-"/>
            </a:pPr>
            <a:r>
              <a:rPr lang="en-US" sz="3900">
                <a:solidFill>
                  <a:schemeClr val="tx1"/>
                </a:solidFill>
                <a:latin typeface="Arial" pitchFamily="34" charset="0"/>
                <a:cs typeface="Arial" pitchFamily="34" charset="0"/>
              </a:rPr>
              <a:t>Chuẩn bị bài </a:t>
            </a:r>
            <a:r>
              <a:rPr lang="en-US" sz="3900" smtClean="0">
                <a:solidFill>
                  <a:schemeClr val="tx1"/>
                </a:solidFill>
                <a:latin typeface="Arial" pitchFamily="34" charset="0"/>
                <a:cs typeface="Arial" pitchFamily="34" charset="0"/>
              </a:rPr>
              <a:t>mới: </a:t>
            </a:r>
            <a:r>
              <a:rPr lang="en-US" sz="3900" i="1" smtClean="0">
                <a:solidFill>
                  <a:schemeClr val="tx1"/>
                </a:solidFill>
                <a:latin typeface="Arial" pitchFamily="34" charset="0"/>
                <a:cs typeface="Arial" pitchFamily="34" charset="0"/>
              </a:rPr>
              <a:t>Du lịch biển Việt Nam</a:t>
            </a:r>
            <a:r>
              <a:rPr lang="en-US" sz="3900" smtClean="0">
                <a:solidFill>
                  <a:schemeClr val="tx1"/>
                </a:solidFill>
                <a:latin typeface="Arial" pitchFamily="34" charset="0"/>
                <a:cs typeface="Arial" pitchFamily="34" charset="0"/>
              </a:rPr>
              <a:t> </a:t>
            </a:r>
            <a:r>
              <a:rPr lang="en-US" sz="3900">
                <a:solidFill>
                  <a:schemeClr val="tx1"/>
                </a:solidFill>
                <a:latin typeface="Arial" pitchFamily="34" charset="0"/>
                <a:cs typeface="Arial" pitchFamily="34" charset="0"/>
              </a:rPr>
              <a:t>(trang </a:t>
            </a:r>
            <a:r>
              <a:rPr lang="en-US" sz="3900" smtClean="0">
                <a:solidFill>
                  <a:schemeClr val="tx1"/>
                </a:solidFill>
                <a:latin typeface="Arial" pitchFamily="34" charset="0"/>
                <a:cs typeface="Arial" pitchFamily="34" charset="0"/>
              </a:rPr>
              <a:t>158).</a:t>
            </a:r>
            <a:endParaRPr lang="en-US" sz="39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8692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9327" y="3810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1</a:t>
            </a:r>
          </a:p>
        </p:txBody>
      </p:sp>
      <p:sp>
        <p:nvSpPr>
          <p:cNvPr id="5" name="TextBox 4"/>
          <p:cNvSpPr txBox="1"/>
          <p:nvPr/>
        </p:nvSpPr>
        <p:spPr>
          <a:xfrm>
            <a:off x="1168096" y="500063"/>
            <a:ext cx="9852634" cy="615488"/>
          </a:xfrm>
          <a:prstGeom prst="rect">
            <a:avLst/>
          </a:prstGeom>
          <a:noFill/>
        </p:spPr>
        <p:txBody>
          <a:bodyPr wrap="square" lIns="121833" tIns="60917" rIns="121833" bIns="60917" rtlCol="0">
            <a:spAutoFit/>
          </a:bodyPr>
          <a:lstStyle/>
          <a:p>
            <a:pPr algn="just"/>
            <a:r>
              <a:rPr lang="en-US" sz="3200" b="1" smtClean="0">
                <a:latin typeface="Arial" pitchFamily="34" charset="0"/>
                <a:ea typeface="Arial-Rounded" pitchFamily="34" charset="0"/>
                <a:cs typeface="Arial" pitchFamily="34" charset="0"/>
              </a:rPr>
              <a:t>Quan sát tranh</a:t>
            </a:r>
            <a:endParaRPr lang="en-US" sz="3200" b="1">
              <a:latin typeface="Arial" pitchFamily="34" charset="0"/>
              <a:ea typeface="Arial-Rounded" pitchFamily="34" charset="0"/>
              <a:cs typeface="Arial" pitchFamily="34" charset="0"/>
            </a:endParaRPr>
          </a:p>
        </p:txBody>
      </p:sp>
      <p:sp>
        <p:nvSpPr>
          <p:cNvPr id="7" name="TextBox 6"/>
          <p:cNvSpPr txBox="1"/>
          <p:nvPr/>
        </p:nvSpPr>
        <p:spPr>
          <a:xfrm>
            <a:off x="1118036" y="1193800"/>
            <a:ext cx="9852634" cy="1107909"/>
          </a:xfrm>
          <a:prstGeom prst="rect">
            <a:avLst/>
          </a:prstGeom>
          <a:noFill/>
        </p:spPr>
        <p:txBody>
          <a:bodyPr wrap="square" lIns="121833" tIns="60917" rIns="121833" bIns="60917" rtlCol="0">
            <a:spAutoFit/>
          </a:bodyPr>
          <a:lstStyle/>
          <a:p>
            <a:pPr marL="514350" indent="-514350" algn="just">
              <a:buAutoNum type="alphaLcPeriod"/>
            </a:pPr>
            <a:r>
              <a:rPr lang="en-US" sz="3200" smtClean="0">
                <a:latin typeface="Arial" pitchFamily="34" charset="0"/>
                <a:ea typeface="Arial-Rounded" pitchFamily="34" charset="0"/>
                <a:cs typeface="Arial" pitchFamily="34" charset="0"/>
              </a:rPr>
              <a:t>Các bạn nhỏ đang làm gì?</a:t>
            </a:r>
          </a:p>
          <a:p>
            <a:pPr marL="514350" indent="-514350" algn="just">
              <a:buAutoNum type="alphaLcPeriod"/>
            </a:pPr>
            <a:r>
              <a:rPr lang="en-US" sz="3200" smtClean="0">
                <a:latin typeface="Arial" pitchFamily="34" charset="0"/>
                <a:ea typeface="Arial-Rounded" pitchFamily="34" charset="0"/>
                <a:cs typeface="Arial" pitchFamily="34" charset="0"/>
              </a:rPr>
              <a:t>Em hiểu câu “Ăn quả nhớ kẻ trồng cây” ý nói gì?</a:t>
            </a:r>
            <a:endParaRPr lang="en-US" sz="32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14" t="21023" r="37602" b="37121"/>
          <a:stretch/>
        </p:blipFill>
        <p:spPr bwMode="auto">
          <a:xfrm>
            <a:off x="3122612" y="2590800"/>
            <a:ext cx="569362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144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6978" y="205611"/>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2</a:t>
            </a:r>
          </a:p>
        </p:txBody>
      </p:sp>
      <p:sp>
        <p:nvSpPr>
          <p:cNvPr id="3" name="TextBox 2"/>
          <p:cNvSpPr txBox="1"/>
          <p:nvPr/>
        </p:nvSpPr>
        <p:spPr>
          <a:xfrm>
            <a:off x="992651" y="256427"/>
            <a:ext cx="9852634" cy="697563"/>
          </a:xfrm>
          <a:prstGeom prst="rect">
            <a:avLst/>
          </a:prstGeom>
          <a:noFill/>
        </p:spPr>
        <p:txBody>
          <a:bodyPr wrap="square" lIns="121833" tIns="60917" rIns="121833" bIns="60917" rtlCol="0">
            <a:spAutoFit/>
          </a:bodyPr>
          <a:lstStyle/>
          <a:p>
            <a:pPr algn="just"/>
            <a:r>
              <a:rPr lang="en-US" sz="3700" b="1">
                <a:latin typeface="Arial" pitchFamily="34" charset="0"/>
                <a:ea typeface="Arial-Rounded" pitchFamily="34" charset="0"/>
                <a:cs typeface="Arial" pitchFamily="34" charset="0"/>
              </a:rPr>
              <a:t>Đọc</a:t>
            </a:r>
          </a:p>
        </p:txBody>
      </p:sp>
      <p:grpSp>
        <p:nvGrpSpPr>
          <p:cNvPr id="6" name="Group 5"/>
          <p:cNvGrpSpPr/>
          <p:nvPr/>
        </p:nvGrpSpPr>
        <p:grpSpPr>
          <a:xfrm>
            <a:off x="1293812" y="381000"/>
            <a:ext cx="11913831" cy="6511635"/>
            <a:chOff x="1293812" y="381000"/>
            <a:chExt cx="11913831" cy="6511635"/>
          </a:xfrm>
        </p:grpSpPr>
        <p:sp>
          <p:nvSpPr>
            <p:cNvPr id="4" name="TextBox 3"/>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5" name="Group 4"/>
            <p:cNvGrpSpPr/>
            <p:nvPr/>
          </p:nvGrpSpPr>
          <p:grpSpPr>
            <a:xfrm>
              <a:off x="1293812" y="1071637"/>
              <a:ext cx="11913831" cy="5820998"/>
              <a:chOff x="1293812" y="1071637"/>
              <a:chExt cx="11913831" cy="5820998"/>
            </a:xfrm>
          </p:grpSpPr>
          <p:sp>
            <p:nvSpPr>
              <p:cNvPr id="7" name="TextBox 6"/>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10" name="TextBox 9"/>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13" name="TextBox 12"/>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(Đồng giao)</a:t>
                </a:r>
                <a:endParaRPr lang="en-US" sz="3600">
                  <a:latin typeface="Arial" pitchFamily="34" charset="0"/>
                  <a:ea typeface="Arial-Rounded" pitchFamily="34" charset="0"/>
                  <a:cs typeface="Arial" pitchFamily="34" charset="0"/>
                </a:endParaRPr>
              </a:p>
            </p:txBody>
          </p:sp>
        </p:grpSp>
      </p:grpSp>
    </p:spTree>
    <p:extLst>
      <p:ext uri="{BB962C8B-B14F-4D97-AF65-F5344CB8AC3E}">
        <p14:creationId xmlns:p14="http://schemas.microsoft.com/office/powerpoint/2010/main" val="1412104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293812" y="381000"/>
            <a:ext cx="11913831" cy="6511635"/>
            <a:chOff x="1293812" y="381000"/>
            <a:chExt cx="11913831" cy="6511635"/>
          </a:xfrm>
        </p:grpSpPr>
        <p:sp>
          <p:nvSpPr>
            <p:cNvPr id="16" name="TextBox 15"/>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17" name="Group 16"/>
            <p:cNvGrpSpPr/>
            <p:nvPr/>
          </p:nvGrpSpPr>
          <p:grpSpPr>
            <a:xfrm>
              <a:off x="1293812" y="1071637"/>
              <a:ext cx="11913831" cy="5820998"/>
              <a:chOff x="1293812" y="1071637"/>
              <a:chExt cx="11913831" cy="5820998"/>
            </a:xfrm>
          </p:grpSpPr>
          <p:sp>
            <p:nvSpPr>
              <p:cNvPr id="21" name="TextBox 20"/>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24" name="TextBox 23"/>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25" name="TextBox 24"/>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(Đồng giao)</a:t>
                </a:r>
                <a:endParaRPr lang="en-US" sz="3600">
                  <a:latin typeface="Arial" pitchFamily="34" charset="0"/>
                  <a:ea typeface="Arial-Rounded" pitchFamily="34" charset="0"/>
                  <a:cs typeface="Arial" pitchFamily="34" charset="0"/>
                </a:endParaRPr>
              </a:p>
            </p:txBody>
          </p:sp>
        </p:grpSp>
      </p:grpSp>
      <p:sp>
        <p:nvSpPr>
          <p:cNvPr id="2" name="Oval 1"/>
          <p:cNvSpPr/>
          <p:nvPr/>
        </p:nvSpPr>
        <p:spPr>
          <a:xfrm>
            <a:off x="156978" y="205611"/>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2</a:t>
            </a:r>
          </a:p>
        </p:txBody>
      </p:sp>
      <p:sp>
        <p:nvSpPr>
          <p:cNvPr id="3" name="TextBox 2"/>
          <p:cNvSpPr txBox="1"/>
          <p:nvPr/>
        </p:nvSpPr>
        <p:spPr>
          <a:xfrm>
            <a:off x="992651" y="256427"/>
            <a:ext cx="9852634" cy="697563"/>
          </a:xfrm>
          <a:prstGeom prst="rect">
            <a:avLst/>
          </a:prstGeom>
          <a:noFill/>
        </p:spPr>
        <p:txBody>
          <a:bodyPr wrap="square" lIns="121833" tIns="60917" rIns="121833" bIns="60917" rtlCol="0">
            <a:spAutoFit/>
          </a:bodyPr>
          <a:lstStyle/>
          <a:p>
            <a:pPr algn="just"/>
            <a:r>
              <a:rPr lang="en-US" sz="3700" b="1">
                <a:latin typeface="Arial" pitchFamily="34" charset="0"/>
                <a:ea typeface="Arial-Rounded" pitchFamily="34" charset="0"/>
                <a:cs typeface="Arial" pitchFamily="34" charset="0"/>
              </a:rPr>
              <a:t>Đọc</a:t>
            </a:r>
          </a:p>
        </p:txBody>
      </p:sp>
      <p:cxnSp>
        <p:nvCxnSpPr>
          <p:cNvPr id="18" name="Straight Connector 17"/>
          <p:cNvCxnSpPr/>
          <p:nvPr/>
        </p:nvCxnSpPr>
        <p:spPr>
          <a:xfrm flipH="1">
            <a:off x="3844157" y="2251365"/>
            <a:ext cx="19177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894013" y="2784764"/>
            <a:ext cx="2133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997905" y="3976255"/>
            <a:ext cx="21390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914271" y="6172730"/>
            <a:ext cx="18390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62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reeform 5"/>
          <p:cNvSpPr>
            <a:spLocks/>
          </p:cNvSpPr>
          <p:nvPr/>
        </p:nvSpPr>
        <p:spPr bwMode="auto">
          <a:xfrm>
            <a:off x="4377612" y="584202"/>
            <a:ext cx="809098" cy="5578476"/>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82638" tIns="41319" rIns="82638" bIns="41319" numCol="1" anchor="t" anchorCtr="0" compatLnSpc="1">
            <a:prstTxWarp prst="textNoShape">
              <a:avLst/>
            </a:prstTxWarp>
          </a:bodyPr>
          <a:lstStyle/>
          <a:p>
            <a:endParaRPr lang="zh-CN" altLang="en-US">
              <a:latin typeface="+mj-lt"/>
            </a:endParaRPr>
          </a:p>
        </p:txBody>
      </p:sp>
      <p:grpSp>
        <p:nvGrpSpPr>
          <p:cNvPr id="143" name="组合 142"/>
          <p:cNvGrpSpPr/>
          <p:nvPr/>
        </p:nvGrpSpPr>
        <p:grpSpPr>
          <a:xfrm>
            <a:off x="4460433" y="807579"/>
            <a:ext cx="5067085" cy="1099883"/>
            <a:chOff x="4441088" y="391100"/>
            <a:chExt cx="5068407" cy="1099884"/>
          </a:xfrm>
        </p:grpSpPr>
        <p:grpSp>
          <p:nvGrpSpPr>
            <p:cNvPr id="144" name="组合 143"/>
            <p:cNvGrpSpPr/>
            <p:nvPr/>
          </p:nvGrpSpPr>
          <p:grpSpPr>
            <a:xfrm>
              <a:off x="4441088" y="761746"/>
              <a:ext cx="727764" cy="729238"/>
              <a:chOff x="4339490" y="761746"/>
              <a:chExt cx="727764" cy="729238"/>
            </a:xfrm>
          </p:grpSpPr>
          <p:sp>
            <p:nvSpPr>
              <p:cNvPr id="147"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48" name="TextBox 147"/>
              <p:cNvSpPr txBox="1"/>
              <p:nvPr/>
            </p:nvSpPr>
            <p:spPr>
              <a:xfrm>
                <a:off x="4474113" y="801513"/>
                <a:ext cx="408680" cy="538610"/>
              </a:xfrm>
              <a:prstGeom prst="rect">
                <a:avLst/>
              </a:prstGeom>
              <a:noFill/>
            </p:spPr>
            <p:txBody>
              <a:bodyPr wrap="none" rtlCol="0">
                <a:spAutoFit/>
              </a:bodyPr>
              <a:lstStyle/>
              <a:p>
                <a:pPr marL="0" lvl="1"/>
                <a:r>
                  <a:rPr lang="en-US" altLang="zh-CN" sz="2900" spc="271">
                    <a:solidFill>
                      <a:schemeClr val="bg1"/>
                    </a:solidFill>
                    <a:ea typeface="微软雅黑" pitchFamily="34" charset="-122"/>
                  </a:rPr>
                  <a:t>1</a:t>
                </a:r>
                <a:endParaRPr lang="zh-CN" altLang="en-US" sz="2900" spc="271" dirty="0">
                  <a:solidFill>
                    <a:schemeClr val="bg1"/>
                  </a:solidFill>
                  <a:ea typeface="微软雅黑" pitchFamily="34" charset="-122"/>
                </a:endParaRPr>
              </a:p>
            </p:txBody>
          </p:sp>
        </p:grpSp>
        <p:sp>
          <p:nvSpPr>
            <p:cNvPr id="146" name="矩形 39"/>
            <p:cNvSpPr>
              <a:spLocks noChangeArrowheads="1"/>
            </p:cNvSpPr>
            <p:nvPr/>
          </p:nvSpPr>
          <p:spPr bwMode="auto">
            <a:xfrm>
              <a:off x="5189015" y="391100"/>
              <a:ext cx="4320480" cy="10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1"/>
                  </a:solidFill>
                  <a:latin typeface="Arial" pitchFamily="34" charset="0"/>
                  <a:ea typeface="微软雅黑" pitchFamily="34" charset="-122"/>
                  <a:cs typeface="Arial" pitchFamily="34" charset="0"/>
                </a:rPr>
                <a:t>cày ruộng</a:t>
              </a:r>
              <a:endParaRPr lang="zh-CN" altLang="en-US" sz="4300" dirty="0">
                <a:solidFill>
                  <a:schemeClr val="accent1"/>
                </a:solidFill>
                <a:latin typeface="Arial" pitchFamily="34" charset="0"/>
                <a:ea typeface="微软雅黑" pitchFamily="34" charset="-122"/>
                <a:cs typeface="Arial" pitchFamily="34" charset="0"/>
              </a:endParaRPr>
            </a:p>
          </p:txBody>
        </p:sp>
      </p:grpSp>
      <p:grpSp>
        <p:nvGrpSpPr>
          <p:cNvPr id="149" name="组合 148"/>
          <p:cNvGrpSpPr/>
          <p:nvPr/>
        </p:nvGrpSpPr>
        <p:grpSpPr>
          <a:xfrm>
            <a:off x="4748389" y="1720028"/>
            <a:ext cx="4560240" cy="1051529"/>
            <a:chOff x="4441088" y="439454"/>
            <a:chExt cx="4561429" cy="1051530"/>
          </a:xfrm>
        </p:grpSpPr>
        <p:grpSp>
          <p:nvGrpSpPr>
            <p:cNvPr id="150" name="组合 149"/>
            <p:cNvGrpSpPr/>
            <p:nvPr/>
          </p:nvGrpSpPr>
          <p:grpSpPr>
            <a:xfrm>
              <a:off x="4441088" y="761746"/>
              <a:ext cx="727764" cy="729238"/>
              <a:chOff x="4339490" y="761746"/>
              <a:chExt cx="727764" cy="729238"/>
            </a:xfrm>
          </p:grpSpPr>
          <p:sp>
            <p:nvSpPr>
              <p:cNvPr id="153"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54" name="TextBox 153"/>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2</a:t>
                </a:r>
                <a:endParaRPr lang="zh-CN" altLang="en-US" sz="2900" spc="271" dirty="0">
                  <a:solidFill>
                    <a:schemeClr val="bg1"/>
                  </a:solidFill>
                  <a:ea typeface="微软雅黑" pitchFamily="34" charset="-122"/>
                </a:endParaRPr>
              </a:p>
            </p:txBody>
          </p:sp>
        </p:grpSp>
        <p:sp>
          <p:nvSpPr>
            <p:cNvPr id="152" name="矩形 39"/>
            <p:cNvSpPr>
              <a:spLocks noChangeArrowheads="1"/>
            </p:cNvSpPr>
            <p:nvPr/>
          </p:nvSpPr>
          <p:spPr bwMode="auto">
            <a:xfrm>
              <a:off x="5240140" y="439454"/>
              <a:ext cx="3762377"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2"/>
                  </a:solidFill>
                  <a:latin typeface="Arial" pitchFamily="34" charset="0"/>
                  <a:ea typeface="微软雅黑" pitchFamily="34" charset="-122"/>
                  <a:cs typeface="Arial" pitchFamily="34" charset="0"/>
                </a:rPr>
                <a:t>rau muống</a:t>
              </a:r>
              <a:endParaRPr lang="zh-CN" altLang="en-US" sz="4300" dirty="0">
                <a:solidFill>
                  <a:schemeClr val="accent2"/>
                </a:solidFill>
                <a:latin typeface="Arial" pitchFamily="34" charset="0"/>
                <a:ea typeface="微软雅黑" pitchFamily="34" charset="-122"/>
                <a:cs typeface="Arial" pitchFamily="34" charset="0"/>
              </a:endParaRPr>
            </a:p>
          </p:txBody>
        </p:sp>
      </p:grpSp>
      <p:grpSp>
        <p:nvGrpSpPr>
          <p:cNvPr id="155" name="组合 154"/>
          <p:cNvGrpSpPr/>
          <p:nvPr/>
        </p:nvGrpSpPr>
        <p:grpSpPr>
          <a:xfrm>
            <a:off x="4844375" y="2834188"/>
            <a:ext cx="4520696" cy="1008860"/>
            <a:chOff x="4441088" y="482123"/>
            <a:chExt cx="4521874" cy="1008861"/>
          </a:xfrm>
        </p:grpSpPr>
        <p:grpSp>
          <p:nvGrpSpPr>
            <p:cNvPr id="156" name="组合 155"/>
            <p:cNvGrpSpPr/>
            <p:nvPr/>
          </p:nvGrpSpPr>
          <p:grpSpPr>
            <a:xfrm>
              <a:off x="4441088" y="761746"/>
              <a:ext cx="727764" cy="729238"/>
              <a:chOff x="4339490" y="761746"/>
              <a:chExt cx="727764" cy="729238"/>
            </a:xfrm>
          </p:grpSpPr>
          <p:sp>
            <p:nvSpPr>
              <p:cNvPr id="159"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0" name="TextBox 159"/>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3</a:t>
                </a:r>
                <a:endParaRPr lang="zh-CN" altLang="en-US" sz="2900" spc="271" dirty="0">
                  <a:solidFill>
                    <a:schemeClr val="bg1"/>
                  </a:solidFill>
                  <a:ea typeface="微软雅黑" pitchFamily="34" charset="-122"/>
                </a:endParaRPr>
              </a:p>
            </p:txBody>
          </p:sp>
        </p:grpSp>
        <p:sp>
          <p:nvSpPr>
            <p:cNvPr id="158" name="矩形 39"/>
            <p:cNvSpPr>
              <a:spLocks noChangeArrowheads="1"/>
            </p:cNvSpPr>
            <p:nvPr/>
          </p:nvSpPr>
          <p:spPr bwMode="auto">
            <a:xfrm>
              <a:off x="5200584" y="482123"/>
              <a:ext cx="3762378"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3"/>
                  </a:solidFill>
                  <a:latin typeface="Arial" pitchFamily="34" charset="0"/>
                  <a:ea typeface="微软雅黑" pitchFamily="34" charset="-122"/>
                  <a:cs typeface="Arial" pitchFamily="34" charset="0"/>
                </a:rPr>
                <a:t>chèo chống</a:t>
              </a:r>
              <a:endParaRPr lang="zh-CN" altLang="en-US" sz="4300" dirty="0">
                <a:solidFill>
                  <a:schemeClr val="accent3"/>
                </a:solidFill>
                <a:latin typeface="Arial" pitchFamily="34" charset="0"/>
                <a:ea typeface="微软雅黑" pitchFamily="34" charset="-122"/>
                <a:cs typeface="Arial" pitchFamily="34" charset="0"/>
              </a:endParaRPr>
            </a:p>
          </p:txBody>
        </p:sp>
      </p:grpSp>
      <p:grpSp>
        <p:nvGrpSpPr>
          <p:cNvPr id="161" name="组合 160"/>
          <p:cNvGrpSpPr/>
          <p:nvPr/>
        </p:nvGrpSpPr>
        <p:grpSpPr>
          <a:xfrm>
            <a:off x="4748390" y="3822465"/>
            <a:ext cx="5307393" cy="1086726"/>
            <a:chOff x="4441088" y="404256"/>
            <a:chExt cx="5308777" cy="1086728"/>
          </a:xfrm>
        </p:grpSpPr>
        <p:grpSp>
          <p:nvGrpSpPr>
            <p:cNvPr id="162" name="组合 161"/>
            <p:cNvGrpSpPr/>
            <p:nvPr/>
          </p:nvGrpSpPr>
          <p:grpSpPr>
            <a:xfrm>
              <a:off x="4441088" y="761746"/>
              <a:ext cx="727764" cy="729238"/>
              <a:chOff x="4339490" y="761746"/>
              <a:chExt cx="727764" cy="729238"/>
            </a:xfrm>
          </p:grpSpPr>
          <p:sp>
            <p:nvSpPr>
              <p:cNvPr id="165"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6" name="TextBox 165"/>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4</a:t>
                </a:r>
                <a:endParaRPr lang="zh-CN" altLang="en-US" sz="2900" spc="271" dirty="0">
                  <a:solidFill>
                    <a:schemeClr val="bg1"/>
                  </a:solidFill>
                  <a:ea typeface="微软雅黑" pitchFamily="34" charset="-122"/>
                </a:endParaRPr>
              </a:p>
            </p:txBody>
          </p:sp>
        </p:grpSp>
        <p:sp>
          <p:nvSpPr>
            <p:cNvPr id="164" name="矩形 39"/>
            <p:cNvSpPr>
              <a:spLocks noChangeArrowheads="1"/>
            </p:cNvSpPr>
            <p:nvPr/>
          </p:nvSpPr>
          <p:spPr bwMode="auto">
            <a:xfrm>
              <a:off x="5296596" y="404256"/>
              <a:ext cx="4453269"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4"/>
                  </a:solidFill>
                  <a:latin typeface="Arial" pitchFamily="34" charset="0"/>
                  <a:ea typeface="微软雅黑" pitchFamily="34" charset="-122"/>
                  <a:cs typeface="Arial" pitchFamily="34" charset="0"/>
                </a:rPr>
                <a:t>trồng trọt</a:t>
              </a:r>
              <a:endParaRPr lang="zh-CN" altLang="en-US" sz="4300" dirty="0">
                <a:solidFill>
                  <a:schemeClr val="accent4"/>
                </a:solidFill>
                <a:latin typeface="Arial" pitchFamily="34" charset="0"/>
                <a:ea typeface="微软雅黑" pitchFamily="34" charset="-122"/>
                <a:cs typeface="Arial" pitchFamily="34" charset="0"/>
              </a:endParaRPr>
            </a:p>
          </p:txBody>
        </p:sp>
      </p:grpSp>
      <p:grpSp>
        <p:nvGrpSpPr>
          <p:cNvPr id="167" name="组合 166"/>
          <p:cNvGrpSpPr/>
          <p:nvPr/>
        </p:nvGrpSpPr>
        <p:grpSpPr>
          <a:xfrm>
            <a:off x="4460432" y="4732856"/>
            <a:ext cx="4611414" cy="1045776"/>
            <a:chOff x="4441088" y="445206"/>
            <a:chExt cx="4612616" cy="1045778"/>
          </a:xfrm>
        </p:grpSpPr>
        <p:grpSp>
          <p:nvGrpSpPr>
            <p:cNvPr id="168" name="组合 167"/>
            <p:cNvGrpSpPr/>
            <p:nvPr/>
          </p:nvGrpSpPr>
          <p:grpSpPr>
            <a:xfrm>
              <a:off x="4441088" y="761746"/>
              <a:ext cx="727764" cy="729238"/>
              <a:chOff x="4339490" y="761746"/>
              <a:chExt cx="727764" cy="729238"/>
            </a:xfrm>
          </p:grpSpPr>
          <p:sp>
            <p:nvSpPr>
              <p:cNvPr id="171"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72" name="TextBox 171"/>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5</a:t>
                </a:r>
                <a:endParaRPr lang="zh-CN" altLang="en-US" sz="2900" spc="271" dirty="0">
                  <a:solidFill>
                    <a:schemeClr val="bg1"/>
                  </a:solidFill>
                  <a:ea typeface="微软雅黑" pitchFamily="34" charset="-122"/>
                </a:endParaRPr>
              </a:p>
            </p:txBody>
          </p:sp>
        </p:grpSp>
        <p:sp>
          <p:nvSpPr>
            <p:cNvPr id="170" name="矩形 39"/>
            <p:cNvSpPr>
              <a:spLocks noChangeArrowheads="1"/>
            </p:cNvSpPr>
            <p:nvPr/>
          </p:nvSpPr>
          <p:spPr bwMode="auto">
            <a:xfrm>
              <a:off x="5291326" y="445206"/>
              <a:ext cx="3762378"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1"/>
                  </a:solidFill>
                  <a:latin typeface="Arial" pitchFamily="34" charset="0"/>
                  <a:ea typeface="微软雅黑" pitchFamily="34" charset="-122"/>
                  <a:cs typeface="Arial" pitchFamily="34" charset="0"/>
                </a:rPr>
                <a:t>…</a:t>
              </a:r>
              <a:endParaRPr lang="zh-CN" altLang="en-US" sz="4300" dirty="0">
                <a:solidFill>
                  <a:schemeClr val="accent1"/>
                </a:solidFill>
                <a:latin typeface="Arial" pitchFamily="34" charset="0"/>
                <a:ea typeface="微软雅黑" pitchFamily="34" charset="-122"/>
                <a:cs typeface="Arial" pitchFamily="34" charset="0"/>
              </a:endParaRPr>
            </a:p>
          </p:txBody>
        </p:sp>
      </p:grpSp>
      <p:sp>
        <p:nvSpPr>
          <p:cNvPr id="3" name="Cloud Callout 2"/>
          <p:cNvSpPr/>
          <p:nvPr/>
        </p:nvSpPr>
        <p:spPr>
          <a:xfrm>
            <a:off x="218717" y="499512"/>
            <a:ext cx="2234618" cy="1497584"/>
          </a:xfrm>
          <a:prstGeom prst="cloudCallout">
            <a:avLst>
              <a:gd name="adj1" fmla="val 35877"/>
              <a:gd name="adj2" fmla="val 91360"/>
            </a:avLst>
          </a:prstGeom>
          <a:solidFill>
            <a:schemeClr val="bg1"/>
          </a:solidFill>
          <a:ln>
            <a:solidFill>
              <a:srgbClr val="BF27CB"/>
            </a:solid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endParaRPr lang="en-US"/>
          </a:p>
        </p:txBody>
      </p:sp>
      <p:sp>
        <p:nvSpPr>
          <p:cNvPr id="50" name="TextBox 33"/>
          <p:cNvSpPr txBox="1"/>
          <p:nvPr/>
        </p:nvSpPr>
        <p:spPr>
          <a:xfrm rot="21324261">
            <a:off x="546604" y="895282"/>
            <a:ext cx="1578847" cy="557564"/>
          </a:xfrm>
          <a:prstGeom prst="rect">
            <a:avLst/>
          </a:prstGeom>
          <a:noFill/>
        </p:spPr>
        <p:txBody>
          <a:bodyPr wrap="none" lIns="110213" tIns="55106" rIns="110213" bIns="55106" rtlCol="0">
            <a:spAutoFit/>
          </a:bodyPr>
          <a:lstStyle/>
          <a:p>
            <a:pPr algn="l"/>
            <a:r>
              <a:rPr lang="en-US" altLang="zh-CN"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rPr>
              <a:t>Luyện đọc</a:t>
            </a:r>
            <a:endParaRPr lang="zh-CN" altLang="en-US"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endParaRPr>
          </a:p>
        </p:txBody>
      </p:sp>
      <p:cxnSp>
        <p:nvCxnSpPr>
          <p:cNvPr id="31" name="Straight Connector 30"/>
          <p:cNvCxnSpPr/>
          <p:nvPr/>
        </p:nvCxnSpPr>
        <p:spPr>
          <a:xfrm flipH="1">
            <a:off x="5632507" y="1720775"/>
            <a:ext cx="4465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603486" y="2590800"/>
            <a:ext cx="2621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822480" y="3692187"/>
            <a:ext cx="3837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667473" y="4667250"/>
            <a:ext cx="37931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576612" y="1737440"/>
            <a:ext cx="10767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100383" y="3700352"/>
            <a:ext cx="5053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b="9495"/>
          <a:stretch/>
        </p:blipFill>
        <p:spPr>
          <a:xfrm>
            <a:off x="1522412" y="2726660"/>
            <a:ext cx="2155184" cy="1817913"/>
          </a:xfrm>
          <a:prstGeom prst="rect">
            <a:avLst/>
          </a:prstGeom>
        </p:spPr>
      </p:pic>
      <p:cxnSp>
        <p:nvCxnSpPr>
          <p:cNvPr id="41" name="Straight Connector 40"/>
          <p:cNvCxnSpPr/>
          <p:nvPr/>
        </p:nvCxnSpPr>
        <p:spPr>
          <a:xfrm flipH="1">
            <a:off x="7114981" y="2618510"/>
            <a:ext cx="10368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037843" y="4667250"/>
            <a:ext cx="37931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553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up)">
                                      <p:cBhvr>
                                        <p:cTn id="11" dur="500"/>
                                        <p:tgtEl>
                                          <p:spTgt spid="14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43"/>
                                        </p:tgtEl>
                                        <p:attrNameLst>
                                          <p:attrName>style.visibility</p:attrName>
                                        </p:attrNameLst>
                                      </p:cBhvr>
                                      <p:to>
                                        <p:strVal val="visible"/>
                                      </p:to>
                                    </p:set>
                                    <p:anim calcmode="lin" valueType="num">
                                      <p:cBhvr additive="base">
                                        <p:cTn id="16" dur="500" fill="hold"/>
                                        <p:tgtEl>
                                          <p:spTgt spid="143"/>
                                        </p:tgtEl>
                                        <p:attrNameLst>
                                          <p:attrName>ppt_x</p:attrName>
                                        </p:attrNameLst>
                                      </p:cBhvr>
                                      <p:tavLst>
                                        <p:tav tm="0">
                                          <p:val>
                                            <p:strVal val="1+#ppt_w/2"/>
                                          </p:val>
                                        </p:tav>
                                        <p:tav tm="100000">
                                          <p:val>
                                            <p:strVal val="#ppt_x"/>
                                          </p:val>
                                        </p:tav>
                                      </p:tavLst>
                                    </p:anim>
                                    <p:anim calcmode="lin" valueType="num">
                                      <p:cBhvr additive="base">
                                        <p:cTn id="17"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49"/>
                                        </p:tgtEl>
                                        <p:attrNameLst>
                                          <p:attrName>style.visibility</p:attrName>
                                        </p:attrNameLst>
                                      </p:cBhvr>
                                      <p:to>
                                        <p:strVal val="visible"/>
                                      </p:to>
                                    </p:set>
                                    <p:anim calcmode="lin" valueType="num">
                                      <p:cBhvr additive="base">
                                        <p:cTn id="30" dur="500" fill="hold"/>
                                        <p:tgtEl>
                                          <p:spTgt spid="149"/>
                                        </p:tgtEl>
                                        <p:attrNameLst>
                                          <p:attrName>ppt_x</p:attrName>
                                        </p:attrNameLst>
                                      </p:cBhvr>
                                      <p:tavLst>
                                        <p:tav tm="0">
                                          <p:val>
                                            <p:strVal val="1+#ppt_w/2"/>
                                          </p:val>
                                        </p:tav>
                                        <p:tav tm="100000">
                                          <p:val>
                                            <p:strVal val="#ppt_x"/>
                                          </p:val>
                                        </p:tav>
                                      </p:tavLst>
                                    </p:anim>
                                    <p:anim calcmode="lin" valueType="num">
                                      <p:cBhvr additive="base">
                                        <p:cTn id="31" dur="5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55"/>
                                        </p:tgtEl>
                                        <p:attrNameLst>
                                          <p:attrName>style.visibility</p:attrName>
                                        </p:attrNameLst>
                                      </p:cBhvr>
                                      <p:to>
                                        <p:strVal val="visible"/>
                                      </p:to>
                                    </p:set>
                                    <p:anim calcmode="lin" valueType="num">
                                      <p:cBhvr additive="base">
                                        <p:cTn id="44" dur="500" fill="hold"/>
                                        <p:tgtEl>
                                          <p:spTgt spid="155"/>
                                        </p:tgtEl>
                                        <p:attrNameLst>
                                          <p:attrName>ppt_x</p:attrName>
                                        </p:attrNameLst>
                                      </p:cBhvr>
                                      <p:tavLst>
                                        <p:tav tm="0">
                                          <p:val>
                                            <p:strVal val="1+#ppt_w/2"/>
                                          </p:val>
                                        </p:tav>
                                        <p:tav tm="100000">
                                          <p:val>
                                            <p:strVal val="#ppt_x"/>
                                          </p:val>
                                        </p:tav>
                                      </p:tavLst>
                                    </p:anim>
                                    <p:anim calcmode="lin" valueType="num">
                                      <p:cBhvr additive="base">
                                        <p:cTn id="45" dur="5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161"/>
                                        </p:tgtEl>
                                        <p:attrNameLst>
                                          <p:attrName>style.visibility</p:attrName>
                                        </p:attrNameLst>
                                      </p:cBhvr>
                                      <p:to>
                                        <p:strVal val="visible"/>
                                      </p:to>
                                    </p:set>
                                    <p:anim calcmode="lin" valueType="num">
                                      <p:cBhvr additive="base">
                                        <p:cTn id="58" dur="500" fill="hold"/>
                                        <p:tgtEl>
                                          <p:spTgt spid="161"/>
                                        </p:tgtEl>
                                        <p:attrNameLst>
                                          <p:attrName>ppt_x</p:attrName>
                                        </p:attrNameLst>
                                      </p:cBhvr>
                                      <p:tavLst>
                                        <p:tav tm="0">
                                          <p:val>
                                            <p:strVal val="1+#ppt_w/2"/>
                                          </p:val>
                                        </p:tav>
                                        <p:tav tm="100000">
                                          <p:val>
                                            <p:strVal val="#ppt_x"/>
                                          </p:val>
                                        </p:tav>
                                      </p:tavLst>
                                    </p:anim>
                                    <p:anim calcmode="lin" valueType="num">
                                      <p:cBhvr additive="base">
                                        <p:cTn id="59" dur="500" fill="hold"/>
                                        <p:tgtEl>
                                          <p:spTgt spid="161"/>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nodeType="clickEffect">
                                  <p:stCondLst>
                                    <p:cond delay="0"/>
                                  </p:stCondLst>
                                  <p:childTnLst>
                                    <p:set>
                                      <p:cBhvr>
                                        <p:cTn id="71" dur="1" fill="hold">
                                          <p:stCondLst>
                                            <p:cond delay="0"/>
                                          </p:stCondLst>
                                        </p:cTn>
                                        <p:tgtEl>
                                          <p:spTgt spid="167"/>
                                        </p:tgtEl>
                                        <p:attrNameLst>
                                          <p:attrName>style.visibility</p:attrName>
                                        </p:attrNameLst>
                                      </p:cBhvr>
                                      <p:to>
                                        <p:strVal val="visible"/>
                                      </p:to>
                                    </p:set>
                                    <p:anim calcmode="lin" valueType="num">
                                      <p:cBhvr additive="base">
                                        <p:cTn id="72" dur="500" fill="hold"/>
                                        <p:tgtEl>
                                          <p:spTgt spid="167"/>
                                        </p:tgtEl>
                                        <p:attrNameLst>
                                          <p:attrName>ppt_x</p:attrName>
                                        </p:attrNameLst>
                                      </p:cBhvr>
                                      <p:tavLst>
                                        <p:tav tm="0">
                                          <p:val>
                                            <p:strVal val="1+#ppt_w/2"/>
                                          </p:val>
                                        </p:tav>
                                        <p:tav tm="100000">
                                          <p:val>
                                            <p:strVal val="#ppt_x"/>
                                          </p:val>
                                        </p:tav>
                                      </p:tavLst>
                                    </p:anim>
                                    <p:anim calcmode="lin" valueType="num">
                                      <p:cBhvr additive="base">
                                        <p:cTn id="73" dur="500" fill="hold"/>
                                        <p:tgtEl>
                                          <p:spTgt spid="1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760412" y="178209"/>
            <a:ext cx="11913831" cy="6511635"/>
            <a:chOff x="1293812" y="381000"/>
            <a:chExt cx="11913831" cy="6511635"/>
          </a:xfrm>
        </p:grpSpPr>
        <p:sp>
          <p:nvSpPr>
            <p:cNvPr id="43" name="TextBox 42"/>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44" name="Group 43"/>
            <p:cNvGrpSpPr/>
            <p:nvPr/>
          </p:nvGrpSpPr>
          <p:grpSpPr>
            <a:xfrm>
              <a:off x="1293812" y="1071637"/>
              <a:ext cx="11913831" cy="5820998"/>
              <a:chOff x="1293812" y="1071637"/>
              <a:chExt cx="11913831" cy="5820998"/>
            </a:xfrm>
          </p:grpSpPr>
          <p:sp>
            <p:nvSpPr>
              <p:cNvPr id="45" name="TextBox 44"/>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46" name="TextBox 45"/>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47" name="TextBox 46"/>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(Đồng giao)</a:t>
                </a:r>
                <a:endParaRPr lang="en-US" sz="3600">
                  <a:latin typeface="Arial" pitchFamily="34" charset="0"/>
                  <a:ea typeface="Arial-Rounded" pitchFamily="34" charset="0"/>
                  <a:cs typeface="Arial" pitchFamily="34" charset="0"/>
                </a:endParaRPr>
              </a:p>
            </p:txBody>
          </p:sp>
        </p:grpSp>
      </p:grpSp>
      <p:grpSp>
        <p:nvGrpSpPr>
          <p:cNvPr id="23" name="Group 22"/>
          <p:cNvGrpSpPr/>
          <p:nvPr/>
        </p:nvGrpSpPr>
        <p:grpSpPr>
          <a:xfrm>
            <a:off x="5512280" y="1524860"/>
            <a:ext cx="131582" cy="580823"/>
            <a:chOff x="2590800" y="2272159"/>
            <a:chExt cx="98712" cy="435617"/>
          </a:xfrm>
        </p:grpSpPr>
        <p:cxnSp>
          <p:nvCxnSpPr>
            <p:cNvPr id="24" name="Straight Connector 2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875212" y="2616609"/>
            <a:ext cx="131582" cy="580823"/>
            <a:chOff x="2590800" y="2272159"/>
            <a:chExt cx="98712" cy="435617"/>
          </a:xfrm>
        </p:grpSpPr>
        <p:cxnSp>
          <p:nvCxnSpPr>
            <p:cNvPr id="27" name="Straight Connector 26"/>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5013538" y="3674149"/>
            <a:ext cx="131582" cy="580823"/>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570412" y="4790849"/>
            <a:ext cx="131582" cy="580823"/>
            <a:chOff x="2590800" y="2272159"/>
            <a:chExt cx="98712" cy="435617"/>
          </a:xfrm>
        </p:grpSpPr>
        <p:cxnSp>
          <p:nvCxnSpPr>
            <p:cNvPr id="33" name="Straight Connector 3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0971212" y="3197432"/>
            <a:ext cx="131582" cy="580823"/>
            <a:chOff x="2590800" y="2272159"/>
            <a:chExt cx="98712" cy="435617"/>
          </a:xfrm>
        </p:grpSpPr>
        <p:cxnSp>
          <p:nvCxnSpPr>
            <p:cNvPr id="49" name="Straight Connector 4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0209212" y="4340114"/>
            <a:ext cx="131582" cy="580823"/>
            <a:chOff x="2590800" y="2272159"/>
            <a:chExt cx="98712" cy="435617"/>
          </a:xfrm>
        </p:grpSpPr>
        <p:cxnSp>
          <p:nvCxnSpPr>
            <p:cNvPr id="52" name="Straight Connector 51"/>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0478581" y="5375121"/>
            <a:ext cx="131582" cy="580823"/>
            <a:chOff x="2590800" y="2272159"/>
            <a:chExt cx="98712" cy="435617"/>
          </a:xfrm>
        </p:grpSpPr>
        <p:cxnSp>
          <p:nvCxnSpPr>
            <p:cNvPr id="55" name="Straight Connector 5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586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3126" y="4572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smtClean="0">
                <a:solidFill>
                  <a:srgbClr val="FF0000"/>
                </a:solidFill>
                <a:latin typeface="Arial" pitchFamily="34" charset="0"/>
                <a:cs typeface="Arial" pitchFamily="34" charset="0"/>
              </a:rPr>
              <a:t>Cày ruộng:</a:t>
            </a:r>
            <a:endParaRPr lang="en-US" sz="4800">
              <a:latin typeface="Arial" pitchFamily="34" charset="0"/>
              <a:cs typeface="Arial" pitchFamily="34" charset="0"/>
            </a:endParaRPr>
          </a:p>
        </p:txBody>
      </p:sp>
      <p:sp>
        <p:nvSpPr>
          <p:cNvPr id="5" name="Title 1"/>
          <p:cNvSpPr txBox="1">
            <a:spLocks/>
          </p:cNvSpPr>
          <p:nvPr/>
        </p:nvSpPr>
        <p:spPr>
          <a:xfrm>
            <a:off x="3732212" y="1237344"/>
            <a:ext cx="8153400"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dùng dụng cụ có lưỡi bằng gang, sắt để lật, xới đất ở ruộng lên.</a:t>
            </a:r>
            <a:endParaRPr lang="en-US" sz="4800">
              <a:latin typeface="Arial" pitchFamily="34" charset="0"/>
              <a:cs typeface="Arial" pitchFamily="34" charset="0"/>
            </a:endParaRPr>
          </a:p>
        </p:txBody>
      </p:sp>
      <p:pic>
        <p:nvPicPr>
          <p:cNvPr id="2" name="Picture 2" descr="Cày Ruộng - Cuộc Sống Của Người Nông Dân | Tây Bắc Quê Hương Tôi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24" y="3113302"/>
            <a:ext cx="5654122" cy="31804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áy cày Kubota cày ruộng | lk nhạc thiếu nhi remix |Tractor Kubota  children's music remix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665" y="3113302"/>
            <a:ext cx="5679947" cy="319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smtClean="0">
                <a:solidFill>
                  <a:srgbClr val="FF0000"/>
                </a:solidFill>
                <a:latin typeface="Arial" pitchFamily="34" charset="0"/>
                <a:cs typeface="Arial" pitchFamily="34" charset="0"/>
              </a:rPr>
              <a:t>Vun gốc:</a:t>
            </a:r>
            <a:endParaRPr lang="en-US" sz="4800">
              <a:latin typeface="Arial" pitchFamily="34" charset="0"/>
              <a:cs typeface="Arial" pitchFamily="34" charset="0"/>
            </a:endParaRPr>
          </a:p>
        </p:txBody>
      </p:sp>
      <p:sp>
        <p:nvSpPr>
          <p:cNvPr id="5" name="Title 1"/>
          <p:cNvSpPr txBox="1">
            <a:spLocks/>
          </p:cNvSpPr>
          <p:nvPr/>
        </p:nvSpPr>
        <p:spPr>
          <a:xfrm>
            <a:off x="4366957" y="69965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vun đất vào gốc cây.</a:t>
            </a:r>
            <a:endParaRPr lang="en-US" sz="4800">
              <a:latin typeface="Arial" pitchFamily="34" charset="0"/>
              <a:cs typeface="Arial" pitchFamily="34" charset="0"/>
            </a:endParaRP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Nông dân Duy Nhất tập chăm sóc cây vụ Đ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3" y="2209801"/>
            <a:ext cx="7466639" cy="43493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ỹ thuật làm cỏ, xới đất và vun gốc cây ớt - Cây trồng vật nuô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681" y="2438400"/>
            <a:ext cx="4807504" cy="412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2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par>
                                <p:cTn id="18" presetID="10" presetClass="entr" presetSubtype="0" fill="hold" nodeType="with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fade">
                                      <p:cBhvr>
                                        <p:cTn id="2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854</Words>
  <Application>Microsoft Office PowerPoint</Application>
  <PresentationFormat>Custom</PresentationFormat>
  <Paragraphs>185</Paragraphs>
  <Slides>21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微软雅黑</vt:lpstr>
      <vt:lpstr>宋体</vt:lpstr>
      <vt:lpstr>Arial</vt:lpstr>
      <vt:lpstr>Arial Rounded MT Bold</vt:lpstr>
      <vt:lpstr>Arial-Rounded</vt:lpstr>
      <vt:lpstr>Calibri</vt:lpstr>
      <vt:lpstr>Times New Roman</vt:lpstr>
      <vt:lpstr>方正卡通简体</vt:lpstr>
      <vt:lpstr>方正粗圆_GBK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239</cp:revision>
  <dcterms:created xsi:type="dcterms:W3CDTF">2020-12-08T15:48:47Z</dcterms:created>
  <dcterms:modified xsi:type="dcterms:W3CDTF">2023-05-09T01:43:10Z</dcterms:modified>
</cp:coreProperties>
</file>