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6" r:id="rId3"/>
    <p:sldId id="273" r:id="rId4"/>
    <p:sldId id="263" r:id="rId5"/>
    <p:sldId id="264" r:id="rId6"/>
    <p:sldId id="257" r:id="rId7"/>
    <p:sldId id="274" r:id="rId8"/>
    <p:sldId id="278" r:id="rId9"/>
    <p:sldId id="277" r:id="rId10"/>
    <p:sldId id="271" r:id="rId11"/>
    <p:sldId id="267" r:id="rId12"/>
    <p:sldId id="269" r:id="rId13"/>
    <p:sldId id="258" r:id="rId14"/>
    <p:sldId id="272"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24" autoAdjust="0"/>
    <p:restoredTop sz="94660"/>
  </p:normalViewPr>
  <p:slideViewPr>
    <p:cSldViewPr>
      <p:cViewPr varScale="1">
        <p:scale>
          <a:sx n="105" d="100"/>
          <a:sy n="105" d="100"/>
        </p:scale>
        <p:origin x="658" y="13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54BDC4-0DF1-4B84-9399-C35331D8D274}" type="datetimeFigureOut">
              <a:rPr lang="en-GB" smtClean="0"/>
              <a:t>16/05/2025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123156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54BDC4-0DF1-4B84-9399-C35331D8D274}" type="datetimeFigureOut">
              <a:rPr lang="en-GB" smtClean="0"/>
              <a:t>16/05/2025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2484935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54BDC4-0DF1-4B84-9399-C35331D8D274}" type="datetimeFigureOut">
              <a:rPr lang="en-GB" smtClean="0"/>
              <a:t>16/05/2025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3345367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54BDC4-0DF1-4B84-9399-C35331D8D274}" type="datetimeFigureOut">
              <a:rPr lang="en-GB" smtClean="0"/>
              <a:t>16/05/2025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47920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54BDC4-0DF1-4B84-9399-C35331D8D274}" type="datetimeFigureOut">
              <a:rPr lang="en-GB" smtClean="0"/>
              <a:t>16/05/2025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891258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54BDC4-0DF1-4B84-9399-C35331D8D274}" type="datetimeFigureOut">
              <a:rPr lang="en-GB" smtClean="0"/>
              <a:t>16/05/2025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3270853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54BDC4-0DF1-4B84-9399-C35331D8D274}" type="datetimeFigureOut">
              <a:rPr lang="en-GB" smtClean="0"/>
              <a:t>16/05/2025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2317252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54BDC4-0DF1-4B84-9399-C35331D8D274}" type="datetimeFigureOut">
              <a:rPr lang="en-GB" smtClean="0"/>
              <a:t>16/05/2025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3019547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54BDC4-0DF1-4B84-9399-C35331D8D274}" type="datetimeFigureOut">
              <a:rPr lang="en-GB" smtClean="0"/>
              <a:t>16/05/2025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383834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54BDC4-0DF1-4B84-9399-C35331D8D274}" type="datetimeFigureOut">
              <a:rPr lang="en-GB" smtClean="0"/>
              <a:t>16/05/2025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1156119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54BDC4-0DF1-4B84-9399-C35331D8D274}" type="datetimeFigureOut">
              <a:rPr lang="en-GB" smtClean="0"/>
              <a:t>16/05/2025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D978A2-9137-4FF7-B63C-03AA5868A0A5}" type="slidenum">
              <a:rPr lang="en-GB" smtClean="0"/>
              <a:t>‹#›</a:t>
            </a:fld>
            <a:endParaRPr lang="en-GB"/>
          </a:p>
        </p:txBody>
      </p:sp>
    </p:spTree>
    <p:extLst>
      <p:ext uri="{BB962C8B-B14F-4D97-AF65-F5344CB8AC3E}">
        <p14:creationId xmlns:p14="http://schemas.microsoft.com/office/powerpoint/2010/main" val="1885219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D54BDC4-0DF1-4B84-9399-C35331D8D274}" type="datetimeFigureOut">
              <a:rPr lang="en-GB" smtClean="0"/>
              <a:t>16/05/2025</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ED978A2-9137-4FF7-B63C-03AA5868A0A5}" type="slidenum">
              <a:rPr lang="en-GB" smtClean="0"/>
              <a:t>‹#›</a:t>
            </a:fld>
            <a:endParaRPr lang="en-GB"/>
          </a:p>
        </p:txBody>
      </p:sp>
    </p:spTree>
    <p:extLst>
      <p:ext uri="{BB962C8B-B14F-4D97-AF65-F5344CB8AC3E}">
        <p14:creationId xmlns:p14="http://schemas.microsoft.com/office/powerpoint/2010/main" val="3559279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6"/>
          <p:cNvSpPr>
            <a:spLocks noChangeArrowheads="1" noChangeShapeType="1" noTextEdit="1"/>
          </p:cNvSpPr>
          <p:nvPr/>
        </p:nvSpPr>
        <p:spPr bwMode="auto">
          <a:xfrm>
            <a:off x="467544" y="51470"/>
            <a:ext cx="7696200" cy="2133600"/>
          </a:xfrm>
          <a:prstGeom prst="rect">
            <a:avLst/>
          </a:prstGeom>
        </p:spPr>
        <p:txBody>
          <a:bodyPr wrap="none" fromWordArt="1">
            <a:prstTxWarp prst="textCanUp">
              <a:avLst>
                <a:gd name="adj" fmla="val 85713"/>
              </a:avLst>
            </a:prstTxWarp>
            <a:scene3d>
              <a:camera prst="legacyObliqueTopRight"/>
              <a:lightRig rig="legacyFlat3" dir="b"/>
            </a:scene3d>
            <a:sp3d extrusionH="430200" prstMaterial="legacyMatte">
              <a:extrusionClr>
                <a:srgbClr val="FFFFFF"/>
              </a:extrusionClr>
            </a:sp3d>
          </a:bodyPr>
          <a:lstStyle/>
          <a:p>
            <a:pPr algn="ctr"/>
            <a:r>
              <a:rPr lang="en-US" sz="2800" b="1" kern="10" dirty="0" err="1">
                <a:ln w="9525">
                  <a:noFill/>
                  <a:round/>
                </a:ln>
                <a:solidFill>
                  <a:srgbClr val="0000FF"/>
                </a:solidFill>
                <a:latin typeface="Times New Roman" panose="02020603050405020304"/>
                <a:cs typeface="Times New Roman" panose="02020603050405020304"/>
              </a:rPr>
              <a:t>Chào</a:t>
            </a:r>
            <a:r>
              <a:rPr lang="en-US" sz="2800" b="1" kern="10" dirty="0">
                <a:ln w="9525">
                  <a:noFill/>
                  <a:round/>
                </a:ln>
                <a:solidFill>
                  <a:srgbClr val="0000FF"/>
                </a:solidFill>
                <a:latin typeface="Times New Roman" panose="02020603050405020304"/>
                <a:cs typeface="Times New Roman" panose="02020603050405020304"/>
              </a:rPr>
              <a:t> </a:t>
            </a:r>
            <a:r>
              <a:rPr lang="en-US" sz="2800" b="1" kern="10" dirty="0" err="1">
                <a:ln w="9525">
                  <a:noFill/>
                  <a:round/>
                </a:ln>
                <a:solidFill>
                  <a:srgbClr val="0000FF"/>
                </a:solidFill>
                <a:latin typeface="Times New Roman" panose="02020603050405020304"/>
                <a:cs typeface="Times New Roman" panose="02020603050405020304"/>
              </a:rPr>
              <a:t>các</a:t>
            </a:r>
            <a:r>
              <a:rPr lang="en-US" sz="2800" b="1" kern="10" dirty="0">
                <a:ln w="9525">
                  <a:noFill/>
                  <a:round/>
                </a:ln>
                <a:solidFill>
                  <a:srgbClr val="0000FF"/>
                </a:solidFill>
                <a:latin typeface="Times New Roman" panose="02020603050405020304"/>
                <a:cs typeface="Times New Roman" panose="02020603050405020304"/>
              </a:rPr>
              <a:t> </a:t>
            </a:r>
            <a:r>
              <a:rPr lang="en-US" sz="2800" b="1" kern="10" dirty="0" err="1">
                <a:ln w="9525">
                  <a:noFill/>
                  <a:round/>
                </a:ln>
                <a:solidFill>
                  <a:srgbClr val="0000FF"/>
                </a:solidFill>
                <a:latin typeface="Times New Roman" panose="02020603050405020304"/>
                <a:cs typeface="Times New Roman" panose="02020603050405020304"/>
              </a:rPr>
              <a:t>em</a:t>
            </a:r>
            <a:r>
              <a:rPr lang="en-US" sz="2800" b="1" kern="10" dirty="0">
                <a:ln w="9525">
                  <a:noFill/>
                  <a:round/>
                </a:ln>
                <a:solidFill>
                  <a:srgbClr val="0000FF"/>
                </a:solidFill>
                <a:latin typeface="Times New Roman" panose="02020603050405020304"/>
                <a:cs typeface="Times New Roman" panose="02020603050405020304"/>
              </a:rPr>
              <a:t> </a:t>
            </a:r>
            <a:r>
              <a:rPr lang="en-US" sz="2800" b="1" kern="10" dirty="0" err="1">
                <a:ln w="9525">
                  <a:noFill/>
                  <a:round/>
                </a:ln>
                <a:solidFill>
                  <a:srgbClr val="0000FF"/>
                </a:solidFill>
                <a:latin typeface="Times New Roman" panose="02020603050405020304"/>
                <a:cs typeface="Times New Roman" panose="02020603050405020304"/>
              </a:rPr>
              <a:t>đến</a:t>
            </a:r>
            <a:r>
              <a:rPr lang="en-US" sz="2800" b="1" kern="10" dirty="0">
                <a:ln w="9525">
                  <a:noFill/>
                  <a:round/>
                </a:ln>
                <a:solidFill>
                  <a:srgbClr val="0000FF"/>
                </a:solidFill>
                <a:latin typeface="Times New Roman" panose="02020603050405020304"/>
                <a:cs typeface="Times New Roman" panose="02020603050405020304"/>
              </a:rPr>
              <a:t> </a:t>
            </a:r>
            <a:r>
              <a:rPr lang="en-US" sz="2800" b="1" kern="10" dirty="0" err="1">
                <a:ln w="9525">
                  <a:noFill/>
                  <a:round/>
                </a:ln>
                <a:solidFill>
                  <a:srgbClr val="0000FF"/>
                </a:solidFill>
                <a:latin typeface="Times New Roman" panose="02020603050405020304"/>
                <a:cs typeface="Times New Roman" panose="02020603050405020304"/>
              </a:rPr>
              <a:t>với</a:t>
            </a:r>
            <a:r>
              <a:rPr lang="en-US" sz="2800" b="1" kern="10" dirty="0">
                <a:ln w="9525">
                  <a:noFill/>
                  <a:round/>
                </a:ln>
                <a:solidFill>
                  <a:srgbClr val="0000FF"/>
                </a:solidFill>
                <a:latin typeface="Times New Roman" panose="02020603050405020304"/>
                <a:cs typeface="Times New Roman" panose="02020603050405020304"/>
              </a:rPr>
              <a:t> </a:t>
            </a:r>
            <a:r>
              <a:rPr lang="en-US" sz="2800" b="1" kern="10" dirty="0" err="1">
                <a:ln w="9525">
                  <a:noFill/>
                  <a:round/>
                </a:ln>
                <a:solidFill>
                  <a:srgbClr val="0000FF"/>
                </a:solidFill>
                <a:latin typeface="Times New Roman" panose="02020603050405020304"/>
                <a:cs typeface="Times New Roman" panose="02020603050405020304"/>
              </a:rPr>
              <a:t>tiết</a:t>
            </a:r>
            <a:r>
              <a:rPr lang="en-US" sz="2800" b="1" kern="10" dirty="0">
                <a:ln w="9525">
                  <a:noFill/>
                  <a:round/>
                </a:ln>
                <a:solidFill>
                  <a:srgbClr val="0000FF"/>
                </a:solidFill>
                <a:latin typeface="Times New Roman" panose="02020603050405020304"/>
                <a:cs typeface="Times New Roman" panose="02020603050405020304"/>
              </a:rPr>
              <a:t> </a:t>
            </a:r>
            <a:r>
              <a:rPr lang="en-US" sz="2800" b="1" kern="10" dirty="0" err="1">
                <a:ln w="9525">
                  <a:noFill/>
                  <a:round/>
                </a:ln>
                <a:solidFill>
                  <a:srgbClr val="0000FF"/>
                </a:solidFill>
                <a:latin typeface="Times New Roman" panose="02020603050405020304"/>
                <a:cs typeface="Times New Roman" panose="02020603050405020304"/>
              </a:rPr>
              <a:t>học</a:t>
            </a:r>
            <a:r>
              <a:rPr lang="en-US" sz="2800" b="1" kern="10" dirty="0">
                <a:ln w="9525">
                  <a:noFill/>
                  <a:round/>
                </a:ln>
                <a:solidFill>
                  <a:srgbClr val="0000FF"/>
                </a:solidFill>
                <a:latin typeface="Times New Roman" panose="02020603050405020304"/>
                <a:cs typeface="Times New Roman" panose="02020603050405020304"/>
              </a:rPr>
              <a:t>  </a:t>
            </a:r>
            <a:r>
              <a:rPr lang="en-US" sz="2800" b="1" kern="10" dirty="0" err="1">
                <a:ln w="9525">
                  <a:noFill/>
                  <a:round/>
                </a:ln>
                <a:solidFill>
                  <a:srgbClr val="0000FF"/>
                </a:solidFill>
                <a:latin typeface="Times New Roman" panose="02020603050405020304"/>
                <a:cs typeface="Times New Roman" panose="02020603050405020304"/>
              </a:rPr>
              <a:t>hôm</a:t>
            </a:r>
            <a:r>
              <a:rPr lang="en-US" sz="2800" b="1" kern="10" dirty="0">
                <a:ln w="9525">
                  <a:noFill/>
                  <a:round/>
                </a:ln>
                <a:solidFill>
                  <a:srgbClr val="0000FF"/>
                </a:solidFill>
                <a:latin typeface="Times New Roman" panose="02020603050405020304"/>
                <a:cs typeface="Times New Roman" panose="02020603050405020304"/>
              </a:rPr>
              <a:t> nay</a:t>
            </a:r>
          </a:p>
        </p:txBody>
      </p:sp>
      <p:sp>
        <p:nvSpPr>
          <p:cNvPr id="6" name="WordArt 7"/>
          <p:cNvSpPr>
            <a:spLocks noChangeArrowheads="1" noChangeShapeType="1" noTextEdit="1"/>
          </p:cNvSpPr>
          <p:nvPr/>
        </p:nvSpPr>
        <p:spPr bwMode="auto">
          <a:xfrm>
            <a:off x="1534344" y="2283718"/>
            <a:ext cx="5562600" cy="636960"/>
          </a:xfrm>
          <a:prstGeom prst="rect">
            <a:avLst/>
          </a:prstGeom>
        </p:spPr>
        <p:txBody>
          <a:bodyPr wrap="none" fromWordArt="1">
            <a:prstTxWarp prst="textPlain">
              <a:avLst>
                <a:gd name="adj" fmla="val 51174"/>
              </a:avLst>
            </a:prstTxWarp>
          </a:bodyPr>
          <a:lstStyle/>
          <a:p>
            <a:pPr algn="ctr"/>
            <a:r>
              <a:rPr lang="en-US" sz="3600" kern="10" dirty="0">
                <a:ln w="22225">
                  <a:solidFill>
                    <a:srgbClr val="008000"/>
                  </a:solidFill>
                  <a:round/>
                </a:ln>
                <a:solidFill>
                  <a:srgbClr val="000000">
                    <a:alpha val="97000"/>
                  </a:srgbClr>
                </a:solidFill>
                <a:effectLst>
                  <a:outerShdw dist="35921" dir="2700000" algn="ctr" rotWithShape="0">
                    <a:srgbClr val="C0C0C0">
                      <a:alpha val="80000"/>
                    </a:srgbClr>
                  </a:outerShdw>
                </a:effectLst>
                <a:latin typeface="Times New Roman" panose="02020603050405020304"/>
                <a:cs typeface="Times New Roman" panose="02020603050405020304"/>
              </a:rPr>
              <a:t>MÔN: </a:t>
            </a:r>
            <a:r>
              <a:rPr lang="en-US" sz="3600" kern="10" dirty="0" err="1">
                <a:ln w="22225">
                  <a:solidFill>
                    <a:srgbClr val="008000"/>
                  </a:solidFill>
                  <a:round/>
                </a:ln>
                <a:solidFill>
                  <a:srgbClr val="000000">
                    <a:alpha val="97000"/>
                  </a:srgbClr>
                </a:solidFill>
                <a:effectLst>
                  <a:outerShdw dist="35921" dir="2700000" algn="ctr" rotWithShape="0">
                    <a:srgbClr val="C0C0C0">
                      <a:alpha val="80000"/>
                    </a:srgbClr>
                  </a:outerShdw>
                </a:effectLst>
                <a:latin typeface="Times New Roman" panose="02020603050405020304"/>
                <a:cs typeface="Times New Roman" panose="02020603050405020304"/>
              </a:rPr>
              <a:t>Tiếng</a:t>
            </a:r>
            <a:r>
              <a:rPr lang="en-US" sz="3600" kern="10" dirty="0">
                <a:ln w="22225">
                  <a:solidFill>
                    <a:srgbClr val="008000"/>
                  </a:solidFill>
                  <a:round/>
                </a:ln>
                <a:solidFill>
                  <a:srgbClr val="000000">
                    <a:alpha val="97000"/>
                  </a:srgbClr>
                </a:solidFill>
                <a:effectLst>
                  <a:outerShdw dist="35921" dir="2700000" algn="ctr" rotWithShape="0">
                    <a:srgbClr val="C0C0C0">
                      <a:alpha val="80000"/>
                    </a:srgbClr>
                  </a:outerShdw>
                </a:effectLst>
                <a:latin typeface="Times New Roman" panose="02020603050405020304"/>
                <a:cs typeface="Times New Roman" panose="02020603050405020304"/>
              </a:rPr>
              <a:t> Việt</a:t>
            </a:r>
          </a:p>
          <a:p>
            <a:pPr algn="ctr"/>
            <a:r>
              <a:rPr lang="en-US" sz="3600" kern="10" dirty="0">
                <a:ln w="22225">
                  <a:solidFill>
                    <a:srgbClr val="008000"/>
                  </a:solidFill>
                  <a:round/>
                </a:ln>
                <a:solidFill>
                  <a:srgbClr val="000000">
                    <a:alpha val="97000"/>
                  </a:srgbClr>
                </a:solidFill>
                <a:effectLst>
                  <a:outerShdw dist="35921" dir="2700000" algn="ctr" rotWithShape="0">
                    <a:srgbClr val="C0C0C0">
                      <a:alpha val="80000"/>
                    </a:srgbClr>
                  </a:outerShdw>
                </a:effectLst>
                <a:latin typeface="Times New Roman" panose="02020603050405020304"/>
                <a:cs typeface="Times New Roman" panose="02020603050405020304"/>
              </a:rPr>
              <a:t>LỚP 1</a:t>
            </a:r>
          </a:p>
        </p:txBody>
      </p:sp>
      <p:sp>
        <p:nvSpPr>
          <p:cNvPr id="2" name="WordArt 7">
            <a:extLst>
              <a:ext uri="{FF2B5EF4-FFF2-40B4-BE49-F238E27FC236}">
                <a16:creationId xmlns:a16="http://schemas.microsoft.com/office/drawing/2014/main" id="{CAD7D283-3DA4-CECD-3DD4-F13D8EFAF779}"/>
              </a:ext>
            </a:extLst>
          </p:cNvPr>
          <p:cNvSpPr>
            <a:spLocks noChangeArrowheads="1" noChangeShapeType="1" noTextEdit="1"/>
          </p:cNvSpPr>
          <p:nvPr/>
        </p:nvSpPr>
        <p:spPr bwMode="auto">
          <a:xfrm>
            <a:off x="1907704" y="3867894"/>
            <a:ext cx="5562600" cy="563562"/>
          </a:xfrm>
          <a:prstGeom prst="rect">
            <a:avLst/>
          </a:prstGeom>
        </p:spPr>
        <p:txBody>
          <a:bodyPr wrap="none" fromWordArt="1">
            <a:prstTxWarp prst="textPlain">
              <a:avLst>
                <a:gd name="adj" fmla="val 50000"/>
              </a:avLst>
            </a:prstTxWarp>
          </a:bodyPr>
          <a:lstStyle/>
          <a:p>
            <a:pPr algn="ctr"/>
            <a:r>
              <a:rPr lang="en-US" sz="3600" kern="10" dirty="0">
                <a:ln w="22225">
                  <a:solidFill>
                    <a:srgbClr val="008000"/>
                  </a:solidFill>
                  <a:round/>
                </a:ln>
                <a:solidFill>
                  <a:srgbClr val="000000">
                    <a:alpha val="97000"/>
                  </a:srgbClr>
                </a:solidFill>
                <a:effectLst>
                  <a:outerShdw dist="35921" dir="2700000" algn="ctr" rotWithShape="0">
                    <a:srgbClr val="C0C0C0">
                      <a:alpha val="80000"/>
                    </a:srgbClr>
                  </a:outerShdw>
                </a:effectLst>
                <a:latin typeface="Times New Roman" panose="02020603050405020304"/>
                <a:cs typeface="Times New Roman" panose="02020603050405020304"/>
              </a:rPr>
              <a:t>GV: Vũ Thị Đào</a:t>
            </a:r>
          </a:p>
        </p:txBody>
      </p:sp>
    </p:spTree>
    <p:extLst>
      <p:ext uri="{BB962C8B-B14F-4D97-AF65-F5344CB8AC3E}">
        <p14:creationId xmlns:p14="http://schemas.microsoft.com/office/powerpoint/2010/main" val="3532022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par>
                          <p:cTn id="8" fill="hold">
                            <p:stCondLst>
                              <p:cond delay="2000"/>
                            </p:stCondLst>
                            <p:childTnLst>
                              <p:par>
                                <p:cTn id="9" presetID="3" presetClass="emph" presetSubtype="6" repeatCount="indefinite" fill="hold" grpId="1" nodeType="afterEffect">
                                  <p:stCondLst>
                                    <p:cond delay="0"/>
                                  </p:stCondLst>
                                  <p:childTnLst>
                                    <p:animClr clrSpc="hsl" dir="cw">
                                      <p:cBhvr>
                                        <p:cTn id="10" dur="2000" fill="hold"/>
                                        <p:tgtEl>
                                          <p:spTgt spid="4"/>
                                        </p:tgtEl>
                                        <p:attrNameLst>
                                          <p:attrName>style.color</p:attrName>
                                        </p:attrNameLst>
                                      </p:cBhvr>
                                      <p:to>
                                        <a:schemeClr val="accent2"/>
                                      </p:to>
                                    </p:animClr>
                                    <p:set>
                                      <p:cBhvr>
                                        <p:cTn id="11" dur="2000" fill="hold"/>
                                        <p:tgtEl>
                                          <p:spTgt spid="4"/>
                                        </p:tgtEl>
                                        <p:attrNameLst>
                                          <p:attrName>fill.type</p:attrName>
                                        </p:attrNameLst>
                                      </p:cBhvr>
                                      <p:to>
                                        <p:strVal val="solid"/>
                                      </p:to>
                                    </p:set>
                                    <p:set>
                                      <p:cBhvr>
                                        <p:cTn id="12" dur="2000" fill="hold"/>
                                        <p:tgtEl>
                                          <p:spTgt spid="4"/>
                                        </p:tgtEl>
                                        <p:attrNameLst>
                                          <p:attrName>fill.on</p:attrName>
                                        </p:attrNameLst>
                                      </p:cBhvr>
                                      <p:to>
                                        <p:strVal val="true"/>
                                      </p:to>
                                    </p:set>
                                  </p:childTnLst>
                                </p:cTn>
                              </p:par>
                            </p:childTnLst>
                          </p:cTn>
                        </p:par>
                        <p:par>
                          <p:cTn id="13" fill="hold">
                            <p:stCondLst>
                              <p:cond delay="4000"/>
                            </p:stCondLst>
                            <p:childTnLst>
                              <p:par>
                                <p:cTn id="14" presetID="20"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edge">
                                      <p:cBhvr>
                                        <p:cTn id="16" dur="2000"/>
                                        <p:tgtEl>
                                          <p:spTgt spid="6"/>
                                        </p:tgtEl>
                                      </p:cBhvr>
                                    </p:animEffect>
                                  </p:childTnLst>
                                </p:cTn>
                              </p:par>
                            </p:childTnLst>
                          </p:cTn>
                        </p:par>
                        <p:par>
                          <p:cTn id="17" fill="hold">
                            <p:stCondLst>
                              <p:cond delay="6000"/>
                            </p:stCondLst>
                            <p:childTnLst>
                              <p:par>
                                <p:cTn id="18" presetID="20" presetClass="entr" presetSubtype="0" fill="hold" grpId="0"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edge">
                                      <p:cBhvr>
                                        <p:cTn id="2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6" grpId="0" animBg="1"/>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0648" y="-15999"/>
            <a:ext cx="10873208" cy="7027817"/>
          </a:xfrm>
          <a:prstGeom prst="rect">
            <a:avLst/>
          </a:prstGeom>
        </p:spPr>
      </p:pic>
    </p:spTree>
    <p:extLst>
      <p:ext uri="{BB962C8B-B14F-4D97-AF65-F5344CB8AC3E}">
        <p14:creationId xmlns:p14="http://schemas.microsoft.com/office/powerpoint/2010/main" val="836954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7504" y="1310883"/>
            <a:ext cx="8856984" cy="684803"/>
          </a:xfrm>
          <a:prstGeom prst="rect">
            <a:avLst/>
          </a:prstGeom>
        </p:spPr>
        <p:txBody>
          <a:bodyPr wrap="square" lIns="68580" tIns="34290" rIns="68580" bIns="34290">
            <a:spAutoFit/>
          </a:bodyPr>
          <a:lstStyle/>
          <a:p>
            <a:r>
              <a:rPr lang="vi-VN" sz="2000" dirty="0">
                <a:solidFill>
                  <a:srgbClr val="FF0000"/>
                </a:solidFill>
              </a:rPr>
              <a:t>Vào mùa lúa chín, du khách đến Sa Pa sẽ được ngắm nhìn vẻ đẹp rực rỡ của những khu ruộng bậc thang.</a:t>
            </a:r>
          </a:p>
        </p:txBody>
      </p:sp>
      <p:sp>
        <p:nvSpPr>
          <p:cNvPr id="18" name="Rectangle 17"/>
          <p:cNvSpPr/>
          <p:nvPr/>
        </p:nvSpPr>
        <p:spPr>
          <a:xfrm>
            <a:off x="0" y="0"/>
            <a:ext cx="9144000" cy="171450"/>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68571" tIns="34286" rIns="68571" bIns="34286" spcCol="0" rtlCol="0" anchor="ctr"/>
          <a:lstStyle/>
          <a:p>
            <a:pPr algn="ctr"/>
            <a:endParaRPr lang="en-US"/>
          </a:p>
        </p:txBody>
      </p:sp>
      <p:sp>
        <p:nvSpPr>
          <p:cNvPr id="12" name="Rectangle 11">
            <a:extLst>
              <a:ext uri="{FF2B5EF4-FFF2-40B4-BE49-F238E27FC236}">
                <a16:creationId xmlns:a16="http://schemas.microsoft.com/office/drawing/2014/main" id="{5080F3AB-5248-4409-AD85-A7B02415419A}"/>
              </a:ext>
            </a:extLst>
          </p:cNvPr>
          <p:cNvSpPr/>
          <p:nvPr/>
        </p:nvSpPr>
        <p:spPr>
          <a:xfrm>
            <a:off x="111721" y="411510"/>
            <a:ext cx="8067278" cy="3254737"/>
          </a:xfrm>
          <a:prstGeom prst="rect">
            <a:avLst/>
          </a:prstGeom>
        </p:spPr>
        <p:txBody>
          <a:bodyPr wrap="square" lIns="68580" tIns="34290" rIns="68580" bIns="34290">
            <a:spAutoFit/>
          </a:bodyPr>
          <a:lstStyle/>
          <a:p>
            <a:r>
              <a:rPr lang="en-US" sz="2700" dirty="0">
                <a:latin typeface="Times New Roman" pitchFamily="18" charset="0"/>
                <a:ea typeface="Arial-Rounded" pitchFamily="34" charset="0"/>
                <a:cs typeface="Times New Roman" pitchFamily="18" charset="0"/>
              </a:rPr>
              <a:t>                     </a:t>
            </a:r>
            <a:r>
              <a:rPr lang="en-US" sz="2100" b="1" dirty="0">
                <a:latin typeface="Times New Roman" pitchFamily="18" charset="0"/>
                <a:ea typeface="Arial-Rounded" pitchFamily="34" charset="0"/>
                <a:cs typeface="Times New Roman" pitchFamily="18" charset="0"/>
              </a:rPr>
              <a:t>3. </a:t>
            </a:r>
            <a:r>
              <a:rPr lang="en-US" sz="2100" b="1" dirty="0" err="1">
                <a:latin typeface="Times New Roman" pitchFamily="18" charset="0"/>
                <a:ea typeface="Arial-Rounded" pitchFamily="34" charset="0"/>
                <a:cs typeface="Times New Roman" pitchFamily="18" charset="0"/>
              </a:rPr>
              <a:t>Trả</a:t>
            </a:r>
            <a:r>
              <a:rPr lang="en-US" sz="2100" b="1" dirty="0">
                <a:latin typeface="Times New Roman" pitchFamily="18" charset="0"/>
                <a:ea typeface="Arial-Rounded" pitchFamily="34" charset="0"/>
                <a:cs typeface="Times New Roman" pitchFamily="18" charset="0"/>
              </a:rPr>
              <a:t> </a:t>
            </a:r>
            <a:r>
              <a:rPr lang="en-US" sz="2100" b="1" dirty="0" err="1">
                <a:latin typeface="Times New Roman" pitchFamily="18" charset="0"/>
                <a:ea typeface="Arial-Rounded" pitchFamily="34" charset="0"/>
                <a:cs typeface="Times New Roman" pitchFamily="18" charset="0"/>
              </a:rPr>
              <a:t>lời</a:t>
            </a:r>
            <a:r>
              <a:rPr lang="en-US" sz="2100" b="1" dirty="0">
                <a:latin typeface="Times New Roman" pitchFamily="18" charset="0"/>
                <a:ea typeface="Arial-Rounded" pitchFamily="34" charset="0"/>
                <a:cs typeface="Times New Roman" pitchFamily="18" charset="0"/>
              </a:rPr>
              <a:t> </a:t>
            </a:r>
            <a:r>
              <a:rPr lang="en-US" sz="2100" b="1" dirty="0" err="1">
                <a:latin typeface="Times New Roman" pitchFamily="18" charset="0"/>
                <a:ea typeface="Arial-Rounded" pitchFamily="34" charset="0"/>
                <a:cs typeface="Times New Roman" pitchFamily="18" charset="0"/>
              </a:rPr>
              <a:t>câu</a:t>
            </a:r>
            <a:r>
              <a:rPr lang="en-US" sz="2100" b="1" dirty="0">
                <a:latin typeface="Times New Roman" pitchFamily="18" charset="0"/>
                <a:ea typeface="Arial-Rounded" pitchFamily="34" charset="0"/>
                <a:cs typeface="Times New Roman" pitchFamily="18" charset="0"/>
              </a:rPr>
              <a:t> </a:t>
            </a:r>
            <a:r>
              <a:rPr lang="en-US" sz="2100" b="1" dirty="0" err="1">
                <a:latin typeface="Times New Roman" pitchFamily="18" charset="0"/>
                <a:ea typeface="Arial-Rounded" pitchFamily="34" charset="0"/>
                <a:cs typeface="Times New Roman" pitchFamily="18" charset="0"/>
              </a:rPr>
              <a:t>hỏi</a:t>
            </a:r>
            <a:r>
              <a:rPr lang="en-US" sz="2100" dirty="0">
                <a:solidFill>
                  <a:srgbClr val="C00000"/>
                </a:solidFill>
                <a:latin typeface="Times New Roman" pitchFamily="18" charset="0"/>
                <a:ea typeface="Arial-Rounded" panose="020B0500000000000000" pitchFamily="34" charset="0"/>
                <a:cs typeface="Times New Roman" pitchFamily="18" charset="0"/>
              </a:rPr>
              <a:t> </a:t>
            </a:r>
            <a:endParaRPr lang="en-US" sz="2100" dirty="0">
              <a:latin typeface="Times New Roman" pitchFamily="18" charset="0"/>
              <a:ea typeface="Arial-Rounded" panose="020B0500000000000000" pitchFamily="34" charset="0"/>
              <a:cs typeface="Times New Roman" pitchFamily="18" charset="0"/>
            </a:endParaRPr>
          </a:p>
          <a:p>
            <a:r>
              <a:rPr lang="en-US" sz="2000" dirty="0" err="1">
                <a:solidFill>
                  <a:prstClr val="black"/>
                </a:solidFill>
                <a:latin typeface="Times New Roman" pitchFamily="18" charset="0"/>
                <a:cs typeface="Times New Roman" pitchFamily="18" charset="0"/>
              </a:rPr>
              <a:t>a.Vào</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mùa</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lúa</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chín</a:t>
            </a:r>
            <a:r>
              <a:rPr lang="en-US" sz="2000" dirty="0">
                <a:solidFill>
                  <a:prstClr val="black"/>
                </a:solidFill>
                <a:latin typeface="Times New Roman" pitchFamily="18" charset="0"/>
                <a:cs typeface="Times New Roman" pitchFamily="18" charset="0"/>
              </a:rPr>
              <a:t>, Sa Pa </a:t>
            </a:r>
            <a:r>
              <a:rPr lang="en-US" sz="2000" dirty="0" err="1">
                <a:solidFill>
                  <a:prstClr val="black"/>
                </a:solidFill>
                <a:latin typeface="Times New Roman" pitchFamily="18" charset="0"/>
                <a:cs typeface="Times New Roman" pitchFamily="18" charset="0"/>
              </a:rPr>
              <a:t>có</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gì</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đặc</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biệt</a:t>
            </a:r>
            <a:r>
              <a:rPr lang="en-US" sz="2000" dirty="0">
                <a:solidFill>
                  <a:prstClr val="black"/>
                </a:solidFill>
                <a:latin typeface="Times New Roman" pitchFamily="18" charset="0"/>
                <a:cs typeface="Times New Roman" pitchFamily="18" charset="0"/>
              </a:rPr>
              <a:t>?</a:t>
            </a:r>
          </a:p>
          <a:p>
            <a:r>
              <a:rPr lang="en-US" sz="2000" dirty="0">
                <a:solidFill>
                  <a:prstClr val="black"/>
                </a:solidFill>
                <a:latin typeface="Times New Roman" pitchFamily="18" charset="0"/>
                <a:cs typeface="Times New Roman" pitchFamily="18" charset="0"/>
              </a:rPr>
              <a:t>     </a:t>
            </a:r>
          </a:p>
          <a:p>
            <a:r>
              <a:rPr lang="en-US" sz="2000" dirty="0">
                <a:solidFill>
                  <a:prstClr val="black"/>
                </a:solidFill>
                <a:latin typeface="Times New Roman" pitchFamily="18" charset="0"/>
                <a:cs typeface="Times New Roman" pitchFamily="18" charset="0"/>
              </a:rPr>
              <a:t>  </a:t>
            </a:r>
          </a:p>
          <a:p>
            <a:endParaRPr lang="en-US" sz="2000" dirty="0">
              <a:solidFill>
                <a:prstClr val="black"/>
              </a:solidFill>
              <a:latin typeface="Times New Roman" pitchFamily="18" charset="0"/>
              <a:cs typeface="Times New Roman" pitchFamily="18" charset="0"/>
            </a:endParaRPr>
          </a:p>
          <a:p>
            <a:r>
              <a:rPr lang="en-US" sz="2000" dirty="0" err="1">
                <a:solidFill>
                  <a:prstClr val="black"/>
                </a:solidFill>
                <a:latin typeface="Times New Roman" pitchFamily="18" charset="0"/>
                <a:cs typeface="Times New Roman" pitchFamily="18" charset="0"/>
              </a:rPr>
              <a:t>b.Ruộng</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bậc</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thang</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có</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từ</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bao</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giờ</a:t>
            </a:r>
            <a:r>
              <a:rPr lang="en-US" sz="2000" dirty="0">
                <a:solidFill>
                  <a:prstClr val="black"/>
                </a:solidFill>
                <a:latin typeface="Times New Roman" pitchFamily="18" charset="0"/>
                <a:cs typeface="Times New Roman" pitchFamily="18" charset="0"/>
              </a:rPr>
              <a:t>?</a:t>
            </a:r>
          </a:p>
          <a:p>
            <a:endParaRPr lang="en-US" sz="2000" dirty="0">
              <a:solidFill>
                <a:prstClr val="black"/>
              </a:solidFill>
              <a:latin typeface="Times New Roman" pitchFamily="18" charset="0"/>
              <a:cs typeface="Times New Roman" pitchFamily="18" charset="0"/>
            </a:endParaRPr>
          </a:p>
          <a:p>
            <a:endParaRPr lang="en-US" sz="2000" dirty="0">
              <a:solidFill>
                <a:prstClr val="black"/>
              </a:solidFill>
              <a:latin typeface="Times New Roman" pitchFamily="18" charset="0"/>
              <a:cs typeface="Times New Roman" pitchFamily="18" charset="0"/>
            </a:endParaRPr>
          </a:p>
          <a:p>
            <a:endParaRPr lang="en-US" sz="2000" dirty="0">
              <a:solidFill>
                <a:prstClr val="black"/>
              </a:solidFill>
              <a:latin typeface="Times New Roman" pitchFamily="18" charset="0"/>
              <a:cs typeface="Times New Roman" pitchFamily="18" charset="0"/>
            </a:endParaRPr>
          </a:p>
          <a:p>
            <a:r>
              <a:rPr lang="en-US" sz="2000" dirty="0" err="1">
                <a:solidFill>
                  <a:prstClr val="black"/>
                </a:solidFill>
                <a:latin typeface="Times New Roman" pitchFamily="18" charset="0"/>
                <a:cs typeface="Times New Roman" pitchFamily="18" charset="0"/>
              </a:rPr>
              <a:t>c.Ai</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đã</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tạo</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nên</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những</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khu</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ruộng</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bậc</a:t>
            </a:r>
            <a:r>
              <a:rPr lang="en-US" sz="2000" dirty="0">
                <a:solidFill>
                  <a:prstClr val="black"/>
                </a:solidFill>
                <a:latin typeface="Times New Roman" pitchFamily="18" charset="0"/>
                <a:cs typeface="Times New Roman" pitchFamily="18" charset="0"/>
              </a:rPr>
              <a:t> </a:t>
            </a:r>
            <a:r>
              <a:rPr lang="en-US" sz="2000" dirty="0" err="1">
                <a:solidFill>
                  <a:prstClr val="black"/>
                </a:solidFill>
                <a:latin typeface="Times New Roman" pitchFamily="18" charset="0"/>
                <a:cs typeface="Times New Roman" pitchFamily="18" charset="0"/>
              </a:rPr>
              <a:t>thang</a:t>
            </a:r>
            <a:r>
              <a:rPr lang="en-US" sz="2000" dirty="0">
                <a:solidFill>
                  <a:prstClr val="black"/>
                </a:solidFill>
                <a:latin typeface="Times New Roman" pitchFamily="18" charset="0"/>
                <a:cs typeface="Times New Roman" pitchFamily="18" charset="0"/>
              </a:rPr>
              <a:t>?</a:t>
            </a:r>
          </a:p>
        </p:txBody>
      </p:sp>
      <p:sp>
        <p:nvSpPr>
          <p:cNvPr id="17" name="Rounded Rectangle 16"/>
          <p:cNvSpPr/>
          <p:nvPr/>
        </p:nvSpPr>
        <p:spPr>
          <a:xfrm>
            <a:off x="47972" y="2637735"/>
            <a:ext cx="6972300" cy="43807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r>
              <a:rPr lang="en-US" sz="2000" dirty="0">
                <a:solidFill>
                  <a:prstClr val="black"/>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Ruộng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bậc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thang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có</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từ</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hàng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trăm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năm</a:t>
            </a:r>
            <a:r>
              <a:rPr lang="en-US" sz="2000" dirty="0">
                <a:solidFill>
                  <a:srgbClr val="FF0000"/>
                </a:solidFill>
                <a:latin typeface="Times New Roman" pitchFamily="18" charset="0"/>
                <a:cs typeface="Times New Roman" pitchFamily="18" charset="0"/>
              </a:rPr>
              <a:t> nay.</a:t>
            </a:r>
            <a:r>
              <a:rPr lang="en-US" sz="2000" b="1" dirty="0">
                <a:solidFill>
                  <a:srgbClr val="FF0000"/>
                </a:solidFill>
                <a:latin typeface="Times New Roman" pitchFamily="18" charset="0"/>
                <a:ea typeface="Arial-Rounded" pitchFamily="34" charset="0"/>
                <a:cs typeface="Times New Roman" pitchFamily="18" charset="0"/>
              </a:rPr>
              <a:t> </a:t>
            </a:r>
          </a:p>
          <a:p>
            <a:pPr algn="ctr"/>
            <a:r>
              <a:rPr lang="en-US" sz="2100" dirty="0">
                <a:solidFill>
                  <a:srgbClr val="FF0000"/>
                </a:solidFill>
                <a:latin typeface="Times New Roman" pitchFamily="18" charset="0"/>
                <a:ea typeface="Arial-Rounded" panose="020B0500000000000000" pitchFamily="34" charset="0"/>
                <a:cs typeface="Times New Roman" pitchFamily="18" charset="0"/>
              </a:rPr>
              <a:t> </a:t>
            </a:r>
          </a:p>
        </p:txBody>
      </p:sp>
      <p:sp>
        <p:nvSpPr>
          <p:cNvPr id="2" name="Rectangle 1"/>
          <p:cNvSpPr/>
          <p:nvPr/>
        </p:nvSpPr>
        <p:spPr>
          <a:xfrm>
            <a:off x="287524" y="3941643"/>
            <a:ext cx="8568952" cy="646331"/>
          </a:xfrm>
          <a:prstGeom prst="rect">
            <a:avLst/>
          </a:prstGeom>
        </p:spPr>
        <p:txBody>
          <a:bodyPr wrap="square">
            <a:spAutoFit/>
          </a:bodyPr>
          <a:lstStyle/>
          <a:p>
            <a:r>
              <a:rPr lang="en-US" dirty="0"/>
              <a:t>    </a:t>
            </a:r>
            <a:r>
              <a:rPr lang="vi-VN" dirty="0">
                <a:solidFill>
                  <a:srgbClr val="FF0000"/>
                </a:solidFill>
              </a:rPr>
              <a:t>Ruộng bậc thang được tạo nên bởi đôi bàn tay chăm chỉ, cần mẫn của những người H’mông, Dao, Hà Nhì…</a:t>
            </a:r>
          </a:p>
        </p:txBody>
      </p:sp>
    </p:spTree>
    <p:extLst>
      <p:ext uri="{BB962C8B-B14F-4D97-AF65-F5344CB8AC3E}">
        <p14:creationId xmlns:p14="http://schemas.microsoft.com/office/powerpoint/2010/main" val="3297819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animBg="1"/>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3648" y="411510"/>
            <a:ext cx="4411785" cy="400110"/>
          </a:xfrm>
          <a:prstGeom prst="rect">
            <a:avLst/>
          </a:prstGeom>
          <a:noFill/>
        </p:spPr>
        <p:txBody>
          <a:bodyPr wrap="none" rtlCol="0">
            <a:spAutoFit/>
          </a:bodyPr>
          <a:lstStyle/>
          <a:p>
            <a:pPr lvl="0" fontAlgn="base">
              <a:spcBef>
                <a:spcPct val="0"/>
              </a:spcBef>
              <a:spcAft>
                <a:spcPct val="0"/>
              </a:spcAft>
            </a:pPr>
            <a:r>
              <a:rPr lang="en-US" sz="2000" b="1" dirty="0">
                <a:latin typeface="Times New Roman" pitchFamily="18" charset="0"/>
                <a:cs typeface="Times New Roman" pitchFamily="18" charset="0"/>
              </a:rPr>
              <a:t>4</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Chọn</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vần</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phù</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hợp</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thay</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cho</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lang="en-US" sz="2000" b="1" dirty="0">
                <a:latin typeface="Times New Roman" pitchFamily="18" charset="0"/>
                <a:cs typeface="Times New Roman" pitchFamily="18" charset="0"/>
              </a:rPr>
              <a:t>ô </a:t>
            </a:r>
            <a:r>
              <a:rPr lang="en-US" sz="2000" b="1" dirty="0" err="1">
                <a:latin typeface="Times New Roman" pitchFamily="18" charset="0"/>
                <a:cs typeface="Times New Roman" pitchFamily="18" charset="0"/>
              </a:rPr>
              <a:t>vuông</a:t>
            </a:r>
            <a:endParaRPr kumimoji="0" lang="en-US" sz="2400" b="1" u="none" strike="noStrike" cap="none" normalizeH="0" baseline="0" dirty="0">
              <a:ln>
                <a:noFill/>
              </a:ln>
              <a:solidFill>
                <a:schemeClr val="tx1"/>
              </a:solidFill>
              <a:effectLst/>
              <a:latin typeface="Arial" pitchFamily="34" charset="0"/>
              <a:cs typeface="Arial" pitchFamily="34" charset="0"/>
            </a:endParaRPr>
          </a:p>
        </p:txBody>
      </p:sp>
      <p:sp>
        <p:nvSpPr>
          <p:cNvPr id="7" name="TextBox 6"/>
          <p:cNvSpPr txBox="1"/>
          <p:nvPr/>
        </p:nvSpPr>
        <p:spPr>
          <a:xfrm>
            <a:off x="755576" y="1363290"/>
            <a:ext cx="8064896" cy="2000548"/>
          </a:xfrm>
          <a:prstGeom prst="rect">
            <a:avLst/>
          </a:prstGeom>
          <a:noFill/>
        </p:spPr>
        <p:txBody>
          <a:bodyPr wrap="square" rtlCol="0">
            <a:spAutoFit/>
          </a:bodyPr>
          <a:lstStyle/>
          <a:p>
            <a:pPr fontAlgn="ctr"/>
            <a:r>
              <a:rPr lang="en-US" sz="2400" dirty="0"/>
              <a:t> </a:t>
            </a:r>
            <a:r>
              <a:rPr lang="en-GB" sz="2400" b="1" dirty="0">
                <a:latin typeface="Times New Roman" pitchFamily="18" charset="0"/>
                <a:cs typeface="Times New Roman" pitchFamily="18" charset="0"/>
              </a:rPr>
              <a:t>a. </a:t>
            </a:r>
            <a:r>
              <a:rPr lang="en-GB" sz="2400" dirty="0" err="1">
                <a:solidFill>
                  <a:srgbClr val="FF0000"/>
                </a:solidFill>
                <a:latin typeface="Times New Roman" pitchFamily="18" charset="0"/>
                <a:cs typeface="Times New Roman" pitchFamily="18" charset="0"/>
              </a:rPr>
              <a:t>ich</a:t>
            </a:r>
            <a:r>
              <a:rPr lang="en-GB" sz="2400" dirty="0">
                <a:solidFill>
                  <a:srgbClr val="FF0000"/>
                </a:solidFill>
                <a:latin typeface="Times New Roman" pitchFamily="18" charset="0"/>
                <a:cs typeface="Times New Roman" pitchFamily="18" charset="0"/>
              </a:rPr>
              <a:t> hay it </a:t>
            </a:r>
            <a:r>
              <a:rPr lang="en-GB" sz="2400" b="1" dirty="0">
                <a:solidFill>
                  <a:srgbClr val="FF0000"/>
                </a:solidFill>
                <a:latin typeface="Times New Roman" pitchFamily="18" charset="0"/>
                <a:cs typeface="Times New Roman" pitchFamily="18" charset="0"/>
              </a:rPr>
              <a:t>?</a:t>
            </a:r>
          </a:p>
          <a:p>
            <a:pPr fontAlgn="ctr"/>
            <a:r>
              <a:rPr lang="en-GB" sz="2400" dirty="0" err="1">
                <a:latin typeface="Times New Roman" pitchFamily="18" charset="0"/>
                <a:cs typeface="Times New Roman" pitchFamily="18" charset="0"/>
              </a:rPr>
              <a:t>tờ</a:t>
            </a:r>
            <a:r>
              <a:rPr lang="en-GB" sz="2400" dirty="0">
                <a:latin typeface="Times New Roman" pitchFamily="18" charset="0"/>
                <a:cs typeface="Times New Roman" pitchFamily="18" charset="0"/>
              </a:rPr>
              <a:t> l∎                  </a:t>
            </a:r>
            <a:r>
              <a:rPr lang="en-GB" sz="2400" dirty="0" err="1">
                <a:latin typeface="Times New Roman" pitchFamily="18" charset="0"/>
                <a:cs typeface="Times New Roman" pitchFamily="18" charset="0"/>
              </a:rPr>
              <a:t>yêu</a:t>
            </a:r>
            <a:r>
              <a:rPr lang="en-GB" sz="2400" dirty="0">
                <a:latin typeface="Times New Roman" pitchFamily="18" charset="0"/>
                <a:cs typeface="Times New Roman" pitchFamily="18" charset="0"/>
              </a:rPr>
              <a:t> </a:t>
            </a:r>
            <a:r>
              <a:rPr lang="en-GB" sz="2400" dirty="0" err="1">
                <a:latin typeface="Times New Roman" pitchFamily="18" charset="0"/>
                <a:cs typeface="Times New Roman" pitchFamily="18" charset="0"/>
              </a:rPr>
              <a:t>th</a:t>
            </a:r>
            <a:r>
              <a:rPr lang="en-GB" sz="2400" dirty="0">
                <a:latin typeface="Times New Roman" pitchFamily="18" charset="0"/>
                <a:cs typeface="Times New Roman" pitchFamily="18" charset="0"/>
              </a:rPr>
              <a:t>∎                     </a:t>
            </a:r>
            <a:r>
              <a:rPr lang="en-GB" sz="2400" dirty="0" err="1">
                <a:latin typeface="Times New Roman" pitchFamily="18" charset="0"/>
                <a:cs typeface="Times New Roman" pitchFamily="18" charset="0"/>
              </a:rPr>
              <a:t>tối</a:t>
            </a:r>
            <a:r>
              <a:rPr lang="en-GB" sz="2400" dirty="0">
                <a:latin typeface="Times New Roman" pitchFamily="18" charset="0"/>
                <a:cs typeface="Times New Roman" pitchFamily="18" charset="0"/>
              </a:rPr>
              <a:t> m∎</a:t>
            </a:r>
          </a:p>
          <a:p>
            <a:pPr fontAlgn="ctr"/>
            <a:r>
              <a:rPr lang="vi-VN" sz="2400" dirty="0">
                <a:latin typeface="Times New Roman" pitchFamily="18" charset="0"/>
                <a:cs typeface="Times New Roman" pitchFamily="18" charset="0"/>
              </a:rPr>
              <a:t>b</a:t>
            </a:r>
            <a:r>
              <a:rPr lang="vi-VN" sz="2400" b="1" dirty="0">
                <a:latin typeface="Times New Roman" pitchFamily="18" charset="0"/>
                <a:cs typeface="Times New Roman" pitchFamily="18" charset="0"/>
              </a:rPr>
              <a:t>. </a:t>
            </a:r>
            <a:r>
              <a:rPr lang="en-GB" sz="2400" dirty="0">
                <a:solidFill>
                  <a:srgbClr val="FF0000"/>
                </a:solidFill>
                <a:latin typeface="Times New Roman" pitchFamily="18" charset="0"/>
                <a:cs typeface="Times New Roman" pitchFamily="18" charset="0"/>
              </a:rPr>
              <a:t>ach hay </a:t>
            </a:r>
            <a:r>
              <a:rPr lang="en-GB" sz="2400" dirty="0" err="1">
                <a:solidFill>
                  <a:srgbClr val="FF0000"/>
                </a:solidFill>
                <a:latin typeface="Times New Roman" pitchFamily="18" charset="0"/>
                <a:cs typeface="Times New Roman" pitchFamily="18" charset="0"/>
              </a:rPr>
              <a:t>êch</a:t>
            </a:r>
            <a:r>
              <a:rPr lang="en-GB" sz="2400" dirty="0">
                <a:solidFill>
                  <a:srgbClr val="FF0000"/>
                </a:solidFill>
                <a:latin typeface="Times New Roman" pitchFamily="18" charset="0"/>
                <a:cs typeface="Times New Roman" pitchFamily="18" charset="0"/>
              </a:rPr>
              <a:t>? </a:t>
            </a:r>
          </a:p>
          <a:p>
            <a:pPr fontAlgn="ctr"/>
            <a:r>
              <a:rPr lang="en-GB" sz="2400" dirty="0">
                <a:latin typeface="Times New Roman" pitchFamily="18" charset="0"/>
                <a:cs typeface="Times New Roman" pitchFamily="18" charset="0"/>
              </a:rPr>
              <a:t>c∎ </a:t>
            </a:r>
            <a:r>
              <a:rPr lang="en-GB" sz="2400" dirty="0" err="1">
                <a:latin typeface="Times New Roman" pitchFamily="18" charset="0"/>
                <a:cs typeface="Times New Roman" pitchFamily="18" charset="0"/>
              </a:rPr>
              <a:t>xa</a:t>
            </a:r>
            <a:r>
              <a:rPr lang="en-GB" sz="2400" dirty="0">
                <a:latin typeface="Times New Roman" pitchFamily="18" charset="0"/>
                <a:cs typeface="Times New Roman" pitchFamily="18" charset="0"/>
              </a:rPr>
              <a:t>                   </a:t>
            </a:r>
            <a:r>
              <a:rPr lang="en-GB" sz="2400" dirty="0" err="1">
                <a:latin typeface="Times New Roman" pitchFamily="18" charset="0"/>
                <a:cs typeface="Times New Roman" pitchFamily="18" charset="0"/>
              </a:rPr>
              <a:t>túi</a:t>
            </a:r>
            <a:r>
              <a:rPr lang="en-GB" sz="2400" dirty="0">
                <a:latin typeface="Times New Roman" pitchFamily="18" charset="0"/>
                <a:cs typeface="Times New Roman" pitchFamily="18" charset="0"/>
              </a:rPr>
              <a:t> x∎                      </a:t>
            </a:r>
            <a:r>
              <a:rPr lang="en-GB" sz="2400" dirty="0" err="1">
                <a:latin typeface="Times New Roman" pitchFamily="18" charset="0"/>
                <a:cs typeface="Times New Roman" pitchFamily="18" charset="0"/>
              </a:rPr>
              <a:t>chênh</a:t>
            </a:r>
            <a:r>
              <a:rPr lang="en-GB" sz="2400" dirty="0">
                <a:latin typeface="Times New Roman" pitchFamily="18" charset="0"/>
                <a:cs typeface="Times New Roman" pitchFamily="18" charset="0"/>
              </a:rPr>
              <a:t> </a:t>
            </a:r>
            <a:r>
              <a:rPr lang="en-GB" sz="2400" dirty="0" err="1">
                <a:latin typeface="Times New Roman" pitchFamily="18" charset="0"/>
                <a:cs typeface="Times New Roman" pitchFamily="18" charset="0"/>
              </a:rPr>
              <a:t>ch</a:t>
            </a:r>
            <a:r>
              <a:rPr lang="en-GB" sz="2400" dirty="0">
                <a:latin typeface="Times New Roman" pitchFamily="18" charset="0"/>
                <a:cs typeface="Times New Roman" pitchFamily="18" charset="0"/>
              </a:rPr>
              <a:t>∎</a:t>
            </a:r>
          </a:p>
          <a:p>
            <a:r>
              <a:rPr lang="en-US" sz="2000" dirty="0">
                <a:latin typeface="Times New Roman" pitchFamily="18" charset="0"/>
                <a:cs typeface="Times New Roman" pitchFamily="18" charset="0"/>
              </a:rPr>
              <a:t> </a:t>
            </a:r>
            <a:r>
              <a:rPr lang="en-US" sz="2800" dirty="0"/>
              <a:t>  </a:t>
            </a:r>
            <a:endParaRPr lang="en-GB" sz="2800" dirty="0"/>
          </a:p>
        </p:txBody>
      </p:sp>
    </p:spTree>
    <p:extLst>
      <p:ext uri="{BB962C8B-B14F-4D97-AF65-F5344CB8AC3E}">
        <p14:creationId xmlns:p14="http://schemas.microsoft.com/office/powerpoint/2010/main" val="4280784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3648" y="411510"/>
            <a:ext cx="4698722" cy="461665"/>
          </a:xfrm>
          <a:prstGeom prst="rect">
            <a:avLst/>
          </a:prstGeom>
          <a:noFill/>
        </p:spPr>
        <p:txBody>
          <a:bodyPr wrap="none" rtlCol="0">
            <a:spAutoFit/>
          </a:bodyPr>
          <a:lstStyle/>
          <a:p>
            <a:pPr lvl="0" fontAlgn="base">
              <a:spcBef>
                <a:spcPct val="0"/>
              </a:spcBef>
              <a:spcAft>
                <a:spcPct val="0"/>
              </a:spcAft>
            </a:pPr>
            <a:r>
              <a:rPr lang="en-US" sz="2000" b="1" dirty="0">
                <a:latin typeface="Times New Roman" pitchFamily="18" charset="0"/>
                <a:cs typeface="Times New Roman" pitchFamily="18" charset="0"/>
              </a:rPr>
              <a:t>4</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Chọn</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vần</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phù</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hợp</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thay</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cho</a:t>
            </a:r>
            <a:r>
              <a:rPr kumimoji="0" lang="en-US" sz="2000" b="1"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u="none" strike="noStrike" cap="none" normalizeH="0" baseline="0" dirty="0" err="1">
                <a:ln>
                  <a:noFill/>
                </a:ln>
                <a:solidFill>
                  <a:schemeClr val="tx1"/>
                </a:solidFill>
                <a:effectLst/>
                <a:latin typeface="Times New Roman" pitchFamily="18" charset="0"/>
                <a:cs typeface="Times New Roman" pitchFamily="18" charset="0"/>
              </a:rPr>
              <a:t>chỗ</a:t>
            </a:r>
            <a:r>
              <a:rPr kumimoji="0" lang="en-US" sz="2000" b="1" u="none" strike="noStrike" cap="none" normalizeH="0" dirty="0">
                <a:ln>
                  <a:noFill/>
                </a:ln>
                <a:solidFill>
                  <a:schemeClr val="tx1"/>
                </a:solidFill>
                <a:effectLst/>
                <a:latin typeface="Times New Roman" pitchFamily="18" charset="0"/>
                <a:cs typeface="Times New Roman" pitchFamily="18" charset="0"/>
              </a:rPr>
              <a:t> </a:t>
            </a:r>
            <a:r>
              <a:rPr kumimoji="0" lang="en-US" sz="2000" b="1" u="none" strike="noStrike" cap="none" normalizeH="0" dirty="0" err="1">
                <a:ln>
                  <a:noFill/>
                </a:ln>
                <a:solidFill>
                  <a:schemeClr val="tx1"/>
                </a:solidFill>
                <a:effectLst/>
                <a:latin typeface="Times New Roman" pitchFamily="18" charset="0"/>
                <a:cs typeface="Times New Roman" pitchFamily="18" charset="0"/>
              </a:rPr>
              <a:t>chấm</a:t>
            </a:r>
            <a:r>
              <a:rPr kumimoji="0" lang="en-US" sz="2400" b="1" u="none" strike="noStrike" cap="none" normalizeH="0" baseline="0" dirty="0">
                <a:ln>
                  <a:noFill/>
                </a:ln>
                <a:solidFill>
                  <a:schemeClr val="tx1"/>
                </a:solidFill>
                <a:effectLst/>
                <a:latin typeface="inherit"/>
                <a:cs typeface="Arial" pitchFamily="34" charset="0"/>
              </a:rPr>
              <a:t>:</a:t>
            </a:r>
            <a:endParaRPr kumimoji="0" lang="en-US" sz="2400" b="1" u="none" strike="noStrike" cap="none" normalizeH="0" baseline="0" dirty="0">
              <a:ln>
                <a:noFill/>
              </a:ln>
              <a:solidFill>
                <a:schemeClr val="tx1"/>
              </a:solidFill>
              <a:effectLst/>
              <a:latin typeface="Arial" pitchFamily="34" charset="0"/>
              <a:cs typeface="Arial" pitchFamily="34" charset="0"/>
            </a:endParaRPr>
          </a:p>
        </p:txBody>
      </p:sp>
      <p:sp>
        <p:nvSpPr>
          <p:cNvPr id="7" name="TextBox 6"/>
          <p:cNvSpPr txBox="1"/>
          <p:nvPr/>
        </p:nvSpPr>
        <p:spPr>
          <a:xfrm>
            <a:off x="703784" y="904057"/>
            <a:ext cx="8064896" cy="2677656"/>
          </a:xfrm>
          <a:prstGeom prst="rect">
            <a:avLst/>
          </a:prstGeom>
          <a:noFill/>
        </p:spPr>
        <p:txBody>
          <a:bodyPr wrap="square" rtlCol="0">
            <a:spAutoFit/>
          </a:bodyPr>
          <a:lstStyle/>
          <a:p>
            <a:pPr fontAlgn="ctr"/>
            <a:r>
              <a:rPr lang="en-US" dirty="0"/>
              <a:t> </a:t>
            </a:r>
            <a:r>
              <a:rPr lang="en-GB" sz="2000" b="1" dirty="0">
                <a:latin typeface="Times New Roman" pitchFamily="18" charset="0"/>
                <a:cs typeface="Times New Roman" pitchFamily="18" charset="0"/>
              </a:rPr>
              <a:t>a. </a:t>
            </a:r>
            <a:r>
              <a:rPr lang="en-GB" sz="2000" b="1" dirty="0" err="1">
                <a:solidFill>
                  <a:srgbClr val="FF0000"/>
                </a:solidFill>
                <a:latin typeface="Times New Roman" pitchFamily="18" charset="0"/>
                <a:cs typeface="Times New Roman" pitchFamily="18" charset="0"/>
              </a:rPr>
              <a:t>ich</a:t>
            </a:r>
            <a:r>
              <a:rPr lang="en-GB" sz="2000" b="1" dirty="0">
                <a:latin typeface="Times New Roman" pitchFamily="18" charset="0"/>
                <a:cs typeface="Times New Roman" pitchFamily="18" charset="0"/>
              </a:rPr>
              <a:t> hay </a:t>
            </a:r>
            <a:r>
              <a:rPr lang="en-GB" sz="2000" b="1" dirty="0">
                <a:solidFill>
                  <a:srgbClr val="FF0000"/>
                </a:solidFill>
                <a:latin typeface="Times New Roman" pitchFamily="18" charset="0"/>
                <a:cs typeface="Times New Roman" pitchFamily="18" charset="0"/>
              </a:rPr>
              <a:t>it</a:t>
            </a:r>
            <a:r>
              <a:rPr lang="en-GB" sz="2000" b="1" dirty="0">
                <a:latin typeface="Times New Roman" pitchFamily="18" charset="0"/>
                <a:cs typeface="Times New Roman" pitchFamily="18" charset="0"/>
              </a:rPr>
              <a:t> ?</a:t>
            </a:r>
          </a:p>
          <a:p>
            <a:pPr fontAlgn="ctr"/>
            <a:endParaRPr lang="en-GB" sz="2000" b="1" dirty="0">
              <a:latin typeface="Times New Roman" pitchFamily="18" charset="0"/>
              <a:cs typeface="Times New Roman" pitchFamily="18" charset="0"/>
            </a:endParaRPr>
          </a:p>
          <a:p>
            <a:pPr fontAlgn="ctr"/>
            <a:r>
              <a:rPr lang="en-GB" sz="2000" dirty="0" err="1">
                <a:latin typeface="Times New Roman" pitchFamily="18" charset="0"/>
                <a:cs typeface="Times New Roman" pitchFamily="18" charset="0"/>
              </a:rPr>
              <a:t>tờ</a:t>
            </a:r>
            <a:r>
              <a:rPr lang="en-GB" sz="2000" dirty="0">
                <a:latin typeface="Times New Roman" pitchFamily="18" charset="0"/>
                <a:cs typeface="Times New Roman" pitchFamily="18" charset="0"/>
              </a:rPr>
              <a:t> l</a:t>
            </a:r>
            <a:r>
              <a:rPr lang="en-GB" sz="2000" dirty="0">
                <a:solidFill>
                  <a:srgbClr val="FF0000"/>
                </a:solidFill>
                <a:latin typeface="Times New Roman" pitchFamily="18" charset="0"/>
                <a:cs typeface="Times New Roman" pitchFamily="18" charset="0"/>
              </a:rPr>
              <a:t>∎</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yêu</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th</a:t>
            </a:r>
            <a:r>
              <a:rPr lang="en-GB" sz="2000" dirty="0">
                <a:solidFill>
                  <a:srgbClr val="FF0000"/>
                </a:solidFill>
                <a:latin typeface="Times New Roman" pitchFamily="18" charset="0"/>
                <a:cs typeface="Times New Roman" pitchFamily="18" charset="0"/>
              </a:rPr>
              <a:t>∎</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tối</a:t>
            </a:r>
            <a:r>
              <a:rPr lang="en-GB" sz="2000" dirty="0">
                <a:latin typeface="Times New Roman" pitchFamily="18" charset="0"/>
                <a:cs typeface="Times New Roman" pitchFamily="18" charset="0"/>
              </a:rPr>
              <a:t> m</a:t>
            </a:r>
            <a:r>
              <a:rPr lang="en-GB" sz="2000" dirty="0">
                <a:solidFill>
                  <a:srgbClr val="FF0000"/>
                </a:solidFill>
                <a:latin typeface="Times New Roman" pitchFamily="18" charset="0"/>
                <a:cs typeface="Times New Roman" pitchFamily="18" charset="0"/>
              </a:rPr>
              <a:t>∎</a:t>
            </a:r>
          </a:p>
          <a:p>
            <a:pPr fontAlgn="ctr"/>
            <a:endParaRPr lang="en-GB" sz="2000" dirty="0">
              <a:latin typeface="Times New Roman" pitchFamily="18" charset="0"/>
              <a:cs typeface="Times New Roman" pitchFamily="18" charset="0"/>
            </a:endParaRPr>
          </a:p>
          <a:p>
            <a:pPr fontAlgn="ctr"/>
            <a:r>
              <a:rPr lang="vi-VN" sz="2000" b="1" dirty="0">
                <a:latin typeface="Times New Roman" pitchFamily="18" charset="0"/>
                <a:cs typeface="Times New Roman" pitchFamily="18" charset="0"/>
              </a:rPr>
              <a:t>b. </a:t>
            </a:r>
            <a:r>
              <a:rPr lang="en-GB" sz="2000" b="1" dirty="0">
                <a:solidFill>
                  <a:srgbClr val="FF0000"/>
                </a:solidFill>
                <a:latin typeface="Times New Roman" pitchFamily="18" charset="0"/>
                <a:cs typeface="Times New Roman" pitchFamily="18" charset="0"/>
              </a:rPr>
              <a:t>ach </a:t>
            </a:r>
            <a:r>
              <a:rPr lang="en-GB" sz="2000" b="1" dirty="0">
                <a:latin typeface="Times New Roman" pitchFamily="18" charset="0"/>
                <a:cs typeface="Times New Roman" pitchFamily="18" charset="0"/>
              </a:rPr>
              <a:t> hay </a:t>
            </a:r>
            <a:r>
              <a:rPr lang="en-GB" sz="2000" b="1" dirty="0" err="1">
                <a:solidFill>
                  <a:srgbClr val="FF0000"/>
                </a:solidFill>
                <a:latin typeface="Times New Roman" pitchFamily="18" charset="0"/>
                <a:cs typeface="Times New Roman" pitchFamily="18" charset="0"/>
              </a:rPr>
              <a:t>êch</a:t>
            </a:r>
            <a:r>
              <a:rPr lang="en-GB" sz="2000" b="1" dirty="0">
                <a:solidFill>
                  <a:srgbClr val="FF0000"/>
                </a:solidFill>
                <a:latin typeface="Times New Roman" pitchFamily="18" charset="0"/>
                <a:cs typeface="Times New Roman" pitchFamily="18" charset="0"/>
              </a:rPr>
              <a:t> </a:t>
            </a:r>
            <a:r>
              <a:rPr lang="en-GB" sz="2000" b="1" dirty="0">
                <a:latin typeface="Times New Roman" pitchFamily="18" charset="0"/>
                <a:cs typeface="Times New Roman" pitchFamily="18" charset="0"/>
              </a:rPr>
              <a:t>? </a:t>
            </a:r>
          </a:p>
          <a:p>
            <a:pPr fontAlgn="ctr"/>
            <a:endParaRPr lang="en-GB" sz="2000" dirty="0">
              <a:latin typeface="Times New Roman" pitchFamily="18" charset="0"/>
              <a:cs typeface="Times New Roman" pitchFamily="18" charset="0"/>
            </a:endParaRPr>
          </a:p>
          <a:p>
            <a:pPr fontAlgn="ctr"/>
            <a:r>
              <a:rPr lang="en-GB" sz="2000" dirty="0">
                <a:latin typeface="Times New Roman" pitchFamily="18" charset="0"/>
                <a:cs typeface="Times New Roman" pitchFamily="18" charset="0"/>
              </a:rPr>
              <a:t>c</a:t>
            </a:r>
            <a:r>
              <a:rPr lang="en-GB" sz="2000" dirty="0">
                <a:solidFill>
                  <a:srgbClr val="FF0000"/>
                </a:solidFill>
                <a:latin typeface="Times New Roman" pitchFamily="18" charset="0"/>
                <a:cs typeface="Times New Roman" pitchFamily="18" charset="0"/>
              </a:rPr>
              <a:t>∎</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xa</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túi</a:t>
            </a:r>
            <a:r>
              <a:rPr lang="en-GB" sz="2000" dirty="0">
                <a:latin typeface="Times New Roman" pitchFamily="18" charset="0"/>
                <a:cs typeface="Times New Roman" pitchFamily="18" charset="0"/>
              </a:rPr>
              <a:t> x</a:t>
            </a:r>
            <a:r>
              <a:rPr lang="en-GB" sz="2000" dirty="0">
                <a:solidFill>
                  <a:srgbClr val="FF0000"/>
                </a:solidFill>
                <a:latin typeface="Times New Roman" pitchFamily="18" charset="0"/>
                <a:cs typeface="Times New Roman" pitchFamily="18" charset="0"/>
              </a:rPr>
              <a:t>∎</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chênh</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ch</a:t>
            </a:r>
            <a:r>
              <a:rPr lang="en-GB" sz="2000" dirty="0">
                <a:solidFill>
                  <a:srgbClr val="FF0000"/>
                </a:solidFill>
                <a:latin typeface="Times New Roman" pitchFamily="18" charset="0"/>
                <a:cs typeface="Times New Roman" pitchFamily="18" charset="0"/>
              </a:rPr>
              <a:t>∎</a:t>
            </a:r>
          </a:p>
          <a:p>
            <a:r>
              <a:rPr lang="en-US" sz="2000" dirty="0">
                <a:latin typeface="Times New Roman" pitchFamily="18" charset="0"/>
                <a:cs typeface="Times New Roman" pitchFamily="18" charset="0"/>
              </a:rPr>
              <a:t> </a:t>
            </a:r>
            <a:r>
              <a:rPr lang="en-US" sz="2800" dirty="0"/>
              <a:t>  </a:t>
            </a:r>
            <a:endParaRPr lang="en-GB" sz="2800" dirty="0"/>
          </a:p>
        </p:txBody>
      </p:sp>
      <p:sp>
        <p:nvSpPr>
          <p:cNvPr id="6" name="Rounded Rectangle 5"/>
          <p:cNvSpPr/>
          <p:nvPr/>
        </p:nvSpPr>
        <p:spPr>
          <a:xfrm>
            <a:off x="755576" y="3550831"/>
            <a:ext cx="6120680" cy="65409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r>
              <a:rPr lang="en-US" sz="2400" dirty="0" err="1">
                <a:solidFill>
                  <a:prstClr val="black"/>
                </a:solidFill>
                <a:latin typeface="Times New Roman" pitchFamily="18" charset="0"/>
                <a:cs typeface="Times New Roman" pitchFamily="18" charset="0"/>
              </a:rPr>
              <a:t>a.Tờ</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l</a:t>
            </a:r>
            <a:r>
              <a:rPr lang="en-US" sz="2400" dirty="0" err="1">
                <a:solidFill>
                  <a:srgbClr val="FF0000"/>
                </a:solidFill>
                <a:latin typeface="Times New Roman" pitchFamily="18" charset="0"/>
                <a:cs typeface="Times New Roman" pitchFamily="18" charset="0"/>
              </a:rPr>
              <a:t>ịch</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yêu</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th</a:t>
            </a:r>
            <a:r>
              <a:rPr lang="en-US" sz="2400" dirty="0" err="1">
                <a:solidFill>
                  <a:srgbClr val="FF0000"/>
                </a:solidFill>
                <a:latin typeface="Times New Roman" pitchFamily="18" charset="0"/>
                <a:cs typeface="Times New Roman" pitchFamily="18" charset="0"/>
              </a:rPr>
              <a:t>ích</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tối</a:t>
            </a:r>
            <a:r>
              <a:rPr lang="en-US" sz="2400" dirty="0">
                <a:solidFill>
                  <a:prstClr val="black"/>
                </a:solidFill>
                <a:latin typeface="Times New Roman" pitchFamily="18" charset="0"/>
                <a:cs typeface="Times New Roman" pitchFamily="18" charset="0"/>
              </a:rPr>
              <a:t> </a:t>
            </a:r>
            <a:r>
              <a:rPr lang="en-US" sz="2400" dirty="0" err="1">
                <a:solidFill>
                  <a:prstClr val="black"/>
                </a:solidFill>
                <a:latin typeface="Times New Roman" pitchFamily="18" charset="0"/>
                <a:cs typeface="Times New Roman" pitchFamily="18" charset="0"/>
              </a:rPr>
              <a:t>m</a:t>
            </a:r>
            <a:r>
              <a:rPr lang="en-US" sz="2400" dirty="0" err="1">
                <a:solidFill>
                  <a:srgbClr val="FF0000"/>
                </a:solidFill>
                <a:latin typeface="Times New Roman" pitchFamily="18" charset="0"/>
                <a:cs typeface="Times New Roman" pitchFamily="18" charset="0"/>
              </a:rPr>
              <a:t>ịt</a:t>
            </a:r>
            <a:r>
              <a:rPr lang="en-US" sz="2400" dirty="0">
                <a:solidFill>
                  <a:prstClr val="black"/>
                </a:solidFill>
                <a:latin typeface="Times New Roman" pitchFamily="18" charset="0"/>
                <a:cs typeface="Times New Roman" pitchFamily="18" charset="0"/>
              </a:rPr>
              <a:t>.</a:t>
            </a:r>
            <a:r>
              <a:rPr lang="en-US" sz="2100" b="1" dirty="0">
                <a:solidFill>
                  <a:schemeClr val="tx1"/>
                </a:solidFill>
                <a:latin typeface="Times New Roman" pitchFamily="18" charset="0"/>
                <a:ea typeface="Arial-Rounded" pitchFamily="34" charset="0"/>
                <a:cs typeface="Times New Roman" pitchFamily="18" charset="0"/>
              </a:rPr>
              <a:t> </a:t>
            </a:r>
          </a:p>
          <a:p>
            <a:r>
              <a:rPr lang="en-US" sz="2100" dirty="0">
                <a:solidFill>
                  <a:srgbClr val="FF0000"/>
                </a:solidFill>
                <a:latin typeface="Times New Roman" pitchFamily="18" charset="0"/>
                <a:ea typeface="Arial-Rounded" panose="020B0500000000000000" pitchFamily="34" charset="0"/>
                <a:cs typeface="Times New Roman" pitchFamily="18" charset="0"/>
              </a:rPr>
              <a:t> </a:t>
            </a:r>
          </a:p>
        </p:txBody>
      </p:sp>
      <p:sp>
        <p:nvSpPr>
          <p:cNvPr id="8" name="Rounded Rectangle 7"/>
          <p:cNvSpPr/>
          <p:nvPr/>
        </p:nvSpPr>
        <p:spPr>
          <a:xfrm>
            <a:off x="683568" y="4002984"/>
            <a:ext cx="6396236" cy="633123"/>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latin typeface="Times New Roman" pitchFamily="18" charset="0"/>
                <a:cs typeface="Times New Roman" pitchFamily="18" charset="0"/>
              </a:rPr>
              <a:t>b. </a:t>
            </a:r>
            <a:r>
              <a:rPr lang="en-US" sz="2400" dirty="0" err="1">
                <a:solidFill>
                  <a:schemeClr val="tx1"/>
                </a:solidFill>
                <a:latin typeface="Times New Roman" pitchFamily="18" charset="0"/>
                <a:cs typeface="Times New Roman" pitchFamily="18" charset="0"/>
              </a:rPr>
              <a:t>C</a:t>
            </a:r>
            <a:r>
              <a:rPr lang="en-US" sz="2400" dirty="0" err="1">
                <a:solidFill>
                  <a:srgbClr val="FF0000"/>
                </a:solidFill>
                <a:latin typeface="Times New Roman" pitchFamily="18" charset="0"/>
                <a:cs typeface="Times New Roman" pitchFamily="18" charset="0"/>
              </a:rPr>
              <a:t>ách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túi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x</a:t>
            </a:r>
            <a:r>
              <a:rPr lang="en-US" sz="2400" dirty="0" err="1">
                <a:solidFill>
                  <a:srgbClr val="FF0000"/>
                </a:solidFill>
                <a:latin typeface="Times New Roman" pitchFamily="18" charset="0"/>
                <a:cs typeface="Times New Roman" pitchFamily="18" charset="0"/>
              </a:rPr>
              <a:t>ách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chênh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ch</a:t>
            </a:r>
            <a:r>
              <a:rPr lang="en-US" sz="2400" dirty="0" err="1">
                <a:solidFill>
                  <a:srgbClr val="FF0000"/>
                </a:solidFill>
                <a:latin typeface="Times New Roman" pitchFamily="18" charset="0"/>
                <a:cs typeface="Times New Roman" pitchFamily="18" charset="0"/>
              </a:rPr>
              <a:t>ếch</a:t>
            </a:r>
            <a:endParaRPr lang="en-US" sz="2400" b="1" dirty="0">
              <a:solidFill>
                <a:srgbClr val="FF0000"/>
              </a:solidFill>
              <a:latin typeface="Times New Roman" pitchFamily="18" charset="0"/>
              <a:ea typeface="Arial-Rounded" pitchFamily="34" charset="0"/>
              <a:cs typeface="Times New Roman" pitchFamily="18" charset="0"/>
            </a:endParaRPr>
          </a:p>
        </p:txBody>
      </p:sp>
    </p:spTree>
    <p:extLst>
      <p:ext uri="{BB962C8B-B14F-4D97-AF65-F5344CB8AC3E}">
        <p14:creationId xmlns:p14="http://schemas.microsoft.com/office/powerpoint/2010/main" val="3805823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6"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95536" y="555526"/>
            <a:ext cx="6120680" cy="65409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r>
              <a:rPr lang="en-US" sz="2400" b="1" dirty="0">
                <a:solidFill>
                  <a:prstClr val="black"/>
                </a:solidFill>
                <a:latin typeface="Times New Roman" pitchFamily="18" charset="0"/>
                <a:cs typeface="Times New Roman" pitchFamily="18" charset="0"/>
              </a:rPr>
              <a:t>5.    </a:t>
            </a:r>
            <a:r>
              <a:rPr lang="en-US" sz="2400" b="1" dirty="0" err="1">
                <a:solidFill>
                  <a:prstClr val="black"/>
                </a:solidFill>
                <a:latin typeface="Times New Roman" pitchFamily="18" charset="0"/>
                <a:cs typeface="Times New Roman" pitchFamily="18" charset="0"/>
              </a:rPr>
              <a:t>Hát</a:t>
            </a:r>
            <a:r>
              <a:rPr lang="en-US" sz="2400" b="1" dirty="0">
                <a:solidFill>
                  <a:prstClr val="black"/>
                </a:solidFill>
                <a:latin typeface="Times New Roman" pitchFamily="18" charset="0"/>
                <a:cs typeface="Times New Roman" pitchFamily="18" charset="0"/>
              </a:rPr>
              <a:t> </a:t>
            </a:r>
            <a:r>
              <a:rPr lang="en-US" sz="2400" b="1" dirty="0" err="1">
                <a:solidFill>
                  <a:prstClr val="black"/>
                </a:solidFill>
                <a:latin typeface="Times New Roman" pitchFamily="18" charset="0"/>
                <a:cs typeface="Times New Roman" pitchFamily="18" charset="0"/>
              </a:rPr>
              <a:t>một</a:t>
            </a:r>
            <a:r>
              <a:rPr lang="en-US" sz="2400" b="1" dirty="0">
                <a:solidFill>
                  <a:prstClr val="black"/>
                </a:solidFill>
                <a:latin typeface="Times New Roman" pitchFamily="18" charset="0"/>
                <a:cs typeface="Times New Roman" pitchFamily="18" charset="0"/>
              </a:rPr>
              <a:t> </a:t>
            </a:r>
            <a:r>
              <a:rPr lang="en-US" sz="2400" b="1" dirty="0" err="1">
                <a:solidFill>
                  <a:prstClr val="black"/>
                </a:solidFill>
                <a:latin typeface="Times New Roman" pitchFamily="18" charset="0"/>
                <a:cs typeface="Times New Roman" pitchFamily="18" charset="0"/>
              </a:rPr>
              <a:t>bài</a:t>
            </a:r>
            <a:r>
              <a:rPr lang="en-US" sz="2400" b="1" dirty="0">
                <a:solidFill>
                  <a:prstClr val="black"/>
                </a:solidFill>
                <a:latin typeface="Times New Roman" pitchFamily="18" charset="0"/>
                <a:cs typeface="Times New Roman" pitchFamily="18" charset="0"/>
              </a:rPr>
              <a:t> </a:t>
            </a:r>
            <a:r>
              <a:rPr lang="en-US" sz="2400" b="1" dirty="0" err="1">
                <a:solidFill>
                  <a:prstClr val="black"/>
                </a:solidFill>
                <a:latin typeface="Times New Roman" pitchFamily="18" charset="0"/>
                <a:cs typeface="Times New Roman" pitchFamily="18" charset="0"/>
              </a:rPr>
              <a:t>hát</a:t>
            </a:r>
            <a:r>
              <a:rPr lang="en-US" sz="2400" b="1" dirty="0">
                <a:solidFill>
                  <a:prstClr val="black"/>
                </a:solidFill>
                <a:latin typeface="Times New Roman" pitchFamily="18" charset="0"/>
                <a:cs typeface="Times New Roman" pitchFamily="18" charset="0"/>
              </a:rPr>
              <a:t> </a:t>
            </a:r>
            <a:r>
              <a:rPr lang="en-US" sz="2400" b="1" dirty="0" err="1">
                <a:solidFill>
                  <a:prstClr val="black"/>
                </a:solidFill>
                <a:latin typeface="Times New Roman" pitchFamily="18" charset="0"/>
                <a:cs typeface="Times New Roman" pitchFamily="18" charset="0"/>
              </a:rPr>
              <a:t>về</a:t>
            </a:r>
            <a:r>
              <a:rPr lang="en-US" sz="2400" b="1" dirty="0">
                <a:solidFill>
                  <a:prstClr val="black"/>
                </a:solidFill>
                <a:latin typeface="Times New Roman" pitchFamily="18" charset="0"/>
                <a:cs typeface="Times New Roman" pitchFamily="18" charset="0"/>
              </a:rPr>
              <a:t> </a:t>
            </a:r>
            <a:r>
              <a:rPr lang="en-US" sz="2400" b="1" dirty="0" err="1">
                <a:solidFill>
                  <a:prstClr val="black"/>
                </a:solidFill>
                <a:latin typeface="Times New Roman" pitchFamily="18" charset="0"/>
                <a:cs typeface="Times New Roman" pitchFamily="18" charset="0"/>
              </a:rPr>
              <a:t>quê</a:t>
            </a:r>
            <a:r>
              <a:rPr lang="en-US" sz="2400" b="1" dirty="0">
                <a:solidFill>
                  <a:prstClr val="black"/>
                </a:solidFill>
                <a:latin typeface="Times New Roman" pitchFamily="18" charset="0"/>
                <a:cs typeface="Times New Roman" pitchFamily="18" charset="0"/>
              </a:rPr>
              <a:t> </a:t>
            </a:r>
            <a:r>
              <a:rPr lang="en-US" sz="2400" b="1" dirty="0" err="1">
                <a:solidFill>
                  <a:prstClr val="black"/>
                </a:solidFill>
                <a:latin typeface="Times New Roman" pitchFamily="18" charset="0"/>
                <a:cs typeface="Times New Roman" pitchFamily="18" charset="0"/>
              </a:rPr>
              <a:t>hương</a:t>
            </a:r>
            <a:endParaRPr lang="en-US" sz="2100" b="1" dirty="0">
              <a:solidFill>
                <a:schemeClr val="tx1"/>
              </a:solidFill>
              <a:latin typeface="Times New Roman" pitchFamily="18" charset="0"/>
              <a:ea typeface="Arial-Rounded" pitchFamily="34" charset="0"/>
              <a:cs typeface="Times New Roman" pitchFamily="18" charset="0"/>
            </a:endParaRPr>
          </a:p>
          <a:p>
            <a:r>
              <a:rPr lang="en-US" sz="2100" dirty="0">
                <a:solidFill>
                  <a:srgbClr val="FF0000"/>
                </a:solidFill>
                <a:latin typeface="Times New Roman" pitchFamily="18" charset="0"/>
                <a:ea typeface="Arial-Rounded" panose="020B0500000000000000" pitchFamily="34" charset="0"/>
                <a:cs typeface="Times New Roman" pitchFamily="18" charset="0"/>
              </a:rPr>
              <a:t> </a:t>
            </a:r>
          </a:p>
        </p:txBody>
      </p:sp>
    </p:spTree>
    <p:extLst>
      <p:ext uri="{BB962C8B-B14F-4D97-AF65-F5344CB8AC3E}">
        <p14:creationId xmlns:p14="http://schemas.microsoft.com/office/powerpoint/2010/main" val="3566110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vdoc.vn/data/image/2021/06/11/giai-tieng-viet-1-trang-154-155-bai-4-ruong-bac-thang-o-sa-pa-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72" y="251765"/>
            <a:ext cx="8856984" cy="48965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987824" y="115927"/>
            <a:ext cx="6408712" cy="1015663"/>
          </a:xfrm>
          <a:prstGeom prst="rect">
            <a:avLst/>
          </a:prstGeom>
        </p:spPr>
        <p:txBody>
          <a:bodyPr wrap="square">
            <a:spAutoFit/>
          </a:bodyPr>
          <a:lstStyle/>
          <a:p>
            <a:r>
              <a:rPr lang="en-GB" sz="2000" b="1" dirty="0">
                <a:latin typeface="Times New Roman" pitchFamily="18" charset="0"/>
                <a:cs typeface="Times New Roman" pitchFamily="18" charset="0"/>
              </a:rPr>
              <a:t>1.Quan </a:t>
            </a:r>
            <a:r>
              <a:rPr lang="en-GB" sz="2000" b="1" dirty="0" err="1">
                <a:latin typeface="Times New Roman" pitchFamily="18" charset="0"/>
                <a:cs typeface="Times New Roman" pitchFamily="18" charset="0"/>
              </a:rPr>
              <a:t>sát</a:t>
            </a:r>
            <a:r>
              <a:rPr lang="en-GB" sz="2000" b="1" dirty="0">
                <a:latin typeface="Times New Roman" pitchFamily="18" charset="0"/>
                <a:cs typeface="Times New Roman" pitchFamily="18" charset="0"/>
              </a:rPr>
              <a:t> </a:t>
            </a:r>
            <a:r>
              <a:rPr lang="en-GB" sz="2000" b="1" dirty="0" err="1">
                <a:latin typeface="Times New Roman" pitchFamily="18" charset="0"/>
                <a:cs typeface="Times New Roman" pitchFamily="18" charset="0"/>
              </a:rPr>
              <a:t>tranh</a:t>
            </a:r>
            <a:r>
              <a:rPr lang="en-GB" sz="2000" b="1" dirty="0">
                <a:latin typeface="Times New Roman" pitchFamily="18" charset="0"/>
                <a:cs typeface="Times New Roman" pitchFamily="18" charset="0"/>
              </a:rPr>
              <a:t> </a:t>
            </a:r>
            <a:r>
              <a:rPr lang="en-GB" sz="2000" b="1" dirty="0" err="1">
                <a:latin typeface="Times New Roman" pitchFamily="18" charset="0"/>
                <a:cs typeface="Times New Roman" pitchFamily="18" charset="0"/>
              </a:rPr>
              <a:t>vẽ</a:t>
            </a:r>
            <a:r>
              <a:rPr lang="en-GB" sz="2000" b="1" dirty="0">
                <a:latin typeface="Times New Roman" pitchFamily="18" charset="0"/>
                <a:cs typeface="Times New Roman" pitchFamily="18" charset="0"/>
              </a:rPr>
              <a:t> </a:t>
            </a:r>
            <a:r>
              <a:rPr lang="en-GB" sz="2000" b="1" dirty="0" err="1">
                <a:latin typeface="Times New Roman" pitchFamily="18" charset="0"/>
                <a:cs typeface="Times New Roman" pitchFamily="18" charset="0"/>
              </a:rPr>
              <a:t>cảnh</a:t>
            </a:r>
            <a:r>
              <a:rPr lang="en-GB" sz="2000" b="1" dirty="0">
                <a:latin typeface="Times New Roman" pitchFamily="18" charset="0"/>
                <a:cs typeface="Times New Roman" pitchFamily="18" charset="0"/>
              </a:rPr>
              <a:t> </a:t>
            </a:r>
            <a:r>
              <a:rPr lang="en-GB" sz="2000" b="1" dirty="0" err="1">
                <a:latin typeface="Times New Roman" pitchFamily="18" charset="0"/>
                <a:cs typeface="Times New Roman" pitchFamily="18" charset="0"/>
              </a:rPr>
              <a:t>vùng</a:t>
            </a:r>
            <a:r>
              <a:rPr lang="en-GB" sz="2000" b="1" dirty="0">
                <a:latin typeface="Times New Roman" pitchFamily="18" charset="0"/>
                <a:cs typeface="Times New Roman" pitchFamily="18" charset="0"/>
              </a:rPr>
              <a:t> </a:t>
            </a:r>
            <a:r>
              <a:rPr lang="en-GB" sz="2000" b="1" dirty="0" err="1">
                <a:latin typeface="Times New Roman" pitchFamily="18" charset="0"/>
                <a:cs typeface="Times New Roman" pitchFamily="18" charset="0"/>
              </a:rPr>
              <a:t>cao</a:t>
            </a:r>
            <a:endParaRPr lang="en-GB" sz="2000" b="1" dirty="0">
              <a:latin typeface="Times New Roman" pitchFamily="18" charset="0"/>
              <a:cs typeface="Times New Roman" pitchFamily="18" charset="0"/>
            </a:endParaRPr>
          </a:p>
          <a:p>
            <a:r>
              <a:rPr lang="en-GB" sz="2000" dirty="0">
                <a:latin typeface="Times New Roman" pitchFamily="18" charset="0"/>
                <a:cs typeface="Times New Roman" pitchFamily="18" charset="0"/>
              </a:rPr>
              <a:t>a. </a:t>
            </a:r>
            <a:r>
              <a:rPr lang="en-GB" sz="2000" dirty="0" err="1">
                <a:latin typeface="Times New Roman" pitchFamily="18" charset="0"/>
                <a:cs typeface="Times New Roman" pitchFamily="18" charset="0"/>
              </a:rPr>
              <a:t>Hình</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ảnh</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nào</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trong</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tranh</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khiến</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em</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chú</a:t>
            </a:r>
            <a:r>
              <a:rPr lang="en-GB" sz="2000" dirty="0">
                <a:latin typeface="Times New Roman" pitchFamily="18" charset="0"/>
                <a:cs typeface="Times New Roman" pitchFamily="18" charset="0"/>
              </a:rPr>
              <a:t> ý </a:t>
            </a:r>
            <a:r>
              <a:rPr lang="en-GB" sz="2000" dirty="0" err="1">
                <a:latin typeface="Times New Roman" pitchFamily="18" charset="0"/>
                <a:cs typeface="Times New Roman" pitchFamily="18" charset="0"/>
              </a:rPr>
              <a:t>nhất</a:t>
            </a:r>
            <a:r>
              <a:rPr lang="en-GB" sz="2000" dirty="0">
                <a:latin typeface="Times New Roman" pitchFamily="18" charset="0"/>
                <a:cs typeface="Times New Roman" pitchFamily="18" charset="0"/>
              </a:rPr>
              <a:t>?</a:t>
            </a:r>
          </a:p>
          <a:p>
            <a:r>
              <a:rPr lang="en-GB" sz="2000" dirty="0">
                <a:latin typeface="Times New Roman" pitchFamily="18" charset="0"/>
                <a:cs typeface="Times New Roman" pitchFamily="18" charset="0"/>
              </a:rPr>
              <a:t>b. </a:t>
            </a:r>
            <a:r>
              <a:rPr lang="en-GB" sz="2000" dirty="0" err="1">
                <a:latin typeface="Times New Roman" pitchFamily="18" charset="0"/>
                <a:cs typeface="Times New Roman" pitchFamily="18" charset="0"/>
              </a:rPr>
              <a:t>Em</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có</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thích</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cảnh</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vật</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trong</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tranh</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không</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Vì</a:t>
            </a:r>
            <a:r>
              <a:rPr lang="en-GB" sz="2000" dirty="0">
                <a:latin typeface="Times New Roman" pitchFamily="18" charset="0"/>
                <a:cs typeface="Times New Roman" pitchFamily="18" charset="0"/>
              </a:rPr>
              <a:t> </a:t>
            </a:r>
            <a:r>
              <a:rPr lang="en-GB" sz="2000" dirty="0" err="1">
                <a:latin typeface="Times New Roman" pitchFamily="18" charset="0"/>
                <a:cs typeface="Times New Roman" pitchFamily="18" charset="0"/>
              </a:rPr>
              <a:t>sao</a:t>
            </a:r>
            <a:r>
              <a:rPr lang="en-GB" sz="2000" dirty="0">
                <a:latin typeface="Times New Roman" pitchFamily="18" charset="0"/>
                <a:cs typeface="Times New Roman" pitchFamily="18" charset="0"/>
              </a:rPr>
              <a:t>?</a:t>
            </a:r>
          </a:p>
        </p:txBody>
      </p:sp>
      <p:sp>
        <p:nvSpPr>
          <p:cNvPr id="3" name="Rectangle 2"/>
          <p:cNvSpPr/>
          <p:nvPr/>
        </p:nvSpPr>
        <p:spPr>
          <a:xfrm>
            <a:off x="0" y="3675104"/>
            <a:ext cx="8784976" cy="923330"/>
          </a:xfrm>
          <a:prstGeom prst="rect">
            <a:avLst/>
          </a:prstGeom>
        </p:spPr>
        <p:txBody>
          <a:bodyPr wrap="square">
            <a:spAutoFit/>
          </a:bodyPr>
          <a:lstStyle/>
          <a:p>
            <a:r>
              <a:rPr lang="en-US" dirty="0"/>
              <a:t>  N</a:t>
            </a:r>
            <a:r>
              <a:rPr lang="vi-VN" dirty="0"/>
              <a:t>hững thửa ruộng bậc thang xanh ngắt, cây đào nở hoa rực rỡ.</a:t>
            </a:r>
          </a:p>
          <a:p>
            <a:r>
              <a:rPr lang="en-US" dirty="0"/>
              <a:t>  </a:t>
            </a:r>
            <a:r>
              <a:rPr lang="vi-VN" dirty="0"/>
              <a:t>Em thích nhất hình ảnh ruộng bậc thang xanh tốt. Vì thửa ruộng, nó không bằng phẳng mà xếp thành từng bậc như cầu thang, trải dài khắp các ngọn đồi.</a:t>
            </a:r>
          </a:p>
        </p:txBody>
      </p:sp>
    </p:spTree>
    <p:extLst>
      <p:ext uri="{BB962C8B-B14F-4D97-AF65-F5344CB8AC3E}">
        <p14:creationId xmlns:p14="http://schemas.microsoft.com/office/powerpoint/2010/main" val="3764380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267494"/>
            <a:ext cx="8424936" cy="4154984"/>
          </a:xfrm>
          <a:prstGeom prst="rect">
            <a:avLst/>
          </a:prstGeom>
        </p:spPr>
        <p:txBody>
          <a:bodyPr wrap="square">
            <a:spAutoFit/>
          </a:bodyPr>
          <a:lstStyle/>
          <a:p>
            <a:r>
              <a:rPr lang="en-US" sz="2400" b="1" dirty="0">
                <a:latin typeface="+mj-lt"/>
              </a:rPr>
              <a:t>2.Đọc                              </a:t>
            </a:r>
            <a:r>
              <a:rPr lang="vi-VN" sz="2400" b="1" dirty="0">
                <a:latin typeface="+mj-lt"/>
              </a:rPr>
              <a:t>Ruộng bậc thang ở Sa Pa</a:t>
            </a:r>
            <a:endParaRPr lang="vi-VN" sz="2400" dirty="0">
              <a:latin typeface="+mj-lt"/>
            </a:endParaRPr>
          </a:p>
          <a:p>
            <a:pPr algn="just"/>
            <a:r>
              <a:rPr lang="en-US" sz="2400" dirty="0">
                <a:latin typeface="+mj-lt"/>
              </a:rPr>
              <a:t>     </a:t>
            </a:r>
            <a:r>
              <a:rPr lang="vi-VN" sz="2400" dirty="0">
                <a:latin typeface="+mj-lt"/>
              </a:rPr>
              <a:t>Đến Sa Pa vào mùa lúa chín, khách du lịch có dịp ngắm nhìn vẻ đẹp rực rỡ của những khu ruộng bậc thang. Nhìn xa, chúng giống như những bậc thang khổng lồ. Từng bậc, từng bậc như nối mặt đất với bầu trời.</a:t>
            </a:r>
            <a:r>
              <a:rPr lang="en-US" sz="2400" dirty="0">
                <a:latin typeface="+mj-lt"/>
              </a:rPr>
              <a:t> </a:t>
            </a:r>
            <a:r>
              <a:rPr lang="vi-VN" sz="2400" dirty="0">
                <a:latin typeface="+mj-lt"/>
              </a:rPr>
              <a:t>Một màu vàng trải dài bất tận. Đâu đâu cũng ngạt ngào hương lúa.</a:t>
            </a:r>
            <a:r>
              <a:rPr lang="en-US" sz="2400" dirty="0">
                <a:latin typeface="+mj-lt"/>
              </a:rPr>
              <a:t> </a:t>
            </a:r>
          </a:p>
          <a:p>
            <a:pPr algn="just"/>
            <a:r>
              <a:rPr lang="en-US" sz="2400" dirty="0">
                <a:latin typeface="+mj-lt"/>
              </a:rPr>
              <a:t>      </a:t>
            </a:r>
            <a:r>
              <a:rPr lang="vi-VN" sz="2400" dirty="0">
                <a:latin typeface="+mj-lt"/>
              </a:rPr>
              <a:t>Những khu ruộng bậc thang ở Sa Pa đã có từ hàng trăm năm nay. Chúng được tạo nên bởi đôi bàn tay chăm chỉ, cần mẫn của những người H’mông, Dao, Hà Nhì… sống ở đây.</a:t>
            </a:r>
            <a:endParaRPr lang="en-US" sz="2400" dirty="0">
              <a:latin typeface="+mj-lt"/>
            </a:endParaRPr>
          </a:p>
          <a:p>
            <a:pPr algn="r"/>
            <a:r>
              <a:rPr lang="en-US" sz="2400" dirty="0">
                <a:latin typeface="+mj-lt"/>
                <a:cs typeface="Times New Roman" pitchFamily="18" charset="0"/>
              </a:rPr>
              <a:t> (Theo vinhphuctv.vn)</a:t>
            </a:r>
          </a:p>
          <a:p>
            <a:r>
              <a:rPr lang="en-US" sz="2400" dirty="0" err="1">
                <a:solidFill>
                  <a:srgbClr val="FF0000"/>
                </a:solidFill>
                <a:latin typeface="Times New Roman" pitchFamily="18" charset="0"/>
                <a:cs typeface="Times New Roman" pitchFamily="18" charset="0"/>
              </a:rPr>
              <a:t>Từ</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ngữ</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ruộng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bậc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thang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khổng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lồ</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bất</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tận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ngạt</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ngào</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cần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mẫn</a:t>
            </a:r>
            <a:r>
              <a:rPr lang="en-US" sz="2400" dirty="0">
                <a:solidFill>
                  <a:srgbClr val="FF0000"/>
                </a:solidFill>
                <a:latin typeface="Times New Roman" pitchFamily="18" charset="0"/>
                <a:cs typeface="Times New Roman" pitchFamily="18" charset="0"/>
              </a:rPr>
              <a:t>.</a:t>
            </a:r>
            <a:endParaRPr lang="vi-VN" sz="2400" dirty="0">
              <a:solidFill>
                <a:srgbClr val="FF0000"/>
              </a:solidFill>
              <a:latin typeface="Times New Roman" pitchFamily="18" charset="0"/>
              <a:cs typeface="Times New Roman" pitchFamily="18" charset="0"/>
            </a:endParaRPr>
          </a:p>
        </p:txBody>
      </p:sp>
      <p:sp>
        <p:nvSpPr>
          <p:cNvPr id="5" name="Oval 4"/>
          <p:cNvSpPr/>
          <p:nvPr/>
        </p:nvSpPr>
        <p:spPr>
          <a:xfrm>
            <a:off x="305023" y="703864"/>
            <a:ext cx="306537" cy="285871"/>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1</a:t>
            </a:r>
          </a:p>
        </p:txBody>
      </p:sp>
      <p:sp>
        <p:nvSpPr>
          <p:cNvPr id="6" name="Oval 5"/>
          <p:cNvSpPr/>
          <p:nvPr/>
        </p:nvSpPr>
        <p:spPr>
          <a:xfrm>
            <a:off x="311175" y="2571750"/>
            <a:ext cx="320576" cy="28803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2</a:t>
            </a:r>
          </a:p>
        </p:txBody>
      </p:sp>
    </p:spTree>
    <p:extLst>
      <p:ext uri="{BB962C8B-B14F-4D97-AF65-F5344CB8AC3E}">
        <p14:creationId xmlns:p14="http://schemas.microsoft.com/office/powerpoint/2010/main" val="2395012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14550" y="418696"/>
            <a:ext cx="4572000" cy="438554"/>
          </a:xfrm>
          <a:prstGeom prst="rect">
            <a:avLst/>
          </a:prstGeom>
          <a:noFill/>
          <a:ln>
            <a:solidFill>
              <a:schemeClr val="bg1"/>
            </a:solidFill>
          </a:ln>
        </p:spPr>
        <p:txBody>
          <a:bodyPr wrap="square" lIns="68552" tIns="34277" rIns="68552" bIns="34277" rtlCol="0">
            <a:spAutoFit/>
          </a:bodyPr>
          <a:lstStyle/>
          <a:p>
            <a:pPr algn="ctr"/>
            <a:r>
              <a:rPr lang="en-US" sz="2400" dirty="0">
                <a:latin typeface="Times New Roman" pitchFamily="18" charset="0"/>
                <a:ea typeface="Arial-Rounded" pitchFamily="34" charset="0"/>
                <a:cs typeface="Times New Roman" pitchFamily="18" charset="0"/>
              </a:rPr>
              <a:t>Luyện </a:t>
            </a:r>
            <a:r>
              <a:rPr lang="en-US" sz="2400" dirty="0" err="1">
                <a:latin typeface="Times New Roman" pitchFamily="18" charset="0"/>
                <a:ea typeface="Arial-Rounded" pitchFamily="34" charset="0"/>
                <a:cs typeface="Times New Roman" pitchFamily="18" charset="0"/>
              </a:rPr>
              <a:t>đọc</a:t>
            </a:r>
            <a:r>
              <a:rPr lang="en-US" sz="2400" dirty="0">
                <a:latin typeface="Times New Roman" pitchFamily="18" charset="0"/>
                <a:ea typeface="Arial-Rounded" pitchFamily="34" charset="0"/>
                <a:cs typeface="Times New Roman" pitchFamily="18" charset="0"/>
              </a:rPr>
              <a:t> </a:t>
            </a:r>
            <a:r>
              <a:rPr lang="en-US" sz="2400" dirty="0" err="1">
                <a:latin typeface="Times New Roman" pitchFamily="18" charset="0"/>
                <a:ea typeface="Arial-Rounded" pitchFamily="34" charset="0"/>
                <a:cs typeface="Times New Roman" pitchFamily="18" charset="0"/>
              </a:rPr>
              <a:t>từ</a:t>
            </a:r>
            <a:r>
              <a:rPr lang="en-US" sz="2400" dirty="0">
                <a:latin typeface="Times New Roman" pitchFamily="18" charset="0"/>
                <a:ea typeface="Arial-Rounded" pitchFamily="34" charset="0"/>
                <a:cs typeface="Times New Roman" pitchFamily="18" charset="0"/>
              </a:rPr>
              <a:t> </a:t>
            </a:r>
            <a:r>
              <a:rPr lang="en-US" sz="2400" dirty="0" err="1">
                <a:latin typeface="Times New Roman" pitchFamily="18" charset="0"/>
                <a:ea typeface="Arial-Rounded" pitchFamily="34" charset="0"/>
                <a:cs typeface="Times New Roman" pitchFamily="18" charset="0"/>
              </a:rPr>
              <a:t>khó</a:t>
            </a:r>
            <a:endParaRPr lang="en-US" sz="2400" dirty="0">
              <a:latin typeface="Times New Roman" pitchFamily="18" charset="0"/>
              <a:ea typeface="Arial-Rounded" pitchFamily="34" charset="0"/>
              <a:cs typeface="Times New Roman" pitchFamily="18" charset="0"/>
            </a:endParaRPr>
          </a:p>
        </p:txBody>
      </p:sp>
      <p:sp>
        <p:nvSpPr>
          <p:cNvPr id="5" name="Rectangle 4"/>
          <p:cNvSpPr/>
          <p:nvPr/>
        </p:nvSpPr>
        <p:spPr>
          <a:xfrm>
            <a:off x="1668197" y="1354857"/>
            <a:ext cx="6628920" cy="900247"/>
          </a:xfrm>
          <a:prstGeom prst="rect">
            <a:avLst/>
          </a:prstGeom>
        </p:spPr>
        <p:txBody>
          <a:bodyPr wrap="square" lIns="68580" tIns="34290" rIns="68580" bIns="34290">
            <a:spAutoFit/>
          </a:bodyPr>
          <a:lstStyle/>
          <a:p>
            <a:pPr algn="just">
              <a:defRPr/>
            </a:pPr>
            <a:r>
              <a:rPr lang="en-US" sz="2700" dirty="0" err="1">
                <a:latin typeface="Times New Roman" pitchFamily="18" charset="0"/>
                <a:ea typeface="Arial-Rounded" panose="020B0500000000000000" pitchFamily="34" charset="0"/>
                <a:cs typeface="Times New Roman" pitchFamily="18" charset="0"/>
              </a:rPr>
              <a:t>khổng</a:t>
            </a:r>
            <a:r>
              <a:rPr lang="en-US" sz="2700" dirty="0">
                <a:latin typeface="Times New Roman" pitchFamily="18" charset="0"/>
                <a:ea typeface="Arial-Rounded" panose="020B0500000000000000" pitchFamily="34" charset="0"/>
                <a:cs typeface="Times New Roman" pitchFamily="18" charset="0"/>
              </a:rPr>
              <a:t> </a:t>
            </a:r>
            <a:r>
              <a:rPr lang="en-US" sz="2700" dirty="0" err="1">
                <a:solidFill>
                  <a:srgbClr val="FF0000"/>
                </a:solidFill>
                <a:latin typeface="Times New Roman" pitchFamily="18" charset="0"/>
                <a:ea typeface="Arial-Rounded" panose="020B0500000000000000" pitchFamily="34" charset="0"/>
                <a:cs typeface="Times New Roman" pitchFamily="18" charset="0"/>
              </a:rPr>
              <a:t>l</a:t>
            </a:r>
            <a:r>
              <a:rPr lang="en-US" sz="2700" dirty="0" err="1">
                <a:latin typeface="Times New Roman" pitchFamily="18" charset="0"/>
                <a:ea typeface="Arial-Rounded" panose="020B0500000000000000" pitchFamily="34" charset="0"/>
                <a:cs typeface="Times New Roman" pitchFamily="18" charset="0"/>
              </a:rPr>
              <a:t>ồ</a:t>
            </a:r>
            <a:r>
              <a:rPr lang="en-US" sz="2700" dirty="0">
                <a:latin typeface="Times New Roman" pitchFamily="18" charset="0"/>
                <a:ea typeface="Arial-Rounded" panose="020B0500000000000000" pitchFamily="34" charset="0"/>
                <a:cs typeface="Times New Roman" pitchFamily="18" charset="0"/>
              </a:rPr>
              <a:t>, </a:t>
            </a:r>
            <a:r>
              <a:rPr lang="en-US" sz="2700" dirty="0" err="1">
                <a:latin typeface="Times New Roman" pitchFamily="18" charset="0"/>
                <a:ea typeface="Arial-Rounded" panose="020B0500000000000000" pitchFamily="34" charset="0"/>
                <a:cs typeface="Times New Roman" pitchFamily="18" charset="0"/>
              </a:rPr>
              <a:t>hương</a:t>
            </a:r>
            <a:r>
              <a:rPr lang="en-US" sz="2700" dirty="0">
                <a:latin typeface="Times New Roman" pitchFamily="18" charset="0"/>
                <a:ea typeface="Arial-Rounded" panose="020B0500000000000000" pitchFamily="34" charset="0"/>
                <a:cs typeface="Times New Roman" pitchFamily="18" charset="0"/>
              </a:rPr>
              <a:t> </a:t>
            </a:r>
            <a:r>
              <a:rPr lang="en-US" sz="2700" dirty="0" err="1">
                <a:solidFill>
                  <a:srgbClr val="FF0000"/>
                </a:solidFill>
                <a:latin typeface="Times New Roman" pitchFamily="18" charset="0"/>
                <a:ea typeface="Arial-Rounded" panose="020B0500000000000000" pitchFamily="34" charset="0"/>
                <a:cs typeface="Times New Roman" pitchFamily="18" charset="0"/>
              </a:rPr>
              <a:t>l</a:t>
            </a:r>
            <a:r>
              <a:rPr lang="en-US" sz="2700" dirty="0" err="1">
                <a:latin typeface="Times New Roman" pitchFamily="18" charset="0"/>
                <a:ea typeface="Arial-Rounded" panose="020B0500000000000000" pitchFamily="34" charset="0"/>
                <a:cs typeface="Times New Roman" pitchFamily="18" charset="0"/>
              </a:rPr>
              <a:t>úa</a:t>
            </a:r>
            <a:r>
              <a:rPr lang="en-US" sz="2700" dirty="0">
                <a:latin typeface="Times New Roman" pitchFamily="18" charset="0"/>
                <a:ea typeface="Arial-Rounded" panose="020B0500000000000000" pitchFamily="34" charset="0"/>
                <a:cs typeface="Times New Roman" pitchFamily="18" charset="0"/>
              </a:rPr>
              <a:t>,  </a:t>
            </a:r>
            <a:r>
              <a:rPr lang="en-US" sz="2700" dirty="0" err="1">
                <a:solidFill>
                  <a:srgbClr val="FF0000"/>
                </a:solidFill>
                <a:latin typeface="Times New Roman" pitchFamily="18" charset="0"/>
                <a:ea typeface="Arial-Rounded" panose="020B0500000000000000" pitchFamily="34" charset="0"/>
                <a:cs typeface="Times New Roman" pitchFamily="18" charset="0"/>
              </a:rPr>
              <a:t>r</a:t>
            </a:r>
            <a:r>
              <a:rPr lang="en-US" sz="2700" dirty="0" err="1">
                <a:latin typeface="Times New Roman" pitchFamily="18" charset="0"/>
                <a:ea typeface="Arial-Rounded" panose="020B0500000000000000" pitchFamily="34" charset="0"/>
                <a:cs typeface="Times New Roman" pitchFamily="18" charset="0"/>
              </a:rPr>
              <a:t>ực</a:t>
            </a:r>
            <a:r>
              <a:rPr lang="en-US" sz="2700" dirty="0">
                <a:latin typeface="Times New Roman" pitchFamily="18" charset="0"/>
                <a:ea typeface="Arial-Rounded" panose="020B0500000000000000" pitchFamily="34" charset="0"/>
                <a:cs typeface="Times New Roman" pitchFamily="18" charset="0"/>
              </a:rPr>
              <a:t> </a:t>
            </a:r>
            <a:r>
              <a:rPr lang="en-US" sz="2700" dirty="0" err="1">
                <a:solidFill>
                  <a:srgbClr val="FF0000"/>
                </a:solidFill>
                <a:latin typeface="Times New Roman" pitchFamily="18" charset="0"/>
                <a:ea typeface="Arial-Rounded" panose="020B0500000000000000" pitchFamily="34" charset="0"/>
                <a:cs typeface="Times New Roman" pitchFamily="18" charset="0"/>
              </a:rPr>
              <a:t>r</a:t>
            </a:r>
            <a:r>
              <a:rPr lang="en-US" sz="2700" dirty="0" err="1">
                <a:latin typeface="Times New Roman" pitchFamily="18" charset="0"/>
                <a:ea typeface="Arial-Rounded" panose="020B0500000000000000" pitchFamily="34" charset="0"/>
                <a:cs typeface="Times New Roman" pitchFamily="18" charset="0"/>
              </a:rPr>
              <a:t>ỡ</a:t>
            </a:r>
            <a:endParaRPr lang="en-US" sz="2700" dirty="0">
              <a:latin typeface="Times New Roman" pitchFamily="18" charset="0"/>
              <a:ea typeface="Arial-Rounded" panose="020B0500000000000000" pitchFamily="34" charset="0"/>
              <a:cs typeface="Times New Roman" pitchFamily="18" charset="0"/>
            </a:endParaRPr>
          </a:p>
          <a:p>
            <a:pPr algn="just">
              <a:defRPr/>
            </a:pPr>
            <a:r>
              <a:rPr lang="en-US" sz="2700" dirty="0">
                <a:latin typeface="Times New Roman" pitchFamily="18" charset="0"/>
                <a:ea typeface="Arial-Rounded" panose="020B0500000000000000" pitchFamily="34" charset="0"/>
                <a:cs typeface="Times New Roman" pitchFamily="18" charset="0"/>
              </a:rPr>
              <a:t> Sa Pa, </a:t>
            </a:r>
            <a:r>
              <a:rPr lang="en-US" sz="2700" dirty="0" err="1">
                <a:latin typeface="Times New Roman" pitchFamily="18" charset="0"/>
                <a:ea typeface="Arial-Rounded" panose="020B0500000000000000" pitchFamily="34" charset="0"/>
                <a:cs typeface="Times New Roman" pitchFamily="18" charset="0"/>
              </a:rPr>
              <a:t>H’mông</a:t>
            </a:r>
            <a:r>
              <a:rPr lang="en-US" sz="2700" dirty="0">
                <a:latin typeface="Times New Roman" pitchFamily="18" charset="0"/>
                <a:ea typeface="Arial-Rounded" panose="020B0500000000000000" pitchFamily="34" charset="0"/>
                <a:cs typeface="Times New Roman" pitchFamily="18" charset="0"/>
              </a:rPr>
              <a:t>, </a:t>
            </a:r>
            <a:r>
              <a:rPr lang="en-US" sz="2700" dirty="0" err="1">
                <a:latin typeface="Times New Roman" pitchFamily="18" charset="0"/>
                <a:ea typeface="Arial-Rounded" panose="020B0500000000000000" pitchFamily="34" charset="0"/>
                <a:cs typeface="Times New Roman" pitchFamily="18" charset="0"/>
              </a:rPr>
              <a:t>Hà</a:t>
            </a:r>
            <a:r>
              <a:rPr lang="en-US" sz="2700" dirty="0">
                <a:latin typeface="Times New Roman" pitchFamily="18" charset="0"/>
                <a:ea typeface="Arial-Rounded" panose="020B0500000000000000" pitchFamily="34" charset="0"/>
                <a:cs typeface="Times New Roman" pitchFamily="18" charset="0"/>
              </a:rPr>
              <a:t> </a:t>
            </a:r>
            <a:r>
              <a:rPr lang="en-US" sz="2700" dirty="0" err="1">
                <a:latin typeface="Times New Roman" pitchFamily="18" charset="0"/>
                <a:ea typeface="Arial-Rounded" panose="020B0500000000000000" pitchFamily="34" charset="0"/>
                <a:cs typeface="Times New Roman" pitchFamily="18" charset="0"/>
              </a:rPr>
              <a:t>Nhì</a:t>
            </a:r>
            <a:endParaRPr lang="en-US" sz="2700" dirty="0">
              <a:latin typeface="Times New Roman" pitchFamily="18" charset="0"/>
              <a:ea typeface="Arial-Rounded" panose="020B0500000000000000" pitchFamily="34" charset="0"/>
              <a:cs typeface="Times New Roman" pitchFamily="18" charset="0"/>
            </a:endParaRPr>
          </a:p>
        </p:txBody>
      </p:sp>
      <p:pic>
        <p:nvPicPr>
          <p:cNvPr id="40" name="Picture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137" y="-57150"/>
            <a:ext cx="1614995" cy="1179056"/>
          </a:xfrm>
          <a:prstGeom prst="rect">
            <a:avLst/>
          </a:prstGeom>
        </p:spPr>
      </p:pic>
      <p:sp>
        <p:nvSpPr>
          <p:cNvPr id="18" name="Rectangle 17"/>
          <p:cNvSpPr/>
          <p:nvPr/>
        </p:nvSpPr>
        <p:spPr>
          <a:xfrm>
            <a:off x="0" y="0"/>
            <a:ext cx="9144000" cy="171450"/>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68571" tIns="34286" rIns="68571" bIns="34286" spcCol="0" rtlCol="0" anchor="ctr"/>
          <a:lstStyle/>
          <a:p>
            <a:pPr algn="ctr"/>
            <a:endParaRPr lang="en-US"/>
          </a:p>
        </p:txBody>
      </p:sp>
      <p:sp>
        <p:nvSpPr>
          <p:cNvPr id="19" name="Rectangle 18"/>
          <p:cNvSpPr/>
          <p:nvPr/>
        </p:nvSpPr>
        <p:spPr>
          <a:xfrm>
            <a:off x="0" y="4979729"/>
            <a:ext cx="9144000" cy="171450"/>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68571" tIns="34286" rIns="68571" bIns="34286" spcCol="0" rtlCol="0" anchor="ctr"/>
          <a:lstStyle/>
          <a:p>
            <a:pPr algn="ctr"/>
            <a:endParaRPr lang="en-US"/>
          </a:p>
        </p:txBody>
      </p:sp>
    </p:spTree>
    <p:extLst>
      <p:ext uri="{BB962C8B-B14F-4D97-AF65-F5344CB8AC3E}">
        <p14:creationId xmlns:p14="http://schemas.microsoft.com/office/powerpoint/2010/main" val="273922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34567" y="253847"/>
            <a:ext cx="4572000" cy="438554"/>
          </a:xfrm>
          <a:prstGeom prst="rect">
            <a:avLst/>
          </a:prstGeom>
          <a:noFill/>
        </p:spPr>
        <p:txBody>
          <a:bodyPr wrap="square" lIns="68552" tIns="34277" rIns="68552" bIns="34277" rtlCol="0">
            <a:spAutoFit/>
          </a:bodyPr>
          <a:lstStyle/>
          <a:p>
            <a:pPr algn="ctr"/>
            <a:r>
              <a:rPr lang="en-US" sz="2400" dirty="0">
                <a:latin typeface="Times New Roman" pitchFamily="18" charset="0"/>
                <a:ea typeface="Arial-Rounded" pitchFamily="34" charset="0"/>
                <a:cs typeface="Times New Roman" pitchFamily="18" charset="0"/>
              </a:rPr>
              <a:t>Luyện </a:t>
            </a:r>
            <a:r>
              <a:rPr lang="en-US" sz="2400" dirty="0" err="1">
                <a:latin typeface="Times New Roman" pitchFamily="18" charset="0"/>
                <a:ea typeface="Arial-Rounded" pitchFamily="34" charset="0"/>
                <a:cs typeface="Times New Roman" pitchFamily="18" charset="0"/>
              </a:rPr>
              <a:t>đọc</a:t>
            </a:r>
            <a:r>
              <a:rPr lang="en-US" sz="2400" dirty="0">
                <a:latin typeface="Times New Roman" pitchFamily="18" charset="0"/>
                <a:ea typeface="Arial-Rounded" pitchFamily="34" charset="0"/>
                <a:cs typeface="Times New Roman" pitchFamily="18" charset="0"/>
              </a:rPr>
              <a:t> </a:t>
            </a:r>
            <a:r>
              <a:rPr lang="en-US" sz="2400" dirty="0" err="1">
                <a:latin typeface="Times New Roman" pitchFamily="18" charset="0"/>
                <a:ea typeface="Arial-Rounded" pitchFamily="34" charset="0"/>
                <a:cs typeface="Times New Roman" pitchFamily="18" charset="0"/>
              </a:rPr>
              <a:t>câu</a:t>
            </a:r>
            <a:r>
              <a:rPr lang="en-US" sz="2400" dirty="0">
                <a:latin typeface="Times New Roman" pitchFamily="18" charset="0"/>
                <a:ea typeface="Arial-Rounded" pitchFamily="34" charset="0"/>
                <a:cs typeface="Times New Roman" pitchFamily="18" charset="0"/>
              </a:rPr>
              <a:t> </a:t>
            </a:r>
            <a:r>
              <a:rPr lang="en-US" sz="2400" dirty="0" err="1">
                <a:latin typeface="Times New Roman" pitchFamily="18" charset="0"/>
                <a:ea typeface="Arial-Rounded" pitchFamily="34" charset="0"/>
                <a:cs typeface="Times New Roman" pitchFamily="18" charset="0"/>
              </a:rPr>
              <a:t>dài</a:t>
            </a:r>
            <a:endParaRPr lang="en-US" sz="2400" dirty="0">
              <a:latin typeface="Times New Roman" pitchFamily="18" charset="0"/>
              <a:ea typeface="Arial-Rounded" pitchFamily="34" charset="0"/>
              <a:cs typeface="Times New Roman" pitchFamily="18" charset="0"/>
            </a:endParaRPr>
          </a:p>
        </p:txBody>
      </p:sp>
      <p:sp>
        <p:nvSpPr>
          <p:cNvPr id="5" name="Rectangle 4"/>
          <p:cNvSpPr/>
          <p:nvPr/>
        </p:nvSpPr>
        <p:spPr>
          <a:xfrm>
            <a:off x="971600" y="1547813"/>
            <a:ext cx="7344816" cy="807913"/>
          </a:xfrm>
          <a:prstGeom prst="rect">
            <a:avLst/>
          </a:prstGeom>
          <a:noFill/>
          <a:ln w="3175">
            <a:solidFill>
              <a:schemeClr val="bg1"/>
            </a:solidFill>
          </a:ln>
        </p:spPr>
        <p:txBody>
          <a:bodyPr wrap="square" lIns="68580" tIns="34290" rIns="68580" bIns="34290">
            <a:spAutoFit/>
          </a:bodyPr>
          <a:lstStyle/>
          <a:p>
            <a:pPr algn="just">
              <a:defRPr/>
            </a:pPr>
            <a:r>
              <a:rPr lang="vi-VN" sz="2400" dirty="0"/>
              <a:t> </a:t>
            </a:r>
            <a:r>
              <a:rPr lang="vi-VN" sz="2400" dirty="0">
                <a:latin typeface="Times New Roman" pitchFamily="18" charset="0"/>
                <a:cs typeface="Times New Roman" pitchFamily="18" charset="0"/>
              </a:rPr>
              <a:t>Đến Sa Pa vào mùa lúa chín,</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 khách du lịch có dịp ngắm nhìn</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 vẻ đẹp rực rỡ</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 của những khu ruộng bậc thang.</a:t>
            </a:r>
            <a:r>
              <a:rPr lang="en-US" sz="2400" dirty="0">
                <a:latin typeface="Times New Roman" pitchFamily="18" charset="0"/>
                <a:cs typeface="Times New Roman" pitchFamily="18" charset="0"/>
              </a:rPr>
              <a:t>//</a:t>
            </a:r>
            <a:endParaRPr lang="en-US" sz="2700" dirty="0">
              <a:latin typeface="Times New Roman" pitchFamily="18" charset="0"/>
              <a:ea typeface="Arial-Rounded" panose="020B0500000000000000" pitchFamily="34" charset="0"/>
              <a:cs typeface="Times New Roman" pitchFamily="18" charset="0"/>
            </a:endParaRPr>
          </a:p>
        </p:txBody>
      </p:sp>
      <p:pic>
        <p:nvPicPr>
          <p:cNvPr id="40" name="Picture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137" y="137519"/>
            <a:ext cx="1614995" cy="1179056"/>
          </a:xfrm>
          <a:prstGeom prst="rect">
            <a:avLst/>
          </a:prstGeom>
        </p:spPr>
      </p:pic>
      <p:sp>
        <p:nvSpPr>
          <p:cNvPr id="18" name="Rectangle 17"/>
          <p:cNvSpPr/>
          <p:nvPr/>
        </p:nvSpPr>
        <p:spPr>
          <a:xfrm>
            <a:off x="0" y="0"/>
            <a:ext cx="9144000" cy="171450"/>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68571" tIns="34286" rIns="68571" bIns="34286" spcCol="0" rtlCol="0" anchor="ctr"/>
          <a:lstStyle/>
          <a:p>
            <a:pPr algn="ctr"/>
            <a:endParaRPr lang="en-US"/>
          </a:p>
        </p:txBody>
      </p:sp>
      <p:sp>
        <p:nvSpPr>
          <p:cNvPr id="19" name="Rectangle 18"/>
          <p:cNvSpPr/>
          <p:nvPr/>
        </p:nvSpPr>
        <p:spPr>
          <a:xfrm>
            <a:off x="0" y="4979729"/>
            <a:ext cx="9144000" cy="171450"/>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68571" tIns="34286" rIns="68571" bIns="34286" spcCol="0" rtlCol="0" anchor="ctr"/>
          <a:lstStyle/>
          <a:p>
            <a:pPr algn="ctr"/>
            <a:endParaRPr lang="en-US"/>
          </a:p>
        </p:txBody>
      </p:sp>
    </p:spTree>
    <p:extLst>
      <p:ext uri="{BB962C8B-B14F-4D97-AF65-F5344CB8AC3E}">
        <p14:creationId xmlns:p14="http://schemas.microsoft.com/office/powerpoint/2010/main" val="190576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2422" y="472480"/>
            <a:ext cx="8820472" cy="4278094"/>
          </a:xfrm>
          <a:prstGeom prst="rect">
            <a:avLst/>
          </a:prstGeom>
        </p:spPr>
        <p:txBody>
          <a:bodyPr wrap="square">
            <a:spAutoFit/>
          </a:bodyPr>
          <a:lstStyle/>
          <a:p>
            <a:r>
              <a:rPr lang="en-US" sz="2800" b="1" dirty="0"/>
              <a:t>2.Đọc                              </a:t>
            </a:r>
            <a:r>
              <a:rPr lang="vi-VN" sz="2800" b="1" dirty="0">
                <a:latin typeface="+mj-lt"/>
              </a:rPr>
              <a:t>Ruộng bậc thang ở Sa Pa</a:t>
            </a:r>
            <a:endParaRPr lang="vi-VN" sz="2800" dirty="0">
              <a:latin typeface="+mj-lt"/>
            </a:endParaRPr>
          </a:p>
          <a:p>
            <a:pPr algn="just"/>
            <a:r>
              <a:rPr lang="en-US" sz="2800" dirty="0">
                <a:latin typeface="+mj-lt"/>
              </a:rPr>
              <a:t>     </a:t>
            </a:r>
            <a:r>
              <a:rPr lang="vi-VN" sz="2400" dirty="0">
                <a:latin typeface="+mj-lt"/>
              </a:rPr>
              <a:t>Đến Sa Pa vào mùa lúa chín, khách du lịch có dịp ngắm nhìn vẻ đẹp rực rỡ của những khu ruộng bậc thang. Nhìn xa, chúng giống như những bậc thang khổng lồ. Từng bậc, từng bậc như nối mặt đất với bầu trời.</a:t>
            </a:r>
            <a:r>
              <a:rPr lang="en-US" sz="2400" dirty="0">
                <a:latin typeface="+mj-lt"/>
              </a:rPr>
              <a:t> </a:t>
            </a:r>
            <a:r>
              <a:rPr lang="vi-VN" sz="2400" dirty="0">
                <a:latin typeface="+mj-lt"/>
              </a:rPr>
              <a:t>Một màu vàng trải dài bất tận. Đâu đâu cũng ngạt ngào hương lúa.</a:t>
            </a:r>
            <a:r>
              <a:rPr lang="en-US" sz="2400" dirty="0">
                <a:latin typeface="+mj-lt"/>
              </a:rPr>
              <a:t> </a:t>
            </a:r>
          </a:p>
          <a:p>
            <a:pPr algn="just"/>
            <a:r>
              <a:rPr lang="en-US" sz="2400" dirty="0">
                <a:latin typeface="+mj-lt"/>
              </a:rPr>
              <a:t>      </a:t>
            </a:r>
            <a:r>
              <a:rPr lang="vi-VN" sz="2400" dirty="0">
                <a:latin typeface="+mj-lt"/>
              </a:rPr>
              <a:t>Những khu ruộng bậc thang ở Sa Pa đã có từ hàng trăm năm nay. Chúng được tạo nên bởi đôi bàn tay chăm chỉ, cần mẫn của những người H’mông, Dao, Hà Nhì… sống ở đây.</a:t>
            </a:r>
            <a:r>
              <a:rPr lang="en-US" sz="2400" dirty="0">
                <a:latin typeface="Times New Roman" pitchFamily="18" charset="0"/>
                <a:cs typeface="Times New Roman" pitchFamily="18" charset="0"/>
              </a:rPr>
              <a:t> </a:t>
            </a:r>
          </a:p>
          <a:p>
            <a:pPr algn="r"/>
            <a:r>
              <a:rPr lang="en-US" sz="2400" dirty="0">
                <a:latin typeface="Times New Roman" pitchFamily="18" charset="0"/>
                <a:cs typeface="Times New Roman" pitchFamily="18" charset="0"/>
              </a:rPr>
              <a:t>(Theo vinhphuctv.vn)</a:t>
            </a:r>
          </a:p>
          <a:p>
            <a:r>
              <a:rPr lang="en-US" sz="2400" dirty="0" err="1">
                <a:solidFill>
                  <a:srgbClr val="FF0000"/>
                </a:solidFill>
                <a:latin typeface="Times New Roman" pitchFamily="18" charset="0"/>
                <a:cs typeface="Times New Roman" pitchFamily="18" charset="0"/>
              </a:rPr>
              <a:t>Từ</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ngữ</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ruộng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bậc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thang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khổng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lồ</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bất</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tận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ngạt</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ngào</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cần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mẫn</a:t>
            </a:r>
            <a:r>
              <a:rPr lang="en-US" sz="2400" dirty="0">
                <a:solidFill>
                  <a:srgbClr val="FF0000"/>
                </a:solidFill>
                <a:latin typeface="Times New Roman" pitchFamily="18" charset="0"/>
                <a:cs typeface="Times New Roman" pitchFamily="18" charset="0"/>
              </a:rPr>
              <a:t>.</a:t>
            </a:r>
            <a:endParaRPr lang="vi-VN"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05823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8094" y="169893"/>
            <a:ext cx="8856984" cy="954107"/>
          </a:xfrm>
          <a:prstGeom prst="rect">
            <a:avLst/>
          </a:prstGeom>
        </p:spPr>
        <p:txBody>
          <a:bodyPr wrap="square">
            <a:spAutoFit/>
          </a:bodyPr>
          <a:lstStyle/>
          <a:p>
            <a:r>
              <a:rPr lang="en-US" sz="2800" dirty="0" err="1">
                <a:solidFill>
                  <a:srgbClr val="FF0000"/>
                </a:solidFill>
                <a:latin typeface="Times New Roman" pitchFamily="18" charset="0"/>
                <a:cs typeface="Times New Roman" pitchFamily="18" charset="0"/>
              </a:rPr>
              <a:t>G.nghĩa</a:t>
            </a:r>
            <a:r>
              <a:rPr lang="en-US" sz="2800" dirty="0">
                <a:solidFill>
                  <a:srgbClr val="FF0000"/>
                </a:solidFill>
                <a:latin typeface="Times New Roman" pitchFamily="18" charset="0"/>
                <a:cs typeface="Times New Roman" pitchFamily="18" charset="0"/>
              </a:rPr>
              <a:t> : </a:t>
            </a:r>
            <a:r>
              <a:rPr lang="en-US" sz="2800" dirty="0" err="1">
                <a:solidFill>
                  <a:srgbClr val="FF0000"/>
                </a:solidFill>
                <a:latin typeface="Times New Roman" pitchFamily="18" charset="0"/>
                <a:cs typeface="Times New Roman" pitchFamily="18" charset="0"/>
              </a:rPr>
              <a:t>ruộng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bậc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thang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khổng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lồ</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bất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tận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ngạt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ngào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cần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mẫn</a:t>
            </a:r>
            <a:r>
              <a:rPr lang="en-US" sz="2800" dirty="0">
                <a:solidFill>
                  <a:srgbClr val="FF0000"/>
                </a:solidFill>
                <a:latin typeface="Times New Roman" pitchFamily="18" charset="0"/>
                <a:cs typeface="Times New Roman" pitchFamily="18" charset="0"/>
              </a:rPr>
              <a:t>.</a:t>
            </a:r>
            <a:endParaRPr lang="vi-VN" sz="2800" dirty="0">
              <a:solidFill>
                <a:srgbClr val="FF0000"/>
              </a:solidFill>
              <a:latin typeface="Times New Roman" pitchFamily="18" charset="0"/>
              <a:cs typeface="Times New Roman" pitchFamily="18" charset="0"/>
            </a:endParaRPr>
          </a:p>
        </p:txBody>
      </p:sp>
      <p:sp>
        <p:nvSpPr>
          <p:cNvPr id="5" name="Rectangle 4"/>
          <p:cNvSpPr/>
          <p:nvPr/>
        </p:nvSpPr>
        <p:spPr>
          <a:xfrm>
            <a:off x="258094" y="1131590"/>
            <a:ext cx="8885906" cy="954107"/>
          </a:xfrm>
          <a:prstGeom prst="rect">
            <a:avLst/>
          </a:prstGeom>
        </p:spPr>
        <p:txBody>
          <a:bodyPr wrap="square">
            <a:spAutoFit/>
          </a:bodyPr>
          <a:lstStyle/>
          <a:p>
            <a:r>
              <a:rPr lang="en-US" sz="2800" dirty="0" err="1">
                <a:solidFill>
                  <a:srgbClr val="FF0000"/>
                </a:solidFill>
                <a:latin typeface="Times New Roman" pitchFamily="18" charset="0"/>
                <a:cs typeface="Times New Roman" pitchFamily="18" charset="0"/>
              </a:rPr>
              <a:t>ruộng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bậc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thang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ruộng</a:t>
            </a:r>
            <a:r>
              <a:rPr lang="en-US" sz="2800" dirty="0">
                <a:latin typeface="Times New Roman" pitchFamily="18" charset="0"/>
                <a:cs typeface="Times New Roman" pitchFamily="18" charset="0"/>
              </a:rPr>
              <a:t> ở </a:t>
            </a:r>
            <a:r>
              <a:rPr lang="en-US" sz="2800" dirty="0" err="1">
                <a:latin typeface="Times New Roman" pitchFamily="18" charset="0"/>
                <a:cs typeface="Times New Roman" pitchFamily="18" charset="0"/>
              </a:rPr>
              <a:t>sườn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núi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xếp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bậc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thấp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cao</a:t>
            </a:r>
            <a:r>
              <a:rPr lang="en-US" sz="2800" dirty="0">
                <a:latin typeface="Times New Roman" pitchFamily="18" charset="0"/>
                <a:cs typeface="Times New Roman" pitchFamily="18" charset="0"/>
              </a:rPr>
              <a:t>. </a:t>
            </a:r>
            <a:endParaRPr lang="vi-VN" sz="2800" dirty="0">
              <a:latin typeface="Times New Roman" pitchFamily="18" charset="0"/>
              <a:cs typeface="Times New Roman" pitchFamily="18" charset="0"/>
            </a:endParaRPr>
          </a:p>
        </p:txBody>
      </p:sp>
      <p:sp>
        <p:nvSpPr>
          <p:cNvPr id="6" name="Rectangle 5"/>
          <p:cNvSpPr/>
          <p:nvPr/>
        </p:nvSpPr>
        <p:spPr>
          <a:xfrm>
            <a:off x="337915" y="2804398"/>
            <a:ext cx="8726263" cy="954107"/>
          </a:xfrm>
          <a:prstGeom prst="rect">
            <a:avLst/>
          </a:prstGeom>
        </p:spPr>
        <p:txBody>
          <a:bodyPr wrap="square">
            <a:spAutoFit/>
          </a:bodyPr>
          <a:lstStyle/>
          <a:p>
            <a:r>
              <a:rPr lang="en-US" sz="2800" dirty="0" err="1">
                <a:solidFill>
                  <a:srgbClr val="FF0000"/>
                </a:solidFill>
                <a:latin typeface="Times New Roman" pitchFamily="18" charset="0"/>
                <a:cs typeface="Times New Roman" pitchFamily="18" charset="0"/>
              </a:rPr>
              <a:t>ngạt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ngào</a:t>
            </a:r>
            <a:r>
              <a:rPr lang="en-US" sz="2800" dirty="0">
                <a:solidFill>
                  <a:srgbClr val="FF0000"/>
                </a:solidFill>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mùi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thơm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mũi</a:t>
            </a:r>
            <a:r>
              <a:rPr lang="en-US" sz="2800" dirty="0">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cần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mẫn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chỉ</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nhẫn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nại</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sp>
        <p:nvSpPr>
          <p:cNvPr id="7" name="Rectangle 6"/>
          <p:cNvSpPr/>
          <p:nvPr/>
        </p:nvSpPr>
        <p:spPr>
          <a:xfrm>
            <a:off x="330077" y="2139702"/>
            <a:ext cx="8856984" cy="523220"/>
          </a:xfrm>
          <a:prstGeom prst="rect">
            <a:avLst/>
          </a:prstGeom>
        </p:spPr>
        <p:txBody>
          <a:bodyPr wrap="square">
            <a:spAutoFit/>
          </a:bodyPr>
          <a:lstStyle/>
          <a:p>
            <a:r>
              <a:rPr lang="en-US" dirty="0">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khổng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lồ</a:t>
            </a:r>
            <a:r>
              <a:rPr lang="en-US" sz="2800" dirty="0">
                <a:solidFill>
                  <a:srgbClr val="FF0000"/>
                </a:solidFill>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rất</a:t>
            </a:r>
            <a:r>
              <a:rPr lang="en-US" sz="2800" dirty="0">
                <a:latin typeface="Times New Roman" pitchFamily="18" charset="0"/>
                <a:cs typeface="Times New Roman" pitchFamily="18" charset="0"/>
              </a:rPr>
              <a:t> to, </a:t>
            </a:r>
            <a:r>
              <a:rPr lang="en-US" sz="2800" dirty="0" err="1">
                <a:solidFill>
                  <a:srgbClr val="FF0000"/>
                </a:solidFill>
                <a:latin typeface="Times New Roman" pitchFamily="18" charset="0"/>
                <a:cs typeface="Times New Roman" pitchFamily="18" charset="0"/>
              </a:rPr>
              <a:t>bất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tận</a:t>
            </a:r>
            <a:r>
              <a:rPr lang="en-US" sz="2800" dirty="0">
                <a:solidFill>
                  <a:srgbClr val="FF0000"/>
                </a:solidFill>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thúc</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308537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1894" y="123478"/>
            <a:ext cx="8820472" cy="3908762"/>
          </a:xfrm>
          <a:prstGeom prst="rect">
            <a:avLst/>
          </a:prstGeom>
        </p:spPr>
        <p:txBody>
          <a:bodyPr wrap="square">
            <a:spAutoFit/>
          </a:bodyPr>
          <a:lstStyle/>
          <a:p>
            <a:r>
              <a:rPr lang="en-US" sz="2800" b="1" dirty="0"/>
              <a:t>2.Đọc                               </a:t>
            </a:r>
            <a:r>
              <a:rPr lang="vi-VN" sz="2800" b="1" dirty="0">
                <a:latin typeface="+mj-lt"/>
              </a:rPr>
              <a:t>Ruộng bậc thang ở Sa Pa</a:t>
            </a:r>
            <a:endParaRPr lang="vi-VN" sz="2800" dirty="0">
              <a:latin typeface="+mj-lt"/>
            </a:endParaRPr>
          </a:p>
          <a:p>
            <a:pPr algn="just"/>
            <a:r>
              <a:rPr lang="en-US" sz="2800" dirty="0">
                <a:latin typeface="+mj-lt"/>
              </a:rPr>
              <a:t>     </a:t>
            </a:r>
            <a:r>
              <a:rPr lang="vi-VN" sz="2400" dirty="0">
                <a:latin typeface="+mj-lt"/>
              </a:rPr>
              <a:t>Đến Sa Pa vào mùa lúa chín, khách du lịch có dịp ngắm nhìn vẻ đẹp rực rỡ của những khu ruộng bậc thang. Nhìn xa, chúng giống như những bậc thang khổng lồ. Từng bậc, từng bậc như nối mặt đất với bầu trời.</a:t>
            </a:r>
            <a:r>
              <a:rPr lang="en-US" sz="2400" dirty="0">
                <a:latin typeface="+mj-lt"/>
              </a:rPr>
              <a:t> </a:t>
            </a:r>
            <a:r>
              <a:rPr lang="vi-VN" sz="2400" dirty="0">
                <a:latin typeface="+mj-lt"/>
              </a:rPr>
              <a:t>Một màu vàng trải dài bất tận. Đâu đâu cũng ngạt ngào hương lúa.</a:t>
            </a:r>
            <a:r>
              <a:rPr lang="en-US" sz="2400" dirty="0">
                <a:latin typeface="+mj-lt"/>
              </a:rPr>
              <a:t> </a:t>
            </a:r>
          </a:p>
          <a:p>
            <a:pPr algn="just"/>
            <a:r>
              <a:rPr lang="en-US" sz="2400" dirty="0">
                <a:latin typeface="+mj-lt"/>
              </a:rPr>
              <a:t>      </a:t>
            </a:r>
            <a:r>
              <a:rPr lang="vi-VN" sz="2400" dirty="0">
                <a:latin typeface="+mj-lt"/>
              </a:rPr>
              <a:t>Những khu ruộng bậc thang ở Sa Pa đã có từ hàng trăm năm nay. Chúng được tạo nên bởi đôi bàn tay chăm chỉ, cần mẫn của những người H’mông, Dao, Hà Nhì… sống ở đây.</a:t>
            </a:r>
            <a:r>
              <a:rPr lang="en-US" sz="2400" dirty="0">
                <a:latin typeface="Times New Roman" pitchFamily="18" charset="0"/>
                <a:cs typeface="Times New Roman" pitchFamily="18" charset="0"/>
              </a:rPr>
              <a:t> </a:t>
            </a:r>
          </a:p>
          <a:p>
            <a:pPr algn="r"/>
            <a:r>
              <a:rPr lang="en-US" sz="2400" dirty="0">
                <a:latin typeface="Times New Roman" pitchFamily="18" charset="0"/>
                <a:cs typeface="Times New Roman" pitchFamily="18" charset="0"/>
              </a:rPr>
              <a:t>(Theo vinhphuctv.vn)</a:t>
            </a:r>
          </a:p>
        </p:txBody>
      </p:sp>
    </p:spTree>
    <p:extLst>
      <p:ext uri="{BB962C8B-B14F-4D97-AF65-F5344CB8AC3E}">
        <p14:creationId xmlns:p14="http://schemas.microsoft.com/office/powerpoint/2010/main" val="2722502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768" y="0"/>
            <a:ext cx="8866415" cy="5319848"/>
          </a:xfrm>
        </p:spPr>
      </p:pic>
      <p:sp>
        <p:nvSpPr>
          <p:cNvPr id="5" name="TextBox 4"/>
          <p:cNvSpPr txBox="1"/>
          <p:nvPr/>
        </p:nvSpPr>
        <p:spPr>
          <a:xfrm>
            <a:off x="1949631" y="4829992"/>
            <a:ext cx="3448594" cy="392415"/>
          </a:xfrm>
          <a:prstGeom prst="rect">
            <a:avLst/>
          </a:prstGeom>
          <a:solidFill>
            <a:srgbClr val="FFFF00"/>
          </a:solidFill>
        </p:spPr>
        <p:txBody>
          <a:bodyPr wrap="square" lIns="68580" tIns="34290" rIns="68580" bIns="34290" rtlCol="0">
            <a:spAutoFit/>
          </a:bodyPr>
          <a:lstStyle/>
          <a:p>
            <a:r>
              <a:rPr lang="en-US" sz="2100" dirty="0" err="1">
                <a:latin typeface="Times New Roman" panose="02020603050405020304" pitchFamily="18" charset="0"/>
                <a:cs typeface="Times New Roman" panose="02020603050405020304" pitchFamily="18" charset="0"/>
              </a:rPr>
              <a:t>Em</a:t>
            </a:r>
            <a:r>
              <a:rPr lang="en-US" sz="2100" dirty="0">
                <a:latin typeface="Times New Roman" panose="02020603050405020304" pitchFamily="18" charset="0"/>
                <a:cs typeface="Times New Roman" panose="02020603050405020304" pitchFamily="18" charset="0"/>
              </a:rPr>
              <a:t> </a:t>
            </a:r>
            <a:r>
              <a:rPr lang="en-US" sz="2100" dirty="0" err="1">
                <a:latin typeface="Times New Roman" panose="02020603050405020304" pitchFamily="18" charset="0"/>
                <a:cs typeface="Times New Roman" panose="02020603050405020304" pitchFamily="18" charset="0"/>
              </a:rPr>
              <a:t>bé</a:t>
            </a:r>
            <a:r>
              <a:rPr lang="en-US" sz="2100" dirty="0">
                <a:latin typeface="Times New Roman" panose="02020603050405020304" pitchFamily="18" charset="0"/>
                <a:cs typeface="Times New Roman" panose="02020603050405020304" pitchFamily="18" charset="0"/>
              </a:rPr>
              <a:t> </a:t>
            </a:r>
            <a:r>
              <a:rPr lang="en-US" sz="2100" dirty="0" err="1">
                <a:latin typeface="Times New Roman" panose="02020603050405020304" pitchFamily="18" charset="0"/>
                <a:cs typeface="Times New Roman" panose="02020603050405020304" pitchFamily="18" charset="0"/>
              </a:rPr>
              <a:t>dân</a:t>
            </a:r>
            <a:r>
              <a:rPr lang="en-US" sz="2100" dirty="0">
                <a:latin typeface="Times New Roman" panose="02020603050405020304" pitchFamily="18" charset="0"/>
                <a:cs typeface="Times New Roman" panose="02020603050405020304" pitchFamily="18" charset="0"/>
              </a:rPr>
              <a:t> </a:t>
            </a:r>
            <a:r>
              <a:rPr lang="en-US" sz="2100" dirty="0" err="1">
                <a:latin typeface="Times New Roman" panose="02020603050405020304" pitchFamily="18" charset="0"/>
                <a:cs typeface="Times New Roman" panose="02020603050405020304" pitchFamily="18" charset="0"/>
              </a:rPr>
              <a:t>tộc</a:t>
            </a:r>
            <a:r>
              <a:rPr lang="en-US" sz="2100" dirty="0">
                <a:latin typeface="Times New Roman" panose="02020603050405020304" pitchFamily="18" charset="0"/>
                <a:cs typeface="Times New Roman" panose="02020603050405020304" pitchFamily="18" charset="0"/>
              </a:rPr>
              <a:t> </a:t>
            </a:r>
            <a:r>
              <a:rPr lang="en-US" sz="2100" dirty="0" err="1">
                <a:latin typeface="Times New Roman" panose="02020603050405020304" pitchFamily="18" charset="0"/>
                <a:cs typeface="Times New Roman" panose="02020603050405020304" pitchFamily="18" charset="0"/>
              </a:rPr>
              <a:t>H’mông</a:t>
            </a:r>
            <a:endParaRPr lang="en-US"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9308062"/>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891</Words>
  <Application>Microsoft Office PowerPoint</Application>
  <PresentationFormat>On-screen Show (16:9)</PresentationFormat>
  <Paragraphs>69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inherit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Windows</cp:lastModifiedBy>
  <cp:revision>72</cp:revision>
  <dcterms:created xsi:type="dcterms:W3CDTF">2022-01-28T11:54:42Z</dcterms:created>
  <dcterms:modified xsi:type="dcterms:W3CDTF">2025-05-16T07:59:46Z</dcterms:modified>
</cp:coreProperties>
</file>