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3"/>
    <p:sldMasterId id="2147483682" r:id="rId4"/>
    <p:sldMasterId id="2147483694" r:id="rId5"/>
    <p:sldMasterId id="2147483707" r:id="rId6"/>
    <p:sldMasterId id="2147483719" r:id="rId7"/>
  </p:sldMasterIdLst>
  <p:notesMasterIdLst>
    <p:notesMasterId r:id="rId10"/>
  </p:notesMasterIdLst>
  <p:sldIdLst>
    <p:sldId id="515" r:id="rId8"/>
    <p:sldId id="271" r:id="rId9"/>
    <p:sldId id="265" r:id="rId11"/>
    <p:sldId id="3401" r:id="rId12"/>
    <p:sldId id="340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6" d="100"/>
          <a:sy n="86" d="100"/>
        </p:scale>
        <p:origin x="43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0A03BF-BDB9-4A45-9B59-55A59E96C1D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28.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3.xml"/><Relationship Id="rId7" Type="http://schemas.openxmlformats.org/officeDocument/2006/relationships/image" Target="../media/image5.png"/><Relationship Id="rId6"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15.png"/><Relationship Id="rId2" Type="http://schemas.openxmlformats.org/officeDocument/2006/relationships/image" Target="../media/image29.png"/><Relationship Id="rId13" Type="http://schemas.openxmlformats.org/officeDocument/2006/relationships/image" Target="../media/image38.png"/><Relationship Id="rId12" Type="http://schemas.openxmlformats.org/officeDocument/2006/relationships/image" Target="../media/image37.png"/><Relationship Id="rId11" Type="http://schemas.openxmlformats.org/officeDocument/2006/relationships/image" Target="../media/image36.png"/><Relationship Id="rId10"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tags" Target="../tags/tag4.xml"/><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2" y="-526164"/>
            <a:ext cx="3020116" cy="314651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lumMod val="50000"/>
                    <a:lumOff val="50000"/>
                  </a:schemeClr>
                </a:solidFill>
                <a:cs typeface="Arial" panose="020B0604020202020204"/>
                <a:sym typeface="Arial" panose="020B0604020202020204"/>
              </a:rPr>
              <a:t>Hương</a:t>
            </a:r>
            <a:r>
              <a:rPr lang="en-US" sz="1200" kern="0" dirty="0">
                <a:solidFill>
                  <a:schemeClr val="tx1">
                    <a:lumMod val="50000"/>
                    <a:lumOff val="50000"/>
                  </a:schemeClr>
                </a:solidFill>
                <a:cs typeface="Arial" panose="020B0604020202020204"/>
                <a:sym typeface="Arial" panose="020B0604020202020204"/>
              </a:rPr>
              <a:t> </a:t>
            </a:r>
            <a:r>
              <a:rPr lang="en-US" sz="1200" kern="0" dirty="0" err="1">
                <a:solidFill>
                  <a:schemeClr val="tx1">
                    <a:lumMod val="50000"/>
                    <a:lumOff val="50000"/>
                  </a:schemeClr>
                </a:solidFill>
                <a:cs typeface="Arial" panose="020B0604020202020204"/>
                <a:sym typeface="Arial" panose="020B0604020202020204"/>
              </a:rPr>
              <a:t>Thảo</a:t>
            </a:r>
            <a:r>
              <a:rPr lang="en-US" sz="1200" kern="0" dirty="0">
                <a:solidFill>
                  <a:schemeClr val="tx1">
                    <a:lumMod val="50000"/>
                    <a:lumOff val="50000"/>
                  </a:schemeClr>
                </a:solidFill>
                <a:cs typeface="Arial" panose="020B0604020202020204"/>
                <a:sym typeface="Arial" panose="020B0604020202020204"/>
              </a:rPr>
              <a:t>: tranthao121004@gmail.com</a:t>
            </a:r>
            <a:endParaRPr lang="en-US" sz="1200" kern="0" dirty="0">
              <a:solidFill>
                <a:schemeClr val="tx1">
                  <a:lumMod val="50000"/>
                  <a:lumOff val="50000"/>
                </a:schemeClr>
              </a:solidFill>
              <a:cs typeface="Arial" panose="020B0604020202020204"/>
              <a:sym typeface="Arial" panose="020B060402020202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p:cNvGrpSpPr/>
          <p:nvPr userDrawn="1"/>
        </p:nvGrpSpPr>
        <p:grpSpPr>
          <a:xfrm>
            <a:off x="-418200" y="1324483"/>
            <a:ext cx="1627969" cy="3772305"/>
            <a:chOff x="2822570" y="743589"/>
            <a:chExt cx="1294598" cy="2999823"/>
          </a:xfrm>
        </p:grpSpPr>
        <p:pic>
          <p:nvPicPr>
            <p:cNvPr id="9"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pic>
        <p:nvPicPr>
          <p:cNvPr id="7" name="10"/>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p:cNvPicPr>
            <a:picLocks noChangeAspect="1"/>
          </p:cNvPicPr>
          <p:nvPr userDrawn="1"/>
        </p:nvPicPr>
        <p:blipFill>
          <a:blip r:embed="rId2" cstate="screen"/>
          <a:stretch>
            <a:fillRect/>
          </a:stretch>
        </p:blipFill>
        <p:spPr>
          <a:xfrm>
            <a:off x="0" y="4901803"/>
            <a:ext cx="7918522" cy="1956197"/>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pic>
        <p:nvPicPr>
          <p:cNvPr id="6"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3"/>
            <p:extLst>
              <p:ext uri="{DAA4B4D4-6D71-4841-9C94-3DE7FCFB9230}">
                <p14:media xmlns:p14="http://schemas.microsoft.com/office/powerpoint/2010/main" r:embed="rId4"/>
              </p:ext>
            </p:extLst>
          </p:nvPr>
        </p:nvPicPr>
        <p:blipFill>
          <a:blip r:embed="rId5"/>
          <a:stretch>
            <a:fillRect/>
          </a:stretch>
        </p:blipFill>
        <p:spPr>
          <a:xfrm>
            <a:off x="1027113" y="-1600200"/>
            <a:ext cx="609600" cy="609600"/>
          </a:xfrm>
          <a:prstGeom prst="rect">
            <a:avLst/>
          </a:prstGeom>
        </p:spPr>
      </p:pic>
      <p:sp>
        <p:nvSpPr>
          <p:cNvPr id="8" name="TextBox 7"/>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solidFill>
                <a:cs typeface="Arial" panose="020B0604020202020204"/>
                <a:sym typeface="Arial" panose="020B0604020202020204"/>
              </a:rPr>
              <a:t>Hương</a:t>
            </a:r>
            <a:r>
              <a:rPr lang="en-US" sz="1200" kern="0" dirty="0">
                <a:solidFill>
                  <a:schemeClr val="tx1"/>
                </a:solidFill>
                <a:cs typeface="Arial" panose="020B0604020202020204"/>
                <a:sym typeface="Arial" panose="020B0604020202020204"/>
              </a:rPr>
              <a:t> </a:t>
            </a:r>
            <a:r>
              <a:rPr lang="en-US" sz="1200" kern="0" dirty="0" err="1">
                <a:solidFill>
                  <a:schemeClr val="tx1"/>
                </a:solidFill>
                <a:cs typeface="Arial" panose="020B0604020202020204"/>
                <a:sym typeface="Arial" panose="020B0604020202020204"/>
              </a:rPr>
              <a:t>Thảo</a:t>
            </a:r>
            <a:r>
              <a:rPr lang="en-US" sz="1200" kern="0" dirty="0">
                <a:solidFill>
                  <a:schemeClr val="tx1"/>
                </a:solidFill>
                <a:cs typeface="Arial" panose="020B0604020202020204"/>
                <a:sym typeface="Arial" panose="020B0604020202020204"/>
              </a:rPr>
              <a:t>: tranthao121004@gmail.com</a:t>
            </a:r>
            <a:endParaRPr lang="en-US" sz="1200" kern="0" dirty="0">
              <a:solidFill>
                <a:schemeClr val="tx1"/>
              </a:solidFill>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p:cNvPicPr>
            <a:picLocks noChangeAspect="1"/>
          </p:cNvPicPr>
          <p:nvPr userDrawn="1">
            <p:custDataLst>
              <p:tags r:id="rId3"/>
            </p:custDataLst>
          </p:nvPr>
        </p:nvPicPr>
        <p:blipFill>
          <a:blip r:embed="rId4"/>
          <a:stretch>
            <a:fillRect/>
          </a:stretch>
        </p:blipFill>
        <p:spPr>
          <a:xfrm>
            <a:off x="2569561" y="-321904"/>
            <a:ext cx="9892397" cy="7501808"/>
          </a:xfrm>
          <a:prstGeom prst="rect">
            <a:avLst/>
          </a:prstGeom>
        </p:spPr>
      </p:pic>
      <p:pic>
        <p:nvPicPr>
          <p:cNvPr id="11" name="图片 10"/>
          <p:cNvPicPr>
            <a:picLocks noChangeAspect="1"/>
          </p:cNvPicPr>
          <p:nvPr userDrawn="1"/>
        </p:nvPicPr>
        <p:blipFill>
          <a:blip r:embed="rId5"/>
          <a:stretch>
            <a:fillRect/>
          </a:stretch>
        </p:blipFill>
        <p:spPr>
          <a:xfrm>
            <a:off x="6630226" y="-242207"/>
            <a:ext cx="5352893" cy="3506145"/>
          </a:xfrm>
          <a:prstGeom prst="rect">
            <a:avLst/>
          </a:prstGeom>
        </p:spPr>
      </p:pic>
      <p:pic>
        <p:nvPicPr>
          <p:cNvPr id="12" name="PA_图片 6"/>
          <p:cNvPicPr>
            <a:picLocks noChangeAspect="1"/>
          </p:cNvPicPr>
          <p:nvPr userDrawn="1">
            <p:custDataLst>
              <p:tags r:id="rId6"/>
            </p:custDataLst>
          </p:nvPr>
        </p:nvPicPr>
        <p:blipFill>
          <a:blip r:embed="rId7" cstate="screen"/>
          <a:stretch>
            <a:fillRect/>
          </a:stretch>
        </p:blipFill>
        <p:spPr>
          <a:xfrm>
            <a:off x="-177175" y="433160"/>
            <a:ext cx="4229070" cy="3064817"/>
          </a:xfrm>
          <a:prstGeom prst="rect">
            <a:avLst/>
          </a:prstGeom>
        </p:spPr>
      </p:pic>
      <p:pic>
        <p:nvPicPr>
          <p:cNvPr id="13" name="PA_图片 8" descr="图片包含 矢量图形&#10;&#10;已生成高可信度的说明"/>
          <p:cNvPicPr>
            <a:picLocks noChangeAspect="1"/>
          </p:cNvPicPr>
          <p:nvPr userDrawn="1">
            <p:custDataLst>
              <p:tags r:id="rId8"/>
            </p:custDataLst>
          </p:nvPr>
        </p:nvPicPr>
        <p:blipFill>
          <a:blip r:embed="rId9" cstate="screen"/>
          <a:stretch>
            <a:fillRect/>
          </a:stretch>
        </p:blipFill>
        <p:spPr>
          <a:xfrm>
            <a:off x="1085747" y="3859845"/>
            <a:ext cx="2559562" cy="369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11" name="图片 2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ea"/>
              <a:sym typeface="+mn-lt"/>
            </a:endParaRPr>
          </a:p>
        </p:txBody>
      </p:sp>
      <p:pic>
        <p:nvPicPr>
          <p:cNvPr id="8" name="图片 8"/>
          <p:cNvPicPr>
            <a:picLocks noChangeAspect="1"/>
          </p:cNvPicPr>
          <p:nvPr userDrawn="1"/>
        </p:nvPicPr>
        <p:blipFill rotWithShape="1">
          <a:blip r:embed="rId2" cstate="screen"/>
          <a:srcRect/>
          <a:stretch>
            <a:fillRect/>
          </a:stretch>
        </p:blipFill>
        <p:spPr>
          <a:xfrm>
            <a:off x="3594895" y="56367"/>
            <a:ext cx="5002213" cy="1549970"/>
          </a:xfrm>
          <a:prstGeom prst="rect">
            <a:avLst/>
          </a:prstGeom>
        </p:spPr>
      </p:pic>
      <p:pic>
        <p:nvPicPr>
          <p:cNvPr id="9" name="PA_图片 2"/>
          <p:cNvPicPr>
            <a:picLocks noChangeAspect="1"/>
          </p:cNvPicPr>
          <p:nvPr userDrawn="1">
            <p:custDataLst>
              <p:tags r:id="rId3"/>
            </p:custDataLst>
          </p:nvPr>
        </p:nvPicPr>
        <p:blipFill>
          <a:blip r:embed="rId4"/>
          <a:stretch>
            <a:fillRect/>
          </a:stretch>
        </p:blipFill>
        <p:spPr>
          <a:xfrm>
            <a:off x="2538663"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74A44005-491F-4ADB-8929-A6A576E06C24}"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BAF95B7-AF74-4F24-B7FF-E0826487F923}" type="slidenum">
              <a:rPr lang="zh-CN" altLang="en-US"/>
            </a:fld>
            <a:endParaRPr lang="zh-CN" altLang="en-US"/>
          </a:p>
        </p:txBody>
      </p:sp>
    </p:spTree>
  </p:cSld>
  <p:clrMapOvr>
    <a:masterClrMapping/>
  </p:clrMapOvr>
  <p:transition spd="slow" advClick="0" advTm="0">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0686DA7-3446-417F-9FB3-E9C34F1F890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E3D3FBD-68E2-4DC6-950B-B0540DB3CAA0}" type="slidenum">
              <a:rPr lang="zh-CN" altLang="en-US"/>
            </a:fld>
            <a:endParaRPr lang="zh-CN" altLang="en-US"/>
          </a:p>
        </p:txBody>
      </p:sp>
    </p:spTree>
  </p:cSld>
  <p:clrMapOvr>
    <a:masterClrMapping/>
  </p:clrMapOvr>
  <p:transition spd="slow" advClick="0" advTm="0">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75171F85-F021-48E9-BB6B-2924F9D3CDEE}"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5CE101A-360A-49B2-BDE2-11BDFECFC0B7}" type="slidenum">
              <a:rPr lang="zh-CN" altLang="en-US"/>
            </a:fld>
            <a:endParaRPr lang="zh-CN" altLang="en-US"/>
          </a:p>
        </p:txBody>
      </p:sp>
    </p:spTree>
  </p:cSld>
  <p:clrMapOvr>
    <a:masterClrMapping/>
  </p:clrMapOvr>
  <p:transition spd="slow" advClick="0" advTm="0">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a:t>
            </a:r>
            <a:r>
              <a:rPr lang="en-US" altLang="zh-CN" sz="100" dirty="0">
                <a:solidFill>
                  <a:prstClr val="white"/>
                </a:solidFill>
                <a:latin typeface="Calibri" panose="020F0502020204030204"/>
                <a:ea typeface="SimSun" panose="02010600030101010101" pitchFamily="2" charset="-122"/>
              </a:rPr>
              <a:t>www.1ppt.com/sucai/</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a:t>
            </a:r>
            <a:r>
              <a:rPr lang="en-US" altLang="zh-CN" sz="100" dirty="0">
                <a:solidFill>
                  <a:prstClr val="white"/>
                </a:solidFill>
                <a:latin typeface="Calibri" panose="020F0502020204030204"/>
                <a:ea typeface="SimSun" panose="02010600030101010101" pitchFamily="2" charset="-122"/>
              </a:rPr>
              <a:t>www.1ppt.com/tubiao/      </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精美</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课件：</a:t>
            </a:r>
            <a:r>
              <a:rPr lang="en-US" altLang="zh-CN" sz="100" dirty="0">
                <a:solidFill>
                  <a:prstClr val="white"/>
                </a:solidFill>
                <a:latin typeface="Calibri" panose="020F0502020204030204"/>
                <a:ea typeface="SimSun" panose="02010600030101010101" pitchFamily="2" charset="-122"/>
              </a:rPr>
              <a:t>www.1ppt.com/kejian/             </a:t>
            </a:r>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工作总结</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www.1ppt.com/xiazai/zongjie/ </a:t>
            </a:r>
            <a:r>
              <a:rPr lang="zh-CN" altLang="en-US" sz="100" dirty="0">
                <a:solidFill>
                  <a:prstClr val="white"/>
                </a:solidFill>
                <a:latin typeface="Calibri" panose="020F0502020204030204"/>
                <a:ea typeface="SimSun" panose="02010600030101010101" pitchFamily="2" charset="-122"/>
              </a:rPr>
              <a:t>工作计划：</a:t>
            </a:r>
            <a:r>
              <a:rPr lang="en-US" altLang="zh-CN" sz="100" dirty="0">
                <a:solidFill>
                  <a:prstClr val="white"/>
                </a:solidFill>
                <a:latin typeface="Calibri" panose="020F0502020204030204"/>
                <a:ea typeface="SimSun" panose="02010600030101010101" pitchFamily="2" charset="-122"/>
              </a:rPr>
              <a:t>www.1ppt.com/xiazai/jihua/</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商务</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www.1ppt.com/moban/shangwu/  </a:t>
            </a:r>
            <a:r>
              <a:rPr lang="zh-CN" altLang="en-US" sz="100" dirty="0">
                <a:solidFill>
                  <a:prstClr val="white"/>
                </a:solidFill>
                <a:latin typeface="Calibri" panose="020F0502020204030204"/>
                <a:ea typeface="SimSun" panose="02010600030101010101" pitchFamily="2" charset="-122"/>
              </a:rPr>
              <a:t>个人简历</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www.1ppt.com/xiazai/jianli/  </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SimSun" panose="02010600030101010101" pitchFamily="2" charset="-122"/>
              </a:rPr>
              <a:t>毕业答辩</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www.1ppt.com/xiazai/dabian/  </a:t>
            </a:r>
            <a:r>
              <a:rPr lang="zh-CN" altLang="en-US" sz="100" dirty="0">
                <a:solidFill>
                  <a:prstClr val="white"/>
                </a:solidFill>
                <a:latin typeface="Calibri" panose="020F0502020204030204"/>
                <a:ea typeface="SimSun" panose="02010600030101010101" pitchFamily="2" charset="-122"/>
              </a:rPr>
              <a:t>工作汇报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www.1ppt.com/xiazai/huibao/    </a:t>
            </a:r>
            <a:endParaRPr lang="en-US" altLang="zh-CN" sz="100" dirty="0">
              <a:solidFill>
                <a:prstClr val="white"/>
              </a:solidFill>
              <a:latin typeface="Calibri" panose="020F0502020204030204"/>
              <a:ea typeface="SimSun" panose="02010600030101010101" pitchFamily="2" charset="-122"/>
            </a:endParaRPr>
          </a:p>
          <a:p>
            <a:pPr eaLnBrk="1" fontAlgn="auto" hangingPunct="1">
              <a:spcBef>
                <a:spcPts val="0"/>
              </a:spcBef>
              <a:spcAft>
                <a:spcPts val="0"/>
              </a:spcAft>
            </a:pPr>
            <a:r>
              <a:rPr lang="en-US" altLang="zh-CN" sz="100" dirty="0">
                <a:solidFill>
                  <a:prstClr val="white"/>
                </a:solidFill>
                <a:latin typeface="Calibri" panose="020F0502020204030204"/>
                <a:ea typeface="SimSun" panose="02010600030101010101" pitchFamily="2" charset="-122"/>
              </a:rPr>
              <a:t> </a:t>
            </a:r>
            <a:endParaRPr lang="en-US" altLang="zh-CN" sz="100" dirty="0">
              <a:solidFill>
                <a:prstClr val="white"/>
              </a:solidFill>
              <a:latin typeface="Calibri" panose="020F0502020204030204"/>
              <a:ea typeface="SimSun" panose="02010600030101010101" pitchFamily="2" charset="-122"/>
            </a:endParaRPr>
          </a:p>
        </p:txBody>
      </p:sp>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A2192AB9-AB77-4044-9089-48A14947FD6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638ECD6-8DA6-47E8-82EB-1538BF369560}" type="slidenum">
              <a:rPr lang="zh-CN" altLang="en-US"/>
            </a:fld>
            <a:endParaRPr lang="zh-CN" altLang="en-US"/>
          </a:p>
        </p:txBody>
      </p:sp>
    </p:spTree>
  </p:cSld>
  <p:clrMapOvr>
    <a:masterClrMapping/>
  </p:clrMapOvr>
  <p:transition spd="slow" advClick="0" advTm="0">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198882A2-ED13-4A87-8D25-C0BB56A59C96}"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B5045F94-1EF7-46DE-ADB9-BDA483E0F1D9}" type="slidenum">
              <a:rPr lang="zh-CN" altLang="en-US"/>
            </a:fld>
            <a:endParaRPr lang="zh-CN" altLang="en-US"/>
          </a:p>
        </p:txBody>
      </p:sp>
    </p:spTree>
  </p:cSld>
  <p:clrMapOvr>
    <a:masterClrMapping/>
  </p:clrMapOvr>
  <p:transition spd="slow" advClick="0" advTm="0">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FDE77F85-66DD-4863-8375-C15B6176C033}"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127F447-CC35-4472-BADC-C2DCC72ACD09}" type="slidenum">
              <a:rPr lang="zh-CN" altLang="en-US"/>
            </a:fld>
            <a:endParaRPr lang="zh-CN" altLang="en-US"/>
          </a:p>
        </p:txBody>
      </p:sp>
    </p:spTree>
  </p:cSld>
  <p:clrMapOvr>
    <a:masterClrMapping/>
  </p:clrMapOvr>
  <p:transition spd="slow" advClick="0"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sp>
        <p:nvSpPr>
          <p:cNvPr id="12" name="Freeform 17"/>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3" name="Group 12"/>
          <p:cNvGrpSpPr/>
          <p:nvPr userDrawn="1"/>
        </p:nvGrpSpPr>
        <p:grpSpPr>
          <a:xfrm>
            <a:off x="377049" y="255821"/>
            <a:ext cx="2619178"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p:cNvSpPr>
            <a:spLocks noGrp="1"/>
          </p:cNvSpPr>
          <p:nvPr>
            <p:ph type="dt" sz="half" idx="10"/>
          </p:nvPr>
        </p:nvSpPr>
        <p:spPr/>
        <p:txBody>
          <a:bodyPr/>
          <a:lstStyle>
            <a:lvl1pPr>
              <a:defRPr/>
            </a:lvl1pPr>
          </a:lstStyle>
          <a:p>
            <a:pPr>
              <a:defRPr/>
            </a:pPr>
            <a:fld id="{390DD9D0-5B05-481D-BEA5-84714C70DA19}" type="datetimeFigureOut">
              <a:rPr lang="zh-CN" altLang="en-US"/>
            </a:fld>
            <a:endParaRPr lang="zh-CN" altLang="en-US"/>
          </a:p>
        </p:txBody>
      </p:sp>
      <p:sp>
        <p:nvSpPr>
          <p:cNvPr id="4" name="页脚占位符 2"/>
          <p:cNvSpPr>
            <a:spLocks noGrp="1"/>
          </p:cNvSpPr>
          <p:nvPr>
            <p:ph type="ftr" sz="quarter" idx="11"/>
          </p:nvPr>
        </p:nvSpPr>
        <p:spPr/>
        <p:txBody>
          <a:bodyPr/>
          <a:lstStyle>
            <a:lvl1pPr>
              <a:defRPr/>
            </a:lvl1pPr>
          </a:lstStyle>
          <a:p>
            <a:pPr>
              <a:defRPr/>
            </a:pPr>
            <a:endParaRPr lang="zh-CN" altLang="en-US"/>
          </a:p>
        </p:txBody>
      </p:sp>
      <p:sp>
        <p:nvSpPr>
          <p:cNvPr id="5" name="灯片编号占位符 3"/>
          <p:cNvSpPr>
            <a:spLocks noGrp="1"/>
          </p:cNvSpPr>
          <p:nvPr>
            <p:ph type="sldNum" sz="quarter" idx="12"/>
          </p:nvPr>
        </p:nvSpPr>
        <p:spPr/>
        <p:txBody>
          <a:bodyPr/>
          <a:lstStyle>
            <a:lvl1pPr>
              <a:defRPr/>
            </a:lvl1pPr>
          </a:lstStyle>
          <a:p>
            <a:pPr>
              <a:defRPr/>
            </a:pPr>
            <a:fld id="{1B0F7FA0-7FF1-4FC3-B763-B73535AB9315}" type="slidenum">
              <a:rPr lang="zh-CN" altLang="en-US"/>
            </a:fld>
            <a:endParaRPr lang="zh-CN" altLang="en-US"/>
          </a:p>
        </p:txBody>
      </p:sp>
    </p:spTree>
  </p:cSld>
  <p:clrMapOvr>
    <a:masterClrMapping/>
  </p:clrMapOvr>
  <p:transition spd="slow" advClick="0" advTm="0">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4EA6FCE4-8E40-4168-A56D-D54C8044A839}"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25AC4C0-CD2F-4D25-A923-E60FF14E11E9}" type="slidenum">
              <a:rPr lang="zh-CN" altLang="en-US"/>
            </a:fld>
            <a:endParaRPr lang="zh-CN" altLang="en-US"/>
          </a:p>
        </p:txBody>
      </p:sp>
    </p:spTree>
  </p:cSld>
  <p:clrMapOvr>
    <a:masterClrMapping/>
  </p:clrMapOvr>
  <p:transition spd="slow" advClick="0" advTm="0">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5D9CBEB4-153F-47CE-A3C9-54F2181F20D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A33A370-FBEC-42AB-AB07-05FBF86D7516}" type="slidenum">
              <a:rPr lang="zh-CN" altLang="en-US"/>
            </a:fld>
            <a:endParaRPr lang="zh-CN" altLang="en-US"/>
          </a:p>
        </p:txBody>
      </p:sp>
    </p:spTree>
  </p:cSld>
  <p:clrMapOvr>
    <a:masterClrMapping/>
  </p:clrMapOvr>
  <p:transition spd="slow" advClick="0" advTm="0">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E5DB8C0-222C-463C-8E56-759B012FC67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2DC5514-7CD0-42C8-B21E-80E374F8230F}" type="slidenum">
              <a:rPr lang="zh-CN" altLang="en-US"/>
            </a:fld>
            <a:endParaRPr lang="zh-CN" altLang="en-US"/>
          </a:p>
        </p:txBody>
      </p:sp>
    </p:spTree>
  </p:cSld>
  <p:clrMapOvr>
    <a:masterClrMapping/>
  </p:clrMapOvr>
  <p:transition spd="slow" advClick="0" advTm="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ACF6F99-27A4-4DD0-BF62-F88B30BA860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40E3AC6-ECA8-49FB-9D1A-87E00A9C4D9A}" type="slidenum">
              <a:rPr lang="zh-CN" altLang="en-US"/>
            </a:fld>
            <a:endParaRPr lang="zh-CN" altLang="en-US"/>
          </a:p>
        </p:txBody>
      </p:sp>
    </p:spTree>
  </p:cSld>
  <p:clrMapOvr>
    <a:masterClrMapping/>
  </p:clrMapOvr>
  <p:transition spd="slow" advClick="0" advTm="0">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showMasterSp="0">
  <p:cSld name="1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grpSp>
        <p:nvGrpSpPr>
          <p:cNvPr id="10" name="Group 9"/>
          <p:cNvGrpSpPr/>
          <p:nvPr userDrawn="1"/>
        </p:nvGrpSpPr>
        <p:grpSpPr>
          <a:xfrm>
            <a:off x="2222205"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Arial-Rounded"/>
              <a:cs typeface="+mn-cs"/>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a typeface="Arial-Rounded"/>
            </a:endParaRPr>
          </a:p>
        </p:txBody>
      </p:sp>
      <p:grpSp>
        <p:nvGrpSpPr>
          <p:cNvPr id="24" name="Group 23"/>
          <p:cNvGrpSpPr/>
          <p:nvPr userDrawn="1"/>
        </p:nvGrpSpPr>
        <p:grpSpPr>
          <a:xfrm>
            <a:off x="825316" y="2087841"/>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a:cs typeface="+mn-cs"/>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a:cs typeface="+mn-cs"/>
                <a:sym typeface="Arial" panose="020B0604020202020204"/>
              </a:endParaRPr>
            </a:p>
          </p:txBody>
        </p:sp>
      </p:grpSp>
      <p:sp>
        <p:nvSpPr>
          <p:cNvPr id="27" name="TextBox 26"/>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lumMod val="50000"/>
                    <a:lumOff val="50000"/>
                  </a:schemeClr>
                </a:solidFill>
                <a:cs typeface="Arial" panose="020B0604020202020204"/>
                <a:sym typeface="Arial" panose="020B0604020202020204"/>
              </a:rPr>
              <a:t>Hương</a:t>
            </a:r>
            <a:r>
              <a:rPr lang="en-US" sz="1200" kern="0" dirty="0">
                <a:solidFill>
                  <a:schemeClr val="tx1">
                    <a:lumMod val="50000"/>
                    <a:lumOff val="50000"/>
                  </a:schemeClr>
                </a:solidFill>
                <a:cs typeface="Arial" panose="020B0604020202020204"/>
                <a:sym typeface="Arial" panose="020B0604020202020204"/>
              </a:rPr>
              <a:t> </a:t>
            </a:r>
            <a:r>
              <a:rPr lang="en-US" sz="1200" kern="0" dirty="0" err="1">
                <a:solidFill>
                  <a:schemeClr val="tx1">
                    <a:lumMod val="50000"/>
                    <a:lumOff val="50000"/>
                  </a:schemeClr>
                </a:solidFill>
                <a:cs typeface="Arial" panose="020B0604020202020204"/>
                <a:sym typeface="Arial" panose="020B0604020202020204"/>
              </a:rPr>
              <a:t>Thảo</a:t>
            </a:r>
            <a:r>
              <a:rPr lang="en-US" sz="1200" kern="0" dirty="0">
                <a:solidFill>
                  <a:schemeClr val="tx1">
                    <a:lumMod val="50000"/>
                    <a:lumOff val="50000"/>
                  </a:schemeClr>
                </a:solidFill>
                <a:cs typeface="Arial" panose="020B0604020202020204"/>
                <a:sym typeface="Arial" panose="020B0604020202020204"/>
              </a:rPr>
              <a:t>: tranthao121004@gmail.com</a:t>
            </a:r>
            <a:endParaRPr lang="en-US" sz="1200" kern="0" dirty="0">
              <a:solidFill>
                <a:schemeClr val="tx1">
                  <a:lumMod val="50000"/>
                  <a:lumOff val="50000"/>
                </a:schemeClr>
              </a:solidFill>
              <a:cs typeface="Arial" panose="020B0604020202020204"/>
              <a:sym typeface="Arial" panose="020B0604020202020204"/>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4" name="Group 13"/>
          <p:cNvGrpSpPr/>
          <p:nvPr userDrawn="1"/>
        </p:nvGrpSpPr>
        <p:grpSpPr>
          <a:xfrm>
            <a:off x="377049" y="255821"/>
            <a:ext cx="2630602"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panose="020B0604020202020204"/>
            </a:endParaRPr>
          </a:p>
        </p:txBody>
      </p:sp>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3" Type="http://schemas.openxmlformats.org/officeDocument/2006/relationships/theme" Target="../theme/theme3.xml"/><Relationship Id="rId12" Type="http://schemas.openxmlformats.org/officeDocument/2006/relationships/image" Target="../media/image40.jpeg"/><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3" Type="http://schemas.openxmlformats.org/officeDocument/2006/relationships/theme" Target="../theme/theme4.xml"/><Relationship Id="rId12" Type="http://schemas.openxmlformats.org/officeDocument/2006/relationships/slideLayout" Target="../slideLayouts/slideLayout55.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2" Type="http://schemas.openxmlformats.org/officeDocument/2006/relationships/theme" Target="../theme/theme5.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3" Type="http://schemas.openxmlformats.org/officeDocument/2006/relationships/theme" Target="../theme/theme6.xml"/><Relationship Id="rId12" Type="http://schemas.openxmlformats.org/officeDocument/2006/relationships/image" Target="../media/image40.jpeg"/><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fld>
            <a:endParaRPr lang="en-US"/>
          </a:p>
        </p:txBody>
      </p:sp>
      <p:sp>
        <p:nvSpPr>
          <p:cNvPr id="8" name="TextBox 7"/>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lumMod val="50000"/>
                    <a:lumOff val="50000"/>
                  </a:schemeClr>
                </a:solidFill>
                <a:cs typeface="Arial" panose="020B0604020202020204"/>
                <a:sym typeface="Arial" panose="020B0604020202020204"/>
              </a:rPr>
              <a:t>Hương</a:t>
            </a:r>
            <a:r>
              <a:rPr lang="en-US" sz="1200" kern="0" dirty="0">
                <a:solidFill>
                  <a:schemeClr val="tx1">
                    <a:lumMod val="50000"/>
                    <a:lumOff val="50000"/>
                  </a:schemeClr>
                </a:solidFill>
                <a:cs typeface="Arial" panose="020B0604020202020204"/>
                <a:sym typeface="Arial" panose="020B0604020202020204"/>
              </a:rPr>
              <a:t> </a:t>
            </a:r>
            <a:r>
              <a:rPr lang="en-US" sz="1200" kern="0" dirty="0" err="1">
                <a:solidFill>
                  <a:schemeClr val="tx1">
                    <a:lumMod val="50000"/>
                    <a:lumOff val="50000"/>
                  </a:schemeClr>
                </a:solidFill>
                <a:cs typeface="Arial" panose="020B0604020202020204"/>
                <a:sym typeface="Arial" panose="020B0604020202020204"/>
              </a:rPr>
              <a:t>Thảo</a:t>
            </a:r>
            <a:r>
              <a:rPr lang="en-US" sz="1200" kern="0" dirty="0">
                <a:solidFill>
                  <a:schemeClr val="tx1">
                    <a:lumMod val="50000"/>
                    <a:lumOff val="50000"/>
                  </a:schemeClr>
                </a:solidFill>
                <a:cs typeface="Arial" panose="020B0604020202020204"/>
                <a:sym typeface="Arial" panose="020B0604020202020204"/>
              </a:rPr>
              <a:t>: tranthao121004@gmail.com</a:t>
            </a:r>
            <a:endParaRPr lang="en-US" sz="1200" kern="0" dirty="0">
              <a:solidFill>
                <a:schemeClr val="tx1">
                  <a:lumMod val="50000"/>
                  <a:lumOff val="50000"/>
                </a:schemeClr>
              </a:solidFill>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50.xml"/><Relationship Id="rId5" Type="http://schemas.openxmlformats.org/officeDocument/2006/relationships/image" Target="../media/image47.jpeg"/><Relationship Id="rId4" Type="http://schemas.microsoft.com/office/2007/relationships/hdphoto" Target="../media/image46.wdp"/><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microsoft.com/office/2007/relationships/hdphoto" Target="../media/image49.wdp"/><Relationship Id="rId1"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7321" y="3083442"/>
            <a:ext cx="6804837" cy="2122805"/>
          </a:xfrm>
          <a:prstGeom prst="rect">
            <a:avLst/>
          </a:prstGeom>
          <a:noFill/>
        </p:spPr>
        <p:txBody>
          <a:bodyPr wrap="square" rtlCol="0">
            <a:spAutoFit/>
          </a:bodyPr>
          <a:lstStyle/>
          <a:p>
            <a:pPr algn="ctr"/>
            <a:r>
              <a:rPr lang="en-US" sz="6600" b="1" dirty="0" err="1">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Tiết</a:t>
            </a:r>
            <a:r>
              <a:rPr lang="en-US" sz="6600" b="1" dirty="0">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5</a:t>
            </a:r>
            <a:endParaRPr lang="en-US" sz="6600" b="1" dirty="0">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algn="ctr"/>
            <a:r>
              <a:rPr lang="en-US" sz="6600" b="1" dirty="0" err="1">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Luyện</a:t>
            </a:r>
            <a:r>
              <a:rPr lang="en-US" sz="6600" b="1" dirty="0">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en-US" sz="6600" b="1" dirty="0" err="1">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viết</a:t>
            </a:r>
            <a:r>
              <a:rPr lang="en-US" sz="6600" b="1" dirty="0">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en-US" sz="6600" b="1" dirty="0" err="1">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đoạn</a:t>
            </a:r>
            <a:endParaRPr lang="en-US" sz="6600" b="1" dirty="0">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p:cNvSpPr/>
          <p:nvPr/>
        </p:nvSpPr>
        <p:spPr>
          <a:xfrm rot="5400000">
            <a:off x="4806449" y="-3684498"/>
            <a:ext cx="678023" cy="10314983"/>
          </a:xfrm>
          <a:custGeom>
            <a:avLst/>
            <a:gdLst>
              <a:gd name="connsiteX0" fmla="*/ 0 w 445170"/>
              <a:gd name="connsiteY0" fmla="*/ 6339319 h 6339319"/>
              <a:gd name="connsiteX1" fmla="*/ 1 w 445170"/>
              <a:gd name="connsiteY1" fmla="*/ 430448 h 6339319"/>
              <a:gd name="connsiteX2" fmla="*/ 445170 w 445170"/>
              <a:gd name="connsiteY2" fmla="*/ 430448 h 6339319"/>
              <a:gd name="connsiteX3" fmla="*/ 445169 w 445170"/>
              <a:gd name="connsiteY3" fmla="*/ 6339319 h 6339319"/>
              <a:gd name="connsiteX4" fmla="*/ 0 w 445170"/>
              <a:gd name="connsiteY4" fmla="*/ 430447 h 6339319"/>
              <a:gd name="connsiteX5" fmla="*/ 222585 w 445170"/>
              <a:gd name="connsiteY5" fmla="*/ 0 h 6339319"/>
              <a:gd name="connsiteX6" fmla="*/ 445169 w 445170"/>
              <a:gd name="connsiteY6" fmla="*/ 430447 h 633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170" h="6339319">
                <a:moveTo>
                  <a:pt x="0" y="6339319"/>
                </a:moveTo>
                <a:lnTo>
                  <a:pt x="1" y="430448"/>
                </a:lnTo>
                <a:lnTo>
                  <a:pt x="445170" y="430448"/>
                </a:lnTo>
                <a:lnTo>
                  <a:pt x="445169" y="6339319"/>
                </a:lnTo>
                <a:close/>
                <a:moveTo>
                  <a:pt x="0" y="430447"/>
                </a:moveTo>
                <a:lnTo>
                  <a:pt x="222585" y="0"/>
                </a:lnTo>
                <a:lnTo>
                  <a:pt x="445169" y="430447"/>
                </a:lnTo>
                <a:close/>
              </a:path>
            </a:pathLst>
          </a:custGeom>
          <a:solidFill>
            <a:srgbClr val="73A76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780548" y="375155"/>
            <a:ext cx="8613105" cy="758826"/>
            <a:chOff x="-768517" y="575994"/>
            <a:chExt cx="7951373" cy="758826"/>
          </a:xfrm>
        </p:grpSpPr>
        <p:pic>
          <p:nvPicPr>
            <p:cNvPr id="11" name="图片 10"/>
            <p:cNvPicPr>
              <a:picLocks noChangeAspect="1"/>
            </p:cNvPicPr>
            <p:nvPr/>
          </p:nvPicPr>
          <p:blipFill>
            <a:blip r:embed="rId1">
              <a:clrChange>
                <a:clrFrom>
                  <a:srgbClr val="FEE5EA"/>
                </a:clrFrom>
                <a:clrTo>
                  <a:srgbClr val="FEE5EA">
                    <a:alpha val="0"/>
                  </a:srgbClr>
                </a:clrTo>
              </a:clrChange>
            </a:blip>
            <a:stretch>
              <a:fillRect/>
            </a:stretch>
          </p:blipFill>
          <p:spPr>
            <a:xfrm>
              <a:off x="-768517" y="575994"/>
              <a:ext cx="4861939" cy="758826"/>
            </a:xfrm>
            <a:prstGeom prst="rect">
              <a:avLst/>
            </a:prstGeom>
          </p:spPr>
        </p:pic>
        <p:pic>
          <p:nvPicPr>
            <p:cNvPr id="12" name="图片 11"/>
            <p:cNvPicPr>
              <a:picLocks noChangeAspect="1"/>
            </p:cNvPicPr>
            <p:nvPr/>
          </p:nvPicPr>
          <p:blipFill>
            <a:blip r:embed="rId1">
              <a:clrChange>
                <a:clrFrom>
                  <a:srgbClr val="FEE5EA"/>
                </a:clrFrom>
                <a:clrTo>
                  <a:srgbClr val="FEE5EA">
                    <a:alpha val="0"/>
                  </a:srgbClr>
                </a:clrTo>
              </a:clrChange>
            </a:blip>
            <a:stretch>
              <a:fillRect/>
            </a:stretch>
          </p:blipFill>
          <p:spPr>
            <a:xfrm>
              <a:off x="2320917" y="575994"/>
              <a:ext cx="4861939" cy="758826"/>
            </a:xfrm>
            <a:prstGeom prst="rect">
              <a:avLst/>
            </a:prstGeom>
          </p:spPr>
        </p:pic>
      </p:grpSp>
      <p:pic>
        <p:nvPicPr>
          <p:cNvPr id="22" name="图片 21"/>
          <p:cNvPicPr>
            <a:picLocks noChangeAspect="1"/>
          </p:cNvPicPr>
          <p:nvPr/>
        </p:nvPicPr>
        <p:blipFill rotWithShape="1">
          <a:blip r:embed="rId2" cstate="screen"/>
          <a:srcRect/>
          <a:stretch>
            <a:fillRect/>
          </a:stretch>
        </p:blipFill>
        <p:spPr>
          <a:xfrm>
            <a:off x="572721" y="1734603"/>
            <a:ext cx="941253" cy="1209533"/>
          </a:xfrm>
          <a:prstGeom prst="rect">
            <a:avLst/>
          </a:prstGeom>
        </p:spPr>
      </p:pic>
      <p:pic>
        <p:nvPicPr>
          <p:cNvPr id="27" name="图片 2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100000" l="0" r="100000">
                        <a14:foregroundMark x1="58491" y1="24845" x2="69811" y2="88199"/>
                      </a14:backgroundRemoval>
                    </a14:imgEffect>
                    <a14:imgEffect>
                      <a14:colorTemperature colorTemp="7200"/>
                    </a14:imgEffect>
                  </a14:imgLayer>
                </a14:imgProps>
              </a:ext>
            </a:extLst>
          </a:blip>
          <a:srcRect/>
          <a:stretch>
            <a:fillRect/>
          </a:stretch>
        </p:blipFill>
        <p:spPr>
          <a:xfrm>
            <a:off x="10168832" y="5173294"/>
            <a:ext cx="1905794" cy="1451003"/>
          </a:xfrm>
          <a:prstGeom prst="rect">
            <a:avLst/>
          </a:prstGeom>
        </p:spPr>
      </p:pic>
      <p:sp>
        <p:nvSpPr>
          <p:cNvPr id="14" name="Rectangle 13"/>
          <p:cNvSpPr/>
          <p:nvPr/>
        </p:nvSpPr>
        <p:spPr>
          <a:xfrm>
            <a:off x="450417" y="1211383"/>
            <a:ext cx="9497718" cy="521970"/>
          </a:xfrm>
          <a:prstGeom prst="rect">
            <a:avLst/>
          </a:prstGeom>
        </p:spPr>
        <p:txBody>
          <a:bodyPr wrap="square">
            <a:spAutoFit/>
          </a:bodyPr>
          <a:lstStyle/>
          <a:p>
            <a:r>
              <a:rPr lang="vi-VN" sz="2800" b="1" dirty="0">
                <a:solidFill>
                  <a:schemeClr val="bg1"/>
                </a:solidFill>
                <a:latin typeface="Times New Roman" panose="02020603050405020304" charset="0"/>
                <a:cs typeface="Times New Roman" panose="02020603050405020304" charset="0"/>
              </a:rPr>
              <a:t>1. Nói những điều em biết về một nghề nghiệp em yêu thích.</a:t>
            </a:r>
            <a:endParaRPr lang="vi-VN" sz="2800" b="1" dirty="0">
              <a:solidFill>
                <a:schemeClr val="bg1"/>
              </a:solidFill>
              <a:latin typeface="Times New Roman" panose="02020603050405020304" charset="0"/>
              <a:cs typeface="Times New Roman" panose="02020603050405020304" charset="0"/>
            </a:endParaRPr>
          </a:p>
        </p:txBody>
      </p:sp>
      <p:pic>
        <p:nvPicPr>
          <p:cNvPr id="15" name="Picture 2" descr="1,456 Different jobs Vectors - Free &amp;amp; Royalty-free Different jobs Vector  Images | Depositphoto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4977" y="1868140"/>
            <a:ext cx="6072155" cy="49589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 name="Rectangle 4"/>
          <p:cNvSpPr/>
          <p:nvPr/>
        </p:nvSpPr>
        <p:spPr>
          <a:xfrm>
            <a:off x="1775639" y="970069"/>
            <a:ext cx="9150990" cy="521970"/>
          </a:xfrm>
          <a:prstGeom prst="rect">
            <a:avLst/>
          </a:prstGeom>
        </p:spPr>
        <p:txBody>
          <a:bodyPr wrap="square">
            <a:spAutoFit/>
          </a:bodyPr>
          <a:lstStyle/>
          <a:p>
            <a:r>
              <a:rPr lang="vi-VN" sz="2800" b="1" dirty="0">
                <a:solidFill>
                  <a:schemeClr val="bg1">
                    <a:lumMod val="50000"/>
                  </a:schemeClr>
                </a:solidFill>
                <a:latin typeface="Times New Roman" panose="02020603050405020304" charset="0"/>
                <a:cs typeface="Times New Roman" panose="02020603050405020304" charset="0"/>
              </a:rPr>
              <a:t>2. Viết 4 – 5 câu kể về công việc của một người mà em biết.</a:t>
            </a:r>
            <a:endParaRPr lang="vi-VN" sz="2800" b="1" dirty="0">
              <a:solidFill>
                <a:schemeClr val="bg1">
                  <a:lumMod val="50000"/>
                </a:schemeClr>
              </a:solidFill>
              <a:latin typeface="Times New Roman" panose="02020603050405020304" charset="0"/>
              <a:cs typeface="Times New Roman" panose="02020603050405020304" charset="0"/>
            </a:endParaRPr>
          </a:p>
        </p:txBody>
      </p:sp>
      <p:grpSp>
        <p:nvGrpSpPr>
          <p:cNvPr id="6" name="Group 5"/>
          <p:cNvGrpSpPr/>
          <p:nvPr/>
        </p:nvGrpSpPr>
        <p:grpSpPr>
          <a:xfrm>
            <a:off x="627322" y="1615732"/>
            <a:ext cx="11000737" cy="4690894"/>
            <a:chOff x="-736305" y="733511"/>
            <a:chExt cx="8250553" cy="3518171"/>
          </a:xfrm>
        </p:grpSpPr>
        <p:grpSp>
          <p:nvGrpSpPr>
            <p:cNvPr id="7" name="Group 6"/>
            <p:cNvGrpSpPr/>
            <p:nvPr/>
          </p:nvGrpSpPr>
          <p:grpSpPr>
            <a:xfrm>
              <a:off x="-736305" y="733511"/>
              <a:ext cx="8169646" cy="3518171"/>
              <a:chOff x="-736305" y="733511"/>
              <a:chExt cx="8169646" cy="3518171"/>
            </a:xfrm>
          </p:grpSpPr>
          <p:pic>
            <p:nvPicPr>
              <p:cNvPr id="13" name="Picture 12"/>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tretch>
                <a:fillRect/>
              </a:stretch>
            </p:blipFill>
            <p:spPr>
              <a:xfrm>
                <a:off x="-407463" y="733511"/>
                <a:ext cx="7293685" cy="3479713"/>
              </a:xfrm>
              <a:prstGeom prst="rect">
                <a:avLst/>
              </a:prstGeom>
            </p:spPr>
          </p:pic>
          <p:sp>
            <p:nvSpPr>
              <p:cNvPr id="14" name="Oval 13"/>
              <p:cNvSpPr/>
              <p:nvPr/>
            </p:nvSpPr>
            <p:spPr>
              <a:xfrm>
                <a:off x="1773296" y="2172585"/>
                <a:ext cx="2605087" cy="942797"/>
              </a:xfrm>
              <a:prstGeom prst="ellipse">
                <a:avLst/>
              </a:prstGeom>
              <a:solidFill>
                <a:srgbClr val="F8BCDC"/>
              </a:solidFill>
              <a:ln>
                <a:solidFill>
                  <a:srgbClr val="F8B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charset="0"/>
                  <a:cs typeface="Times New Roman" panose="02020603050405020304" charset="0"/>
                </a:endParaRPr>
              </a:p>
            </p:txBody>
          </p:sp>
          <p:sp>
            <p:nvSpPr>
              <p:cNvPr id="15" name="Rectangle: Rounded Corners 14"/>
              <p:cNvSpPr/>
              <p:nvPr/>
            </p:nvSpPr>
            <p:spPr>
              <a:xfrm>
                <a:off x="1545125" y="867137"/>
                <a:ext cx="3061430" cy="972622"/>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charset="0"/>
                  <a:cs typeface="Times New Roman" panose="02020603050405020304" charset="0"/>
                </a:endParaRPr>
              </a:p>
            </p:txBody>
          </p:sp>
          <p:sp>
            <p:nvSpPr>
              <p:cNvPr id="16" name="Rectangle: Rounded Corners 15"/>
              <p:cNvSpPr/>
              <p:nvPr/>
            </p:nvSpPr>
            <p:spPr>
              <a:xfrm>
                <a:off x="-736305" y="2024907"/>
                <a:ext cx="2153094" cy="1139929"/>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charset="0"/>
                  <a:cs typeface="Times New Roman" panose="02020603050405020304" charset="0"/>
                </a:endParaRPr>
              </a:p>
            </p:txBody>
          </p:sp>
          <p:sp>
            <p:nvSpPr>
              <p:cNvPr id="17" name="Rectangle: Rounded Corners 16"/>
              <p:cNvSpPr/>
              <p:nvPr/>
            </p:nvSpPr>
            <p:spPr>
              <a:xfrm>
                <a:off x="4828254" y="2001785"/>
                <a:ext cx="2605087" cy="1139929"/>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Times New Roman" panose="02020603050405020304" charset="0"/>
                  <a:cs typeface="Times New Roman" panose="02020603050405020304" charset="0"/>
                </a:endParaRPr>
              </a:p>
            </p:txBody>
          </p:sp>
          <p:sp>
            <p:nvSpPr>
              <p:cNvPr id="18" name="Rectangle: Rounded Corners 17"/>
              <p:cNvSpPr/>
              <p:nvPr/>
            </p:nvSpPr>
            <p:spPr>
              <a:xfrm>
                <a:off x="1210244" y="3364544"/>
                <a:ext cx="4026290" cy="887138"/>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charset="0"/>
                  <a:cs typeface="Times New Roman" panose="02020603050405020304" charset="0"/>
                </a:endParaRPr>
              </a:p>
            </p:txBody>
          </p:sp>
        </p:grpSp>
        <p:sp>
          <p:nvSpPr>
            <p:cNvPr id="8" name="TextBox 7"/>
            <p:cNvSpPr txBox="1"/>
            <p:nvPr/>
          </p:nvSpPr>
          <p:spPr>
            <a:xfrm>
              <a:off x="2075090" y="2421747"/>
              <a:ext cx="2504653" cy="346249"/>
            </a:xfrm>
            <a:prstGeom prst="rect">
              <a:avLst/>
            </a:prstGeom>
            <a:noFill/>
          </p:spPr>
          <p:txBody>
            <a:bodyPr wrap="square" rtlCol="0">
              <a:spAutoFit/>
            </a:bodyPr>
            <a:lstStyle/>
            <a:p>
              <a:r>
                <a:rPr lang="vi-VN" sz="2400" b="1" dirty="0">
                  <a:latin typeface="Times New Roman" panose="02020603050405020304" charset="0"/>
                  <a:cs typeface="Times New Roman" panose="02020603050405020304" charset="0"/>
                </a:rPr>
                <a:t>Kể về một công việc</a:t>
              </a:r>
              <a:endParaRPr lang="vi-VN" sz="2400" b="1" dirty="0">
                <a:latin typeface="Times New Roman" panose="02020603050405020304" charset="0"/>
                <a:cs typeface="Times New Roman" panose="02020603050405020304" charset="0"/>
              </a:endParaRPr>
            </a:p>
          </p:txBody>
        </p:sp>
        <p:sp>
          <p:nvSpPr>
            <p:cNvPr id="9" name="TextBox 8"/>
            <p:cNvSpPr txBox="1"/>
            <p:nvPr/>
          </p:nvSpPr>
          <p:spPr>
            <a:xfrm>
              <a:off x="1682874" y="896655"/>
              <a:ext cx="2923682" cy="843548"/>
            </a:xfrm>
            <a:prstGeom prst="rect">
              <a:avLst/>
            </a:prstGeom>
            <a:noFill/>
          </p:spPr>
          <p:txBody>
            <a:bodyPr wrap="square" rtlCol="0">
              <a:spAutoFit/>
            </a:bodyPr>
            <a:lstStyle/>
            <a:p>
              <a:pPr>
                <a:lnSpc>
                  <a:spcPct val="150000"/>
                </a:lnSpc>
              </a:pPr>
              <a:r>
                <a:rPr lang="vi-VN" sz="2400" dirty="0">
                  <a:latin typeface="Times New Roman" panose="02020603050405020304" charset="0"/>
                  <a:cs typeface="Times New Roman" panose="02020603050405020304" charset="0"/>
                </a:rPr>
                <a:t>(1) Em muốn kể về ai? Người đó làm công việc gì?</a:t>
              </a:r>
              <a:endParaRPr lang="vi-VN" sz="2400" dirty="0">
                <a:latin typeface="Times New Roman" panose="02020603050405020304" charset="0"/>
                <a:cs typeface="Times New Roman" panose="02020603050405020304" charset="0"/>
              </a:endParaRPr>
            </a:p>
          </p:txBody>
        </p:sp>
        <p:sp>
          <p:nvSpPr>
            <p:cNvPr id="10" name="TextBox 9"/>
            <p:cNvSpPr txBox="1"/>
            <p:nvPr/>
          </p:nvSpPr>
          <p:spPr>
            <a:xfrm>
              <a:off x="4940551" y="2085438"/>
              <a:ext cx="2573697" cy="972622"/>
            </a:xfrm>
            <a:prstGeom prst="rect">
              <a:avLst/>
            </a:prstGeom>
            <a:noFill/>
          </p:spPr>
          <p:txBody>
            <a:bodyPr wrap="square" rtlCol="0">
              <a:spAutoFit/>
            </a:bodyPr>
            <a:lstStyle/>
            <a:p>
              <a:pPr>
                <a:lnSpc>
                  <a:spcPct val="150000"/>
                </a:lnSpc>
              </a:pPr>
              <a:r>
                <a:rPr lang="vi-VN" sz="2800" dirty="0">
                  <a:latin typeface="Times New Roman" panose="02020603050405020304" charset="0"/>
                  <a:cs typeface="Times New Roman" panose="02020603050405020304" charset="0"/>
                </a:rPr>
                <a:t>(2) Người đó làm việc </a:t>
              </a:r>
              <a:endParaRPr lang="vi-VN" sz="2800" dirty="0">
                <a:latin typeface="Times New Roman" panose="02020603050405020304" charset="0"/>
                <a:cs typeface="Times New Roman" panose="02020603050405020304" charset="0"/>
              </a:endParaRPr>
            </a:p>
            <a:p>
              <a:pPr>
                <a:lnSpc>
                  <a:spcPct val="150000"/>
                </a:lnSpc>
              </a:pPr>
              <a:r>
                <a:rPr lang="vi-VN" sz="2800" dirty="0">
                  <a:latin typeface="Times New Roman" panose="02020603050405020304" charset="0"/>
                  <a:cs typeface="Times New Roman" panose="02020603050405020304" charset="0"/>
                </a:rPr>
                <a:t>ở đâu?</a:t>
              </a:r>
              <a:endParaRPr lang="vi-VN" sz="2800" dirty="0">
                <a:latin typeface="Times New Roman" panose="02020603050405020304" charset="0"/>
                <a:cs typeface="Times New Roman" panose="02020603050405020304" charset="0"/>
              </a:endParaRPr>
            </a:p>
          </p:txBody>
        </p:sp>
        <p:sp>
          <p:nvSpPr>
            <p:cNvPr id="11" name="TextBox 10"/>
            <p:cNvSpPr txBox="1"/>
            <p:nvPr/>
          </p:nvSpPr>
          <p:spPr>
            <a:xfrm>
              <a:off x="1285904" y="3529322"/>
              <a:ext cx="4083023" cy="487874"/>
            </a:xfrm>
            <a:prstGeom prst="rect">
              <a:avLst/>
            </a:prstGeom>
            <a:noFill/>
          </p:spPr>
          <p:txBody>
            <a:bodyPr wrap="square" rtlCol="0">
              <a:spAutoFit/>
            </a:bodyPr>
            <a:lstStyle/>
            <a:p>
              <a:pPr>
                <a:lnSpc>
                  <a:spcPct val="150000"/>
                </a:lnSpc>
              </a:pPr>
              <a:r>
                <a:rPr lang="vi-VN" sz="2800" dirty="0">
                  <a:latin typeface="Times New Roman" panose="02020603050405020304" charset="0"/>
                  <a:cs typeface="Times New Roman" panose="02020603050405020304" charset="0"/>
                </a:rPr>
                <a:t>(3) Công việc đó đem lại lợi ích gì?</a:t>
              </a:r>
              <a:endParaRPr lang="vi-VN" sz="2800" dirty="0">
                <a:latin typeface="Times New Roman" panose="02020603050405020304" charset="0"/>
                <a:cs typeface="Times New Roman" panose="02020603050405020304" charset="0"/>
              </a:endParaRPr>
            </a:p>
          </p:txBody>
        </p:sp>
        <p:sp>
          <p:nvSpPr>
            <p:cNvPr id="12" name="TextBox 11"/>
            <p:cNvSpPr txBox="1"/>
            <p:nvPr/>
          </p:nvSpPr>
          <p:spPr>
            <a:xfrm>
              <a:off x="-736305" y="2027436"/>
              <a:ext cx="2295764" cy="972623"/>
            </a:xfrm>
            <a:prstGeom prst="rect">
              <a:avLst/>
            </a:prstGeom>
            <a:noFill/>
          </p:spPr>
          <p:txBody>
            <a:bodyPr wrap="square" rtlCol="0">
              <a:spAutoFit/>
            </a:bodyPr>
            <a:lstStyle/>
            <a:p>
              <a:pPr>
                <a:lnSpc>
                  <a:spcPct val="150000"/>
                </a:lnSpc>
              </a:pPr>
              <a:r>
                <a:rPr lang="vi-VN" sz="2800" dirty="0">
                  <a:latin typeface="Times New Roman" panose="02020603050405020304" charset="0"/>
                  <a:cs typeface="Times New Roman" panose="02020603050405020304" charset="0"/>
                </a:rPr>
                <a:t>(4) Em có suy nghĩ gì về công việc đó?</a:t>
              </a:r>
              <a:endParaRPr lang="vi-VN" sz="2800" dirty="0">
                <a:latin typeface="Times New Roman" panose="02020603050405020304" charset="0"/>
                <a:cs typeface="Times New Roman" panose="0202060305040502030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23721" y="1660647"/>
            <a:ext cx="9342303" cy="3969385"/>
          </a:xfrm>
          <a:prstGeom prst="rect">
            <a:avLst/>
          </a:prstGeom>
          <a:noFill/>
        </p:spPr>
        <p:txBody>
          <a:bodyPr wrap="square">
            <a:spAutoFit/>
          </a:bodyPr>
          <a:lstStyle/>
          <a:p>
            <a:pPr indent="457200" algn="just"/>
            <a:r>
              <a:rPr lang="vi-VN" sz="2800" dirty="0">
                <a:latin typeface="Times New Roman" panose="02020603050405020304" charset="0"/>
                <a:cs typeface="Times New Roman" panose="02020603050405020304" charset="0"/>
              </a:rPr>
              <a:t>Bố em là họa sĩ </a:t>
            </a:r>
            <a:r>
              <a:rPr lang="vi-VN" sz="2800" dirty="0">
                <a:latin typeface="Times New Roman" panose="02020603050405020304" charset="0"/>
                <a:cs typeface="Times New Roman" panose="02020603050405020304" charset="0"/>
              </a:rPr>
              <a:t>truyện tranh. Công việc của bố là vẽ ra các trang truyện tranh đáng yêu, nhiều màu sắc cho chúng ta đọc. Có những hôm, vì độc giả thúc dục nhiều, bố phải ngồi vẽ đến đêm khuya mới được nghỉ. Dạo này, bố thường bị đau lưng vì ngồi quá nhiều, nhưng bố vẫn cố gắng hoàn thành công việc của mình. Cầm trên tay các trang truyện do bố vẽ, em cảm thấy yêu thích và tự hào vô cùng. Em mong bố luôn mạnh khỏe và hết đau lưng để có thể tiếp tục vẽ nên nhiều quyển truyện hay khác nữa.</a:t>
            </a:r>
            <a:endParaRPr lang="en-US" sz="2800" dirty="0">
              <a:latin typeface="Times New Roman" panose="02020603050405020304" charset="0"/>
              <a:cs typeface="Times New Roman" panose="02020603050405020304" charset="0"/>
            </a:endParaRPr>
          </a:p>
        </p:txBody>
      </p:sp>
      <p:sp>
        <p:nvSpPr>
          <p:cNvPr id="6" name="TextBox 5"/>
          <p:cNvSpPr txBox="1"/>
          <p:nvPr/>
        </p:nvSpPr>
        <p:spPr>
          <a:xfrm>
            <a:off x="4065270" y="275590"/>
            <a:ext cx="6003290" cy="645160"/>
          </a:xfrm>
          <a:prstGeom prst="rect">
            <a:avLst/>
          </a:prstGeom>
          <a:noFill/>
        </p:spPr>
        <p:txBody>
          <a:bodyPr wrap="square" rtlCol="0">
            <a:spAutoFit/>
          </a:bodyPr>
          <a:lstStyle/>
          <a:p>
            <a:r>
              <a:rPr lang="en-US" sz="3600" dirty="0" err="1">
                <a:solidFill>
                  <a:schemeClr val="accent2">
                    <a:lumMod val="75000"/>
                  </a:schemeClr>
                </a:solidFill>
                <a:latin typeface="Times New Roman" panose="02020603050405020304" charset="0"/>
                <a:cs typeface="Times New Roman" panose="02020603050405020304" charset="0"/>
              </a:rPr>
              <a:t>Đoạn</a:t>
            </a:r>
            <a:r>
              <a:rPr lang="en-US" sz="3600" dirty="0">
                <a:solidFill>
                  <a:schemeClr val="accent2">
                    <a:lumMod val="75000"/>
                  </a:schemeClr>
                </a:solidFill>
                <a:latin typeface="Times New Roman" panose="02020603050405020304" charset="0"/>
                <a:cs typeface="Times New Roman" panose="02020603050405020304" charset="0"/>
              </a:rPr>
              <a:t> </a:t>
            </a:r>
            <a:r>
              <a:rPr lang="en-US" sz="3600" dirty="0" err="1">
                <a:solidFill>
                  <a:schemeClr val="accent2">
                    <a:lumMod val="75000"/>
                  </a:schemeClr>
                </a:solidFill>
                <a:latin typeface="Times New Roman" panose="02020603050405020304" charset="0"/>
                <a:cs typeface="Times New Roman" panose="02020603050405020304" charset="0"/>
              </a:rPr>
              <a:t>văn</a:t>
            </a:r>
            <a:r>
              <a:rPr lang="en-US" sz="3600" dirty="0">
                <a:solidFill>
                  <a:schemeClr val="accent2">
                    <a:lumMod val="75000"/>
                  </a:schemeClr>
                </a:solidFill>
                <a:latin typeface="Times New Roman" panose="02020603050405020304" charset="0"/>
                <a:cs typeface="Times New Roman" panose="02020603050405020304" charset="0"/>
              </a:rPr>
              <a:t> </a:t>
            </a:r>
            <a:r>
              <a:rPr lang="en-US" sz="3600" dirty="0" err="1">
                <a:solidFill>
                  <a:schemeClr val="accent2">
                    <a:lumMod val="75000"/>
                  </a:schemeClr>
                </a:solidFill>
                <a:latin typeface="Times New Roman" panose="02020603050405020304" charset="0"/>
                <a:cs typeface="Times New Roman" panose="02020603050405020304" charset="0"/>
              </a:rPr>
              <a:t>mẫu</a:t>
            </a:r>
            <a:endParaRPr lang="en-US" sz="3600" dirty="0">
              <a:solidFill>
                <a:schemeClr val="accent2">
                  <a:lumMod val="75000"/>
                </a:schemeClr>
              </a:solidFill>
              <a:latin typeface="Times New Roman" panose="02020603050405020304" charset="0"/>
              <a:cs typeface="Times New Roman" panose="020206030504050203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0791" y="2445488"/>
            <a:ext cx="8016949" cy="1198880"/>
          </a:xfrm>
          <a:prstGeom prst="rect">
            <a:avLst/>
          </a:prstGeom>
          <a:noFill/>
        </p:spPr>
        <p:txBody>
          <a:bodyPr wrap="square" rtlCol="0">
            <a:spAutoFit/>
          </a:bodyPr>
          <a:lstStyle/>
          <a:p>
            <a:r>
              <a:rPr lang="en-US" sz="7200" dirty="0" err="1">
                <a:solidFill>
                  <a:schemeClr val="accent2">
                    <a:lumMod val="75000"/>
                  </a:schemeClr>
                </a:solidFill>
                <a:effectLst>
                  <a:outerShdw blurRad="38100" dist="38100" dir="2700000" algn="tl">
                    <a:srgbClr val="000000">
                      <a:alpha val="43137"/>
                    </a:srgbClr>
                  </a:outerShdw>
                </a:effectLst>
                <a:latin typeface="Times New Roman" panose="02020603050405020304" charset="0"/>
                <a:cs typeface="Times New Roman" panose="02020603050405020304" charset="0"/>
              </a:rPr>
              <a:t>Củng</a:t>
            </a:r>
            <a:r>
              <a:rPr lang="en-US" sz="7200" dirty="0">
                <a:solidFill>
                  <a:schemeClr val="accent2">
                    <a:lumMod val="75000"/>
                  </a:schemeClr>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en-US" sz="7200" dirty="0" err="1">
                <a:solidFill>
                  <a:schemeClr val="accent2">
                    <a:lumMod val="75000"/>
                  </a:schemeClr>
                </a:solidFill>
                <a:effectLst>
                  <a:outerShdw blurRad="38100" dist="38100" dir="2700000" algn="tl">
                    <a:srgbClr val="000000">
                      <a:alpha val="43137"/>
                    </a:srgbClr>
                  </a:outerShdw>
                </a:effectLst>
                <a:latin typeface="Times New Roman" panose="02020603050405020304" charset="0"/>
                <a:cs typeface="Times New Roman" panose="02020603050405020304" charset="0"/>
              </a:rPr>
              <a:t>cố</a:t>
            </a:r>
            <a:r>
              <a:rPr lang="en-US" sz="7200" dirty="0">
                <a:solidFill>
                  <a:schemeClr val="accent2">
                    <a:lumMod val="75000"/>
                  </a:schemeClr>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en-US" sz="7200" dirty="0" err="1">
                <a:solidFill>
                  <a:schemeClr val="accent2">
                    <a:lumMod val="75000"/>
                  </a:schemeClr>
                </a:solidFill>
                <a:effectLst>
                  <a:outerShdw blurRad="38100" dist="38100" dir="2700000" algn="tl">
                    <a:srgbClr val="000000">
                      <a:alpha val="43137"/>
                    </a:srgbClr>
                  </a:outerShdw>
                </a:effectLst>
                <a:latin typeface="Times New Roman" panose="02020603050405020304" charset="0"/>
                <a:cs typeface="Times New Roman" panose="02020603050405020304" charset="0"/>
              </a:rPr>
              <a:t>dặn</a:t>
            </a:r>
            <a:r>
              <a:rPr lang="en-US" sz="7200" dirty="0">
                <a:solidFill>
                  <a:schemeClr val="accent2">
                    <a:lumMod val="75000"/>
                  </a:schemeClr>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en-US" sz="7200" dirty="0" err="1">
                <a:solidFill>
                  <a:schemeClr val="accent2">
                    <a:lumMod val="75000"/>
                  </a:schemeClr>
                </a:solidFill>
                <a:effectLst>
                  <a:outerShdw blurRad="38100" dist="38100" dir="2700000" algn="tl">
                    <a:srgbClr val="000000">
                      <a:alpha val="43137"/>
                    </a:srgbClr>
                  </a:outerShdw>
                </a:effectLst>
                <a:latin typeface="Times New Roman" panose="02020603050405020304" charset="0"/>
                <a:cs typeface="Times New Roman" panose="02020603050405020304" charset="0"/>
              </a:rPr>
              <a:t>dò</a:t>
            </a:r>
            <a:endParaRPr lang="en-US" sz="7200" dirty="0">
              <a:solidFill>
                <a:schemeClr val="accent2">
                  <a:lumMod val="75000"/>
                </a:schemeClr>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825</Words>
  <Application>WPS Presentation</Application>
  <PresentationFormat>Widescreen</PresentationFormat>
  <Paragraphs>24</Paragraphs>
  <Slides>5</Slides>
  <Notes>2</Notes>
  <HiddenSlides>0</HiddenSlides>
  <MMClips>0</MMClips>
  <ScaleCrop>false</ScaleCrop>
  <HeadingPairs>
    <vt:vector size="6" baseType="variant">
      <vt:variant>
        <vt:lpstr>已用的字体</vt:lpstr>
      </vt:variant>
      <vt:variant>
        <vt:i4>16</vt:i4>
      </vt:variant>
      <vt:variant>
        <vt:lpstr>主题</vt:lpstr>
      </vt:variant>
      <vt:variant>
        <vt:i4>6</vt:i4>
      </vt:variant>
      <vt:variant>
        <vt:lpstr>幻灯片标题</vt:lpstr>
      </vt:variant>
      <vt:variant>
        <vt:i4>5</vt:i4>
      </vt:variant>
    </vt:vector>
  </HeadingPairs>
  <TitlesOfParts>
    <vt:vector size="27" baseType="lpstr">
      <vt:lpstr>Arial</vt:lpstr>
      <vt:lpstr>SimSun</vt:lpstr>
      <vt:lpstr>Wingdings</vt:lpstr>
      <vt:lpstr>Arial</vt:lpstr>
      <vt:lpstr>Arial-Rounded</vt:lpstr>
      <vt:lpstr>Calibri</vt:lpstr>
      <vt:lpstr>等线</vt:lpstr>
      <vt:lpstr>等线</vt:lpstr>
      <vt:lpstr>Arial-Rounded</vt:lpstr>
      <vt:lpstr>Segoe UI Symbol</vt:lpstr>
      <vt:lpstr>Calibri</vt:lpstr>
      <vt:lpstr>Microsoft YaHei</vt:lpstr>
      <vt:lpstr>黑体</vt:lpstr>
      <vt:lpstr>Segoe Print</vt:lpstr>
      <vt:lpstr>Arial Unicode MS</vt:lpstr>
      <vt:lpstr>Times New Roman</vt:lpstr>
      <vt:lpstr>Office Theme</vt:lpstr>
      <vt:lpstr>1_Office 主题</vt:lpstr>
      <vt:lpstr>2_Office 主题</vt:lpstr>
      <vt:lpstr>第一PPT，www.1ppt.com</vt:lpstr>
      <vt:lpstr>https://www.freeppt7.com</vt:lpstr>
      <vt:lpstr>3_Office 主题</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Hợi Vũ Thị</cp:lastModifiedBy>
  <cp:revision>44</cp:revision>
  <dcterms:created xsi:type="dcterms:W3CDTF">2021-07-20T01:55:00Z</dcterms:created>
  <dcterms:modified xsi:type="dcterms:W3CDTF">2025-05-14T14:55:28Z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67A7C9BEE04E461FA1D25F562D350EAB_12</vt:lpwstr>
  </property>
  <property fmtid="{D5CDD505-2E9C-101B-9397-08002B2CF9AE}" pid="3" name="KSOProductBuildVer">
    <vt:lpwstr>1033-12.2.0.21179</vt:lpwstr>
  </property>
</Properties>
</file>