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3"/>
    <p:sldId id="256" r:id="rId4"/>
    <p:sldId id="273" r:id="rId5"/>
    <p:sldId id="263" r:id="rId6"/>
    <p:sldId id="264" r:id="rId7"/>
    <p:sldId id="277" r:id="rId8"/>
    <p:sldId id="271" r:id="rId9"/>
    <p:sldId id="267" r:id="rId10"/>
    <p:sldId id="258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24" autoAdjust="0"/>
    <p:restoredTop sz="94660"/>
  </p:normalViewPr>
  <p:slideViewPr>
    <p:cSldViewPr>
      <p:cViewPr>
        <p:scale>
          <a:sx n="100" d="100"/>
          <a:sy n="100" d="100"/>
        </p:scale>
        <p:origin x="-38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4BDC4-0DF1-4B84-9399-C35331D8D274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978A2-9137-4FF7-B63C-03AA5868A0A5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467544" y="51470"/>
            <a:ext cx="7696200" cy="21336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2800" b="1" kern="10" dirty="0" err="1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Chào</a:t>
            </a:r>
            <a:r>
              <a:rPr lang="en-US" sz="2800" b="1" kern="10" dirty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2800" b="1" kern="10" dirty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2800" b="1" kern="10" dirty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đến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với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sz="2800" b="1" kern="10" dirty="0" smtClean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800" b="1" kern="10" dirty="0" err="1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học</a:t>
            </a:r>
            <a:r>
              <a:rPr lang="en-US" sz="2800" b="1" kern="10" dirty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en-US" sz="2800" b="1" kern="10" dirty="0" err="1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hôm</a:t>
            </a:r>
            <a:r>
              <a:rPr lang="en-US" sz="2800" b="1" kern="10" dirty="0">
                <a:ln w="9525">
                  <a:noFill/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nay</a:t>
            </a:r>
            <a:endParaRPr lang="en-US" sz="2800" b="1" kern="10" dirty="0">
              <a:ln w="9525">
                <a:noFill/>
                <a:round/>
              </a:ln>
              <a:solidFill>
                <a:srgbClr val="0000FF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Picture 4" descr="Bauernbar">
            <a:hlinkClick r:id="rId1" tooltip="click vao qua 3" action="ppaction://hlinksldjump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287" y="2787774"/>
            <a:ext cx="6354763" cy="1905000"/>
          </a:xfrm>
          <a:prstGeom prst="rect">
            <a:avLst/>
          </a:prstGeom>
          <a:noFill/>
        </p:spPr>
      </p:pic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1534344" y="1997076"/>
            <a:ext cx="5562600" cy="563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MÔN: </a:t>
            </a:r>
            <a:r>
              <a:rPr lang="en-US" sz="3600" kern="10" dirty="0" err="1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Tiếng</a:t>
            </a:r>
            <a:r>
              <a:rPr lang="en-US" sz="3600" kern="10" dirty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Việt</a:t>
            </a:r>
            <a:endParaRPr lang="en-US" sz="3600" kern="10" dirty="0">
              <a:ln w="22225">
                <a:solidFill>
                  <a:srgbClr val="008000"/>
                </a:solidFill>
                <a:round/>
              </a:ln>
              <a:solidFill>
                <a:srgbClr val="000000">
                  <a:alpha val="9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kern="10" dirty="0">
                <a:ln w="22225">
                  <a:solidFill>
                    <a:srgbClr val="008000"/>
                  </a:solidFill>
                  <a:round/>
                </a:ln>
                <a:solidFill>
                  <a:srgbClr val="000000">
                    <a:alpha val="9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1</a:t>
            </a:r>
            <a:endParaRPr lang="en-US" sz="3600" kern="10" dirty="0">
              <a:ln w="22225">
                <a:solidFill>
                  <a:srgbClr val="008000"/>
                </a:solidFill>
                <a:round/>
              </a:ln>
              <a:solidFill>
                <a:srgbClr val="000000">
                  <a:alpha val="9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mph" presetSubtype="6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95536" y="555526"/>
            <a:ext cx="6120680" cy="65409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sz="2100" b="1" dirty="0">
              <a:solidFill>
                <a:schemeClr val="tx1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100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1/giai-tieng-viet-1-trang-154-155-bai-4-ruong-bac-thang-o-sa-pa-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" y="251765"/>
            <a:ext cx="8856984" cy="48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87824" y="115927"/>
            <a:ext cx="64087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1.Quan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67494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+mj-lt"/>
              </a:rPr>
              <a:t>2.Đọc                              </a:t>
            </a:r>
            <a:r>
              <a:rPr lang="vi-VN" sz="2400" b="1" dirty="0" smtClean="0">
                <a:latin typeface="+mj-lt"/>
              </a:rPr>
              <a:t>Ruộng </a:t>
            </a:r>
            <a:r>
              <a:rPr lang="vi-VN" sz="2400" b="1" dirty="0">
                <a:latin typeface="+mj-lt"/>
              </a:rPr>
              <a:t>bậc thang ở Sa Pa</a:t>
            </a:r>
            <a:endParaRPr lang="vi-VN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</a:t>
            </a:r>
            <a:r>
              <a:rPr lang="vi-VN" sz="2400" dirty="0">
                <a:latin typeface="+mj-lt"/>
              </a:rPr>
              <a:t>Đến Sa Pa vào mùa lúa chín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khách du lịch có dịp ngắm </a:t>
            </a:r>
            <a:r>
              <a:rPr lang="vi-VN" sz="2400" dirty="0" smtClean="0">
                <a:latin typeface="+mj-lt"/>
              </a:rPr>
              <a:t>nhìn </a:t>
            </a:r>
            <a:r>
              <a:rPr lang="vi-VN" sz="2400" dirty="0">
                <a:latin typeface="+mj-lt"/>
              </a:rPr>
              <a:t>vẻ đẹp rực </a:t>
            </a:r>
            <a:r>
              <a:rPr lang="vi-VN" sz="2400" dirty="0" smtClean="0">
                <a:latin typeface="+mj-lt"/>
              </a:rPr>
              <a:t>rỡ </a:t>
            </a:r>
            <a:r>
              <a:rPr lang="vi-VN" sz="2400" dirty="0">
                <a:latin typeface="+mj-lt"/>
              </a:rPr>
              <a:t>của những khu ruộng bậc thang</a:t>
            </a:r>
            <a:r>
              <a:rPr lang="vi-VN" sz="2400" dirty="0" smtClean="0">
                <a:latin typeface="+mj-lt"/>
              </a:rPr>
              <a:t>. </a:t>
            </a:r>
            <a:r>
              <a:rPr lang="vi-VN" sz="2400" dirty="0">
                <a:latin typeface="+mj-lt"/>
              </a:rPr>
              <a:t>Nhìn xa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chúng giống </a:t>
            </a:r>
            <a:r>
              <a:rPr lang="vi-VN" sz="2400" dirty="0" smtClean="0">
                <a:latin typeface="+mj-lt"/>
              </a:rPr>
              <a:t>như </a:t>
            </a:r>
            <a:r>
              <a:rPr lang="vi-VN" sz="2400" dirty="0">
                <a:latin typeface="+mj-lt"/>
              </a:rPr>
              <a:t>những bậc thang khổng lồ</a:t>
            </a:r>
            <a:r>
              <a:rPr lang="vi-VN" sz="2400" dirty="0" smtClean="0">
                <a:latin typeface="+mj-lt"/>
              </a:rPr>
              <a:t>. </a:t>
            </a:r>
            <a:r>
              <a:rPr lang="vi-VN" sz="2400" dirty="0">
                <a:latin typeface="+mj-lt"/>
              </a:rPr>
              <a:t>Từng bậc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từng </a:t>
            </a:r>
            <a:r>
              <a:rPr lang="vi-VN" sz="2400" dirty="0" smtClean="0">
                <a:latin typeface="+mj-lt"/>
              </a:rPr>
              <a:t>bậc </a:t>
            </a:r>
            <a:r>
              <a:rPr lang="vi-VN" sz="2400" dirty="0">
                <a:latin typeface="+mj-lt"/>
              </a:rPr>
              <a:t>như nối mặt đất với bầu trời</a:t>
            </a:r>
            <a:r>
              <a:rPr lang="vi-VN" sz="2400" dirty="0" smtClean="0">
                <a:latin typeface="+mj-lt"/>
              </a:rPr>
              <a:t>.</a:t>
            </a:r>
            <a:r>
              <a:rPr lang="en-US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Một màu </a:t>
            </a:r>
            <a:r>
              <a:rPr lang="vi-VN" sz="2400" dirty="0" smtClean="0">
                <a:latin typeface="+mj-lt"/>
              </a:rPr>
              <a:t>vàng </a:t>
            </a:r>
            <a:r>
              <a:rPr lang="vi-VN" sz="2400" dirty="0">
                <a:latin typeface="+mj-lt"/>
              </a:rPr>
              <a:t>trải dài bất tận. Đâu </a:t>
            </a:r>
            <a:r>
              <a:rPr lang="vi-VN" sz="2400" dirty="0" smtClean="0">
                <a:latin typeface="+mj-lt"/>
              </a:rPr>
              <a:t>đâu </a:t>
            </a:r>
            <a:r>
              <a:rPr lang="vi-VN" sz="2400" dirty="0">
                <a:latin typeface="+mj-lt"/>
              </a:rPr>
              <a:t>cũng ngạt ngào hương lúa</a:t>
            </a:r>
            <a:r>
              <a:rPr lang="vi-VN" sz="2400" dirty="0" smtClean="0">
                <a:latin typeface="+mj-lt"/>
              </a:rPr>
              <a:t>.</a:t>
            </a:r>
            <a:r>
              <a:rPr lang="en-US" sz="2400" dirty="0" smtClean="0">
                <a:latin typeface="+mj-lt"/>
              </a:rPr>
              <a:t> </a:t>
            </a:r>
            <a:endParaRPr lang="en-US" sz="2400" dirty="0" smtClean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</a:t>
            </a:r>
            <a:r>
              <a:rPr lang="vi-VN" sz="2400" dirty="0" smtClean="0">
                <a:latin typeface="+mj-lt"/>
              </a:rPr>
              <a:t>Những </a:t>
            </a:r>
            <a:r>
              <a:rPr lang="vi-VN" sz="2400" dirty="0">
                <a:latin typeface="+mj-lt"/>
              </a:rPr>
              <a:t>khu ruộng bậc thang ở Sa </a:t>
            </a:r>
            <a:r>
              <a:rPr lang="vi-VN" sz="2400" dirty="0" smtClean="0">
                <a:latin typeface="+mj-lt"/>
              </a:rPr>
              <a:t>Pa </a:t>
            </a:r>
            <a:r>
              <a:rPr lang="vi-VN" sz="2400" dirty="0">
                <a:latin typeface="+mj-lt"/>
              </a:rPr>
              <a:t>đã có từ hàng trăm năm nay</a:t>
            </a:r>
            <a:r>
              <a:rPr lang="vi-VN" sz="2400" dirty="0" smtClean="0">
                <a:latin typeface="+mj-lt"/>
              </a:rPr>
              <a:t>. </a:t>
            </a:r>
            <a:r>
              <a:rPr lang="vi-VN" sz="2400" dirty="0">
                <a:latin typeface="+mj-lt"/>
              </a:rPr>
              <a:t>Chúng được tạo nên </a:t>
            </a:r>
            <a:r>
              <a:rPr lang="vi-VN" sz="2400" dirty="0" smtClean="0">
                <a:latin typeface="+mj-lt"/>
              </a:rPr>
              <a:t>bởi </a:t>
            </a:r>
            <a:r>
              <a:rPr lang="vi-VN" sz="2400" dirty="0">
                <a:latin typeface="+mj-lt"/>
              </a:rPr>
              <a:t>đôi bàn tay chăm chỉ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cần </a:t>
            </a:r>
            <a:r>
              <a:rPr lang="vi-VN" sz="2400" dirty="0" smtClean="0">
                <a:latin typeface="+mj-lt"/>
              </a:rPr>
              <a:t>mẫn </a:t>
            </a:r>
            <a:r>
              <a:rPr lang="vi-VN" sz="2400" dirty="0">
                <a:latin typeface="+mj-lt"/>
              </a:rPr>
              <a:t>của những người H’mông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Dao</a:t>
            </a:r>
            <a:r>
              <a:rPr lang="vi-VN" sz="2400" dirty="0" smtClean="0">
                <a:latin typeface="+mj-lt"/>
              </a:rPr>
              <a:t>, </a:t>
            </a:r>
            <a:r>
              <a:rPr lang="vi-VN" sz="2400" dirty="0">
                <a:latin typeface="+mj-lt"/>
              </a:rPr>
              <a:t>Hà Nhì… </a:t>
            </a:r>
            <a:r>
              <a:rPr lang="vi-VN" sz="2400" dirty="0" smtClean="0">
                <a:latin typeface="+mj-lt"/>
              </a:rPr>
              <a:t>sống </a:t>
            </a:r>
            <a:r>
              <a:rPr lang="vi-VN" sz="2400" dirty="0">
                <a:latin typeface="+mj-lt"/>
              </a:rPr>
              <a:t>ở đây</a:t>
            </a:r>
            <a:r>
              <a:rPr lang="vi-VN" sz="2400" dirty="0" smtClean="0">
                <a:latin typeface="+mj-lt"/>
              </a:rPr>
              <a:t>.</a:t>
            </a:r>
            <a:endParaRPr lang="en-US" sz="2400" dirty="0" smtClean="0">
              <a:latin typeface="+mj-lt"/>
            </a:endParaRPr>
          </a:p>
          <a:p>
            <a:pPr algn="r"/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+mj-lt"/>
                <a:cs typeface="Times New Roman" panose="02020603050405020304" pitchFamily="18" charset="0"/>
              </a:rPr>
              <a:t>(Theo 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vinhphuctv.vn)</a:t>
            </a:r>
            <a:endParaRPr lang="en-US" sz="24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5023" y="703864"/>
            <a:ext cx="306537" cy="28587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311175" y="2571750"/>
            <a:ext cx="320576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4550" y="418696"/>
            <a:ext cx="4572000" cy="4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68552" tIns="34277" rIns="68552" bIns="34277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Luyện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68197" y="1354857"/>
            <a:ext cx="6628920" cy="9002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defRPr/>
            </a:pP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khổng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ồ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hương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úa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ực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ỡ</a:t>
            </a:r>
            <a:endParaRPr lang="en-US" sz="27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Sa Pa, 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H’mông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Hà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</a:t>
            </a:r>
            <a:endParaRPr lang="en-US" sz="27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37" y="-57150"/>
            <a:ext cx="1614995" cy="117905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spcCol="0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4979729"/>
            <a:ext cx="9144000" cy="1714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spcCol="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4567" y="253847"/>
            <a:ext cx="4572000" cy="438554"/>
          </a:xfrm>
          <a:prstGeom prst="rect">
            <a:avLst/>
          </a:prstGeom>
          <a:noFill/>
        </p:spPr>
        <p:txBody>
          <a:bodyPr wrap="square" lIns="68552" tIns="34277" rIns="68552" bIns="34277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Luyện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dài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1547813"/>
            <a:ext cx="7344816" cy="80791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defRPr/>
            </a:pPr>
            <a:r>
              <a:rPr lang="vi-VN" sz="2400" dirty="0" smtClean="0"/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Đến Sa Pa vào mùa lúa chín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khách du lịch có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dịp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ngắm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vẻ đẹp rực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những khu ruộng bậc thang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27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37" y="137519"/>
            <a:ext cx="1614995" cy="117905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spcCol="0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4979729"/>
            <a:ext cx="9144000" cy="1714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spcCol="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68" y="0"/>
            <a:ext cx="8866415" cy="5319848"/>
          </a:xfrm>
        </p:spPr>
      </p:pic>
      <p:sp>
        <p:nvSpPr>
          <p:cNvPr id="5" name="TextBox 4"/>
          <p:cNvSpPr txBox="1"/>
          <p:nvPr/>
        </p:nvSpPr>
        <p:spPr>
          <a:xfrm>
            <a:off x="1949631" y="4829992"/>
            <a:ext cx="3448594" cy="392415"/>
          </a:xfrm>
          <a:prstGeom prst="rect">
            <a:avLst/>
          </a:prstGeom>
          <a:solidFill>
            <a:srgbClr val="FFFF00"/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H’mông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15999"/>
            <a:ext cx="10873208" cy="70278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504" y="1310883"/>
            <a:ext cx="8856984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vi-VN" sz="2000" dirty="0">
                <a:solidFill>
                  <a:srgbClr val="FF0000"/>
                </a:solidFill>
              </a:rPr>
              <a:t>Vào mùa lúa chín, du khách đến Sa Pa sẽ được ngắm nhìn vẻ đẹp rực rỡ của những khu ruộng bậc thang.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9144000" cy="1714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spcCol="0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1721" y="411510"/>
            <a:ext cx="8067278" cy="32547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              </a:t>
            </a:r>
            <a:r>
              <a:rPr lang="en-US" sz="2100" b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3. </a:t>
            </a:r>
            <a:r>
              <a:rPr lang="en-US" sz="2100" b="1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Trả</a:t>
            </a:r>
            <a:r>
              <a:rPr lang="en-US" sz="2100" b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100" b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câu</a:t>
            </a:r>
            <a:r>
              <a:rPr lang="en-US" sz="2100" b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hỏi</a:t>
            </a:r>
            <a:r>
              <a:rPr lang="en-US" sz="2100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1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a.Vào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 Pa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b.Ruộng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c.Ai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7972" y="2637735"/>
            <a:ext cx="6972300" cy="43807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100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7524" y="3941643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</a:t>
            </a:r>
            <a:r>
              <a:rPr lang="vi-VN" dirty="0" smtClean="0">
                <a:solidFill>
                  <a:srgbClr val="FF0000"/>
                </a:solidFill>
              </a:rPr>
              <a:t>Ruộng </a:t>
            </a:r>
            <a:r>
              <a:rPr lang="vi-VN" dirty="0">
                <a:solidFill>
                  <a:srgbClr val="FF0000"/>
                </a:solidFill>
              </a:rPr>
              <a:t>bậc thang được tạo nên bởi đôi bàn tay chăm chỉ, cần mẫn của những người H’mông, Dao, Hà Nhì…</a:t>
            </a:r>
            <a:endParaRPr 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411510"/>
            <a:ext cx="4698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kumimoji="0" lang="en-US" sz="20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anose="020B0604020202020204" pitchFamily="34" charset="0"/>
              </a:rPr>
              <a:t>:</a:t>
            </a:r>
            <a:endParaRPr kumimoji="0" lang="en-US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3784" y="904057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 smtClean="0"/>
              <a:t>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GB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GB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endParaRPr lang="en-GB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êch</a:t>
            </a:r>
            <a:r>
              <a:rPr lang="en-GB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GB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chênh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GB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∎</a:t>
            </a:r>
            <a:endParaRPr lang="en-GB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/>
              <a:t>  </a:t>
            </a: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755576" y="3550831"/>
            <a:ext cx="6120680" cy="65409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.Tờ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ịch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ịt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1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100" b="1" dirty="0">
              <a:solidFill>
                <a:schemeClr val="tx1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endParaRPr lang="en-US" sz="2100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3568" y="4002984"/>
            <a:ext cx="6396236" cy="63312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1726</Words>
  <Application>WPS Presentation</Application>
  <PresentationFormat>On-screen Show (16:9)</PresentationFormat>
  <Paragraphs>67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Times New Roman</vt:lpstr>
      <vt:lpstr>Times New Roman</vt:lpstr>
      <vt:lpstr>Arial-Rounded</vt:lpstr>
      <vt:lpstr>Segoe Print</vt:lpstr>
      <vt:lpstr>inherit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son nguyen</cp:lastModifiedBy>
  <cp:revision>72</cp:revision>
  <dcterms:created xsi:type="dcterms:W3CDTF">2022-01-28T11:54:00Z</dcterms:created>
  <dcterms:modified xsi:type="dcterms:W3CDTF">2025-05-15T12:52:40Z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AFCABEF01D084F00B193D8F1D48F6841_12</vt:lpwstr>
  </property>
  <property fmtid="{D5CDD505-2E9C-101B-9397-08002B2CF9AE}" pid="3" name="KSOProductBuildVer">
    <vt:lpwstr>1033-12.2.0.21179</vt:lpwstr>
  </property>
</Properties>
</file>