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8" r:id="rId4"/>
    <p:sldId id="260" r:id="rId5"/>
    <p:sldId id="269" r:id="rId6"/>
    <p:sldId id="261" r:id="rId7"/>
    <p:sldId id="270" r:id="rId8"/>
    <p:sldId id="272" r:id="rId9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FF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834" y="72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HỌC HÙNG THẮNG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746919" y="4343401"/>
            <a:ext cx="14173200" cy="154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ÔN TẬP PHÉP NHÂN, PHÉP CHIA TRONG PHẠM VI 100 000-t2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7784" y="8100413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66233" y="5944174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03EC941-F7F3-A7DE-0546-696E2AD75910}"/>
              </a:ext>
            </a:extLst>
          </p:cNvPr>
          <p:cNvSpPr txBox="1"/>
          <p:nvPr/>
        </p:nvSpPr>
        <p:spPr>
          <a:xfrm>
            <a:off x="3197197" y="7427779"/>
            <a:ext cx="3874322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GV: Vũ Thị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Thoan</a:t>
            </a:r>
            <a:endParaRPr lang="en-US" sz="2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3C</a:t>
            </a:r>
            <a:endParaRPr lang="vi-VN" sz="2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0436675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699073" y="1752600"/>
            <a:ext cx="15059246" cy="681454"/>
            <a:chOff x="1470819" y="1943100"/>
            <a:chExt cx="14287500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9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39420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071309" y="1947446"/>
              <a:ext cx="13687010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4525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Chọn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câu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trả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lời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đúng</a:t>
              </a:r>
              <a:endPara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2DA397FC-67EE-FE57-EB8C-EC7CD02B9E7F}"/>
              </a:ext>
            </a:extLst>
          </p:cNvPr>
          <p:cNvSpPr/>
          <p:nvPr/>
        </p:nvSpPr>
        <p:spPr>
          <a:xfrm>
            <a:off x="4978203" y="2481751"/>
            <a:ext cx="6253460" cy="76634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14525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a)Tích của 1 508 và 6 là: 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DCF4027D-6137-25D7-5599-3424E5A7DE1F}"/>
              </a:ext>
            </a:extLst>
          </p:cNvPr>
          <p:cNvSpPr/>
          <p:nvPr/>
        </p:nvSpPr>
        <p:spPr>
          <a:xfrm>
            <a:off x="3815492" y="3506583"/>
            <a:ext cx="9580627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14525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A.  9 048       B. 6 048         C. 9 008        D.  9 042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CECCA20C-CA33-C3C9-BC44-08FA7C4A6541}"/>
              </a:ext>
            </a:extLst>
          </p:cNvPr>
          <p:cNvSpPr/>
          <p:nvPr/>
        </p:nvSpPr>
        <p:spPr>
          <a:xfrm>
            <a:off x="3815492" y="5488333"/>
            <a:ext cx="9217484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14525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r>
              <a:rPr kumimoji="0" lang="nl-NL" sz="36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729         B.</a:t>
            </a:r>
            <a:r>
              <a:rPr kumimoji="0" lang="nl-NL" sz="36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7029         C.  7 092        D. 7 028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B8BB55A6-05BD-E35F-36D8-C31E7CB42B8B}"/>
              </a:ext>
            </a:extLst>
          </p:cNvPr>
          <p:cNvSpPr/>
          <p:nvPr/>
        </p:nvSpPr>
        <p:spPr>
          <a:xfrm>
            <a:off x="4662506" y="4434862"/>
            <a:ext cx="6884854" cy="94357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14525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b)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Thương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của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35 145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và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5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là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4BE1780D-8136-C124-C5F3-33E7430F76FE}"/>
              </a:ext>
            </a:extLst>
          </p:cNvPr>
          <p:cNvSpPr/>
          <p:nvPr/>
        </p:nvSpPr>
        <p:spPr>
          <a:xfrm>
            <a:off x="4611639" y="6443483"/>
            <a:ext cx="8274019" cy="94357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14525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c)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trị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của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biểu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thức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27 180:(3x2)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là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E807F40-E57C-524A-2C02-2E25D82DC8F0}"/>
              </a:ext>
            </a:extLst>
          </p:cNvPr>
          <p:cNvSpPr/>
          <p:nvPr/>
        </p:nvSpPr>
        <p:spPr>
          <a:xfrm>
            <a:off x="3815491" y="7575857"/>
            <a:ext cx="9580627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14525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A. 9060</a:t>
            </a:r>
            <a:r>
              <a:rPr kumimoji="0" lang="nl-NL" sz="36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B. 18 120      C. 960        D. 4530 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ABDBD9D-C555-475F-A562-AFD3EE9E7BA9}"/>
              </a:ext>
            </a:extLst>
          </p:cNvPr>
          <p:cNvSpPr/>
          <p:nvPr/>
        </p:nvSpPr>
        <p:spPr>
          <a:xfrm>
            <a:off x="3808186" y="3529386"/>
            <a:ext cx="762000" cy="76634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4F4DE758-D115-41A8-BABF-AF2F9D1A4953}"/>
              </a:ext>
            </a:extLst>
          </p:cNvPr>
          <p:cNvSpPr/>
          <p:nvPr/>
        </p:nvSpPr>
        <p:spPr>
          <a:xfrm>
            <a:off x="5928519" y="5540365"/>
            <a:ext cx="762000" cy="72899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17C18692-A048-42F5-8721-1BCF7484699E}"/>
              </a:ext>
            </a:extLst>
          </p:cNvPr>
          <p:cNvSpPr/>
          <p:nvPr/>
        </p:nvSpPr>
        <p:spPr>
          <a:xfrm>
            <a:off x="10785360" y="7613208"/>
            <a:ext cx="762000" cy="72899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5774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40" grpId="0" animBg="1"/>
      <p:bldP spid="41" grpId="0" animBg="1"/>
      <p:bldP spid="14" grpId="0" animBg="1"/>
      <p:bldP spid="22" grpId="0" animBg="1"/>
      <p:bldP spid="23" grpId="0" animBg="1"/>
      <p:bldP spid="7" grpId="0" animBg="1"/>
      <p:bldP spid="25" grpId="0" animBg="1"/>
      <p:bldP spid="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432717" y="1752600"/>
            <a:ext cx="6556935" cy="707886"/>
            <a:chOff x="1470818" y="1943100"/>
            <a:chExt cx="6196628" cy="707886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8" y="1943100"/>
              <a:ext cx="409812" cy="646331"/>
              <a:chOff x="1737518" y="1943100"/>
              <a:chExt cx="409812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8" y="2019298"/>
                <a:ext cx="409812" cy="570133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13872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947721" y="1943100"/>
              <a:ext cx="5719725" cy="707886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giá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trị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biểu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</a:p>
          </p:txBody>
        </p: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CC11FD82-1C7B-EA1C-1850-A11F2C4C59EF}"/>
              </a:ext>
            </a:extLst>
          </p:cNvPr>
          <p:cNvSpPr txBox="1"/>
          <p:nvPr/>
        </p:nvSpPr>
        <p:spPr>
          <a:xfrm>
            <a:off x="2755401" y="2564424"/>
            <a:ext cx="48375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( 6 000+ 3 000): 5</a:t>
            </a:r>
            <a:endParaRPr lang="en-US" sz="4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98A1677-9752-1519-59CC-EA00A937E738}"/>
              </a:ext>
            </a:extLst>
          </p:cNvPr>
          <p:cNvSpPr txBox="1"/>
          <p:nvPr/>
        </p:nvSpPr>
        <p:spPr>
          <a:xfrm>
            <a:off x="9509919" y="2548396"/>
            <a:ext cx="42664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18 000 : 6 x 3</a:t>
            </a:r>
            <a:endParaRPr lang="en-US" sz="4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0" name="Picture 49">
            <a:extLst>
              <a:ext uri="{FF2B5EF4-FFF2-40B4-BE49-F238E27FC236}">
                <a16:creationId xmlns:a16="http://schemas.microsoft.com/office/drawing/2014/main" id="{0B86738D-EBD1-C6B1-08AD-9F003D1FDFA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468" t="25004" r="79169" b="-3820"/>
          <a:stretch/>
        </p:blipFill>
        <p:spPr>
          <a:xfrm>
            <a:off x="195325" y="3144414"/>
            <a:ext cx="1801529" cy="3205470"/>
          </a:xfrm>
          <a:prstGeom prst="rect">
            <a:avLst/>
          </a:prstGeom>
        </p:spPr>
      </p:pic>
      <p:sp>
        <p:nvSpPr>
          <p:cNvPr id="53" name="TextBox 52">
            <a:extLst>
              <a:ext uri="{FF2B5EF4-FFF2-40B4-BE49-F238E27FC236}">
                <a16:creationId xmlns:a16="http://schemas.microsoft.com/office/drawing/2014/main" id="{2D9C7BD4-B8FD-ABD3-2EC2-AE3D6875A1CF}"/>
              </a:ext>
            </a:extLst>
          </p:cNvPr>
          <p:cNvSpPr txBox="1"/>
          <p:nvPr/>
        </p:nvSpPr>
        <p:spPr>
          <a:xfrm>
            <a:off x="2770407" y="4103332"/>
            <a:ext cx="5810346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742950" indent="-742950">
              <a:buAutoNum type="alphaLcPeriod"/>
            </a:pPr>
            <a:r>
              <a:rPr lang="nl-NL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( 6 000+ 3 000): 5 </a:t>
            </a:r>
          </a:p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=  9 000 : 5</a:t>
            </a:r>
          </a:p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= 1800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5C8E202E-A18B-50D9-63D0-15FC6C7F43F4}"/>
              </a:ext>
            </a:extLst>
          </p:cNvPr>
          <p:cNvSpPr/>
          <p:nvPr/>
        </p:nvSpPr>
        <p:spPr>
          <a:xfrm rot="21092483">
            <a:off x="9730163" y="5114593"/>
            <a:ext cx="1512605" cy="1827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03342241-D14A-A7E7-0A3B-DBE754E80E52}"/>
              </a:ext>
            </a:extLst>
          </p:cNvPr>
          <p:cNvSpPr txBox="1"/>
          <p:nvPr/>
        </p:nvSpPr>
        <p:spPr>
          <a:xfrm>
            <a:off x="9569950" y="4236483"/>
            <a:ext cx="3448723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nl-NL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18 000 : 6 x 3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 3 000 x 3</a:t>
            </a:r>
          </a:p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  9 000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BE92D7C3-A2AB-95ED-2B05-ACE0D43871EC}"/>
              </a:ext>
            </a:extLst>
          </p:cNvPr>
          <p:cNvSpPr txBox="1"/>
          <p:nvPr/>
        </p:nvSpPr>
        <p:spPr>
          <a:xfrm>
            <a:off x="2750844" y="3315353"/>
            <a:ext cx="43803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( 40 000 - 5 000): 7</a:t>
            </a:r>
            <a:endParaRPr lang="en-US" sz="3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953D409D-B50C-E000-0A9B-3C1D970A63F9}"/>
              </a:ext>
            </a:extLst>
          </p:cNvPr>
          <p:cNvSpPr txBox="1"/>
          <p:nvPr/>
        </p:nvSpPr>
        <p:spPr>
          <a:xfrm>
            <a:off x="9509919" y="3289755"/>
            <a:ext cx="39616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d. 7 000 x (2 x 3)</a:t>
            </a:r>
            <a:endParaRPr lang="en-US" sz="4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8EB2AC9F-E3C7-7CF9-0B17-5B30AFA67F73}"/>
              </a:ext>
            </a:extLst>
          </p:cNvPr>
          <p:cNvSpPr txBox="1"/>
          <p:nvPr/>
        </p:nvSpPr>
        <p:spPr>
          <a:xfrm>
            <a:off x="2770407" y="6183972"/>
            <a:ext cx="5810346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c. ( 40 000 - 5 000): 7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=  35 000 : 7</a:t>
            </a:r>
          </a:p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= 5 000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6DD2D239-46A2-CD84-0144-695501447070}"/>
              </a:ext>
            </a:extLst>
          </p:cNvPr>
          <p:cNvSpPr txBox="1"/>
          <p:nvPr/>
        </p:nvSpPr>
        <p:spPr>
          <a:xfrm>
            <a:off x="9569950" y="6175475"/>
            <a:ext cx="4819594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d. 7 000 x (2 x 3)</a:t>
            </a:r>
          </a:p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=  7 000 x 6</a:t>
            </a:r>
          </a:p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= 42 000</a:t>
            </a:r>
          </a:p>
        </p:txBody>
      </p:sp>
    </p:spTree>
    <p:extLst>
      <p:ext uri="{BB962C8B-B14F-4D97-AF65-F5344CB8AC3E}">
        <p14:creationId xmlns:p14="http://schemas.microsoft.com/office/powerpoint/2010/main" val="44581023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53" grpId="0"/>
      <p:bldP spid="70" grpId="0"/>
      <p:bldP spid="72" grpId="0"/>
      <p:bldP spid="73" grpId="0"/>
      <p:bldP spid="74" grpId="0"/>
      <p:bldP spid="7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432717" y="1752600"/>
            <a:ext cx="6556935" cy="707886"/>
            <a:chOff x="1470818" y="1943100"/>
            <a:chExt cx="6196628" cy="707886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8" y="1943100"/>
              <a:ext cx="409812" cy="646331"/>
              <a:chOff x="1737518" y="1943100"/>
              <a:chExt cx="409812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8" y="2019298"/>
                <a:ext cx="409812" cy="570133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13872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947721" y="1943100"/>
              <a:ext cx="5719725" cy="707886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giá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trị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biểu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</a:p>
          </p:txBody>
        </p: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CC11FD82-1C7B-EA1C-1850-A11F2C4C59EF}"/>
              </a:ext>
            </a:extLst>
          </p:cNvPr>
          <p:cNvSpPr txBox="1"/>
          <p:nvPr/>
        </p:nvSpPr>
        <p:spPr>
          <a:xfrm>
            <a:off x="2402159" y="3125635"/>
            <a:ext cx="52641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5 406 x 2 x 4</a:t>
            </a:r>
            <a:endParaRPr lang="en-US" sz="5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98A1677-9752-1519-59CC-EA00A937E738}"/>
              </a:ext>
            </a:extLst>
          </p:cNvPr>
          <p:cNvSpPr txBox="1"/>
          <p:nvPr/>
        </p:nvSpPr>
        <p:spPr>
          <a:xfrm>
            <a:off x="8748649" y="3063732"/>
            <a:ext cx="73224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370 + 9 826 + 6 530</a:t>
            </a:r>
            <a:endParaRPr lang="en-US" sz="5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0" name="Picture 49">
            <a:extLst>
              <a:ext uri="{FF2B5EF4-FFF2-40B4-BE49-F238E27FC236}">
                <a16:creationId xmlns:a16="http://schemas.microsoft.com/office/drawing/2014/main" id="{0B86738D-EBD1-C6B1-08AD-9F003D1FDFA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468" t="25004" r="79169" b="-3820"/>
          <a:stretch/>
        </p:blipFill>
        <p:spPr>
          <a:xfrm>
            <a:off x="195325" y="3144414"/>
            <a:ext cx="1801529" cy="3205470"/>
          </a:xfrm>
          <a:prstGeom prst="rect">
            <a:avLst/>
          </a:prstGeom>
        </p:spPr>
      </p:pic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4C0AEAE1-E629-719E-A5A8-446A44C5DE95}"/>
              </a:ext>
            </a:extLst>
          </p:cNvPr>
          <p:cNvSpPr/>
          <p:nvPr/>
        </p:nvSpPr>
        <p:spPr>
          <a:xfrm rot="20514700">
            <a:off x="5351733" y="3899645"/>
            <a:ext cx="1833397" cy="39755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D9C7BD4-B8FD-ABD3-2EC2-AE3D6875A1CF}"/>
              </a:ext>
            </a:extLst>
          </p:cNvPr>
          <p:cNvSpPr txBox="1"/>
          <p:nvPr/>
        </p:nvSpPr>
        <p:spPr>
          <a:xfrm>
            <a:off x="2402159" y="4213521"/>
            <a:ext cx="4895946" cy="258532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5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nl-NL" sz="5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5 406 x 2 x 4 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10 812 x 4</a:t>
            </a:r>
          </a:p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43 248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5C8E202E-A18B-50D9-63D0-15FC6C7F43F4}"/>
              </a:ext>
            </a:extLst>
          </p:cNvPr>
          <p:cNvSpPr/>
          <p:nvPr/>
        </p:nvSpPr>
        <p:spPr>
          <a:xfrm rot="21092483">
            <a:off x="9730163" y="5114593"/>
            <a:ext cx="1512605" cy="1827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03342241-D14A-A7E7-0A3B-DBE754E80E52}"/>
              </a:ext>
            </a:extLst>
          </p:cNvPr>
          <p:cNvSpPr txBox="1"/>
          <p:nvPr/>
        </p:nvSpPr>
        <p:spPr>
          <a:xfrm>
            <a:off x="8758819" y="4140754"/>
            <a:ext cx="7322494" cy="258532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nl-NL" sz="5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370 + 9 826 + 6 530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 10 196 +6 530</a:t>
            </a:r>
          </a:p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16 726</a:t>
            </a:r>
          </a:p>
        </p:txBody>
      </p:sp>
    </p:spTree>
    <p:extLst>
      <p:ext uri="{BB962C8B-B14F-4D97-AF65-F5344CB8AC3E}">
        <p14:creationId xmlns:p14="http://schemas.microsoft.com/office/powerpoint/2010/main" val="203806143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53" grpId="0"/>
      <p:bldP spid="7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470819" y="1752600"/>
            <a:ext cx="533400" cy="646331"/>
            <a:chOff x="1737519" y="1943100"/>
            <a:chExt cx="533400" cy="646331"/>
          </a:xfrm>
        </p:grpSpPr>
        <p:sp>
          <p:nvSpPr>
            <p:cNvPr id="8" name="Oval 7"/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4154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657E2C71-5C08-5B02-D474-2587A36274BA}"/>
              </a:ext>
            </a:extLst>
          </p:cNvPr>
          <p:cNvSpPr txBox="1"/>
          <p:nvPr/>
        </p:nvSpPr>
        <p:spPr>
          <a:xfrm>
            <a:off x="2527618" y="1828800"/>
            <a:ext cx="12964001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marR="1358900" indent="254000" algn="ctr">
              <a:spcAft>
                <a:spcPts val="0"/>
              </a:spcAft>
            </a:pPr>
            <a:r>
              <a:rPr lang="vi-VN" sz="4400" b="1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Bài giải</a:t>
            </a:r>
            <a:endParaRPr lang="en-US" sz="4000" b="1" u="sng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00050" marR="59055" algn="ctr">
              <a:spcAft>
                <a:spcPts val="0"/>
              </a:spcAft>
            </a:pPr>
            <a:r>
              <a:rPr lang="vi-VN" sz="4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Giá tiền của 1 ki-lô-gam gạo là:</a:t>
            </a:r>
            <a:endParaRPr lang="en-US" sz="4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59055" algn="ctr"/>
            <a:r>
              <a:rPr lang="vi-VN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(Hoặc) Số tiền mua 1 ki-lô-gam gạo là:</a:t>
            </a:r>
            <a:endParaRPr lang="en-US" sz="4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00050" algn="ctr"/>
            <a:r>
              <a:rPr lang="vi-VN" sz="4400" b="1" dirty="0">
                <a:latin typeface="Times New Roman" panose="02020603050405020304" pitchFamily="18" charset="0"/>
                <a:ea typeface="Segoe UI" panose="020B0502040204020203" pitchFamily="34" charset="0"/>
              </a:rPr>
              <a:t>       85000 : 5 = 17 000 (đồng)</a:t>
            </a:r>
            <a:endParaRPr lang="en-US" sz="4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vi-VN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tiền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bác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Hiền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phải trả người bán hàng </a:t>
            </a: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4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00050" algn="ctr"/>
            <a:r>
              <a:rPr lang="vi-VN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17 000 x 4  = 68 000 (đồng)</a:t>
            </a:r>
            <a:endParaRPr lang="en-US" sz="4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00050" algn="ctr"/>
            <a:r>
              <a:rPr lang="en-US" sz="4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4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Đáp số:</a:t>
            </a:r>
            <a:r>
              <a:rPr lang="vi-VN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68 000 đồng.</a:t>
            </a:r>
            <a:endParaRPr lang="en-US" sz="4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236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470819" y="1752600"/>
            <a:ext cx="533400" cy="646331"/>
            <a:chOff x="1737519" y="1943100"/>
            <a:chExt cx="533400" cy="646331"/>
          </a:xfrm>
        </p:grpSpPr>
        <p:sp>
          <p:nvSpPr>
            <p:cNvPr id="8" name="Oval 7"/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4154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657E2C71-5C08-5B02-D474-2587A36274BA}"/>
              </a:ext>
            </a:extLst>
          </p:cNvPr>
          <p:cNvSpPr txBox="1"/>
          <p:nvPr/>
        </p:nvSpPr>
        <p:spPr>
          <a:xfrm>
            <a:off x="2108497" y="1981200"/>
            <a:ext cx="1296400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000" b="1" i="1" dirty="0">
                <a:latin typeface="+mj-lt"/>
              </a:rPr>
              <a:t>Bài giải</a:t>
            </a:r>
            <a:endParaRPr lang="en-US" sz="4000" b="1" dirty="0">
              <a:latin typeface="+mj-lt"/>
            </a:endParaRPr>
          </a:p>
          <a:p>
            <a:pPr algn="ctr"/>
            <a:r>
              <a:rPr lang="vi-VN" sz="4000" b="1" dirty="0">
                <a:latin typeface="+mj-lt"/>
              </a:rPr>
              <a:t>Số tuổi năm nay của bố Nam là:</a:t>
            </a:r>
            <a:endParaRPr lang="en-US" sz="4000" b="1" dirty="0">
              <a:latin typeface="+mj-lt"/>
            </a:endParaRPr>
          </a:p>
          <a:p>
            <a:pPr algn="ctr"/>
            <a:r>
              <a:rPr lang="vi-VN" sz="4000" b="1" dirty="0">
                <a:latin typeface="+mj-lt"/>
              </a:rPr>
              <a:t>       9 + 27 = 36 (tuổi)</a:t>
            </a:r>
            <a:endParaRPr lang="en-US" sz="4000" b="1" dirty="0">
              <a:latin typeface="+mj-lt"/>
            </a:endParaRPr>
          </a:p>
          <a:p>
            <a:pPr algn="ctr"/>
            <a:r>
              <a:rPr lang="vi-VN" sz="4000" b="1" dirty="0">
                <a:latin typeface="+mj-lt"/>
              </a:rPr>
              <a:t>Số lần số tuổi năm nay của bố gấp số tuổi của Nam là:</a:t>
            </a:r>
            <a:endParaRPr lang="en-US" sz="4000" b="1" dirty="0">
              <a:latin typeface="+mj-lt"/>
            </a:endParaRPr>
          </a:p>
          <a:p>
            <a:pPr algn="ctr"/>
            <a:r>
              <a:rPr lang="vi-VN" sz="4000" b="1" dirty="0">
                <a:latin typeface="+mj-lt"/>
              </a:rPr>
              <a:t>       36 : 9 = 4 (lần)</a:t>
            </a:r>
            <a:endParaRPr lang="en-US" sz="4000" b="1" dirty="0">
              <a:latin typeface="+mj-lt"/>
            </a:endParaRPr>
          </a:p>
          <a:p>
            <a:pPr algn="ctr"/>
            <a:r>
              <a:rPr lang="vi-VN" sz="4000" b="1" i="1" dirty="0">
                <a:latin typeface="+mj-lt"/>
              </a:rPr>
              <a:t>                 </a:t>
            </a:r>
            <a:r>
              <a:rPr lang="en-US" sz="4000" b="1" i="1" dirty="0">
                <a:latin typeface="+mj-lt"/>
              </a:rPr>
              <a:t>          </a:t>
            </a:r>
            <a:r>
              <a:rPr lang="vi-VN" sz="4000" b="1" i="1" dirty="0">
                <a:latin typeface="+mj-lt"/>
              </a:rPr>
              <a:t>Đáp số:</a:t>
            </a:r>
            <a:r>
              <a:rPr lang="vi-VN" sz="4000" b="1" dirty="0">
                <a:latin typeface="+mj-lt"/>
              </a:rPr>
              <a:t> 4 (lần)</a:t>
            </a:r>
            <a:endParaRPr lang="en-US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9049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886</TotalTime>
  <Words>431</Words>
  <Application>Microsoft Office PowerPoint</Application>
  <PresentationFormat>Custom</PresentationFormat>
  <Paragraphs>63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Windows</cp:lastModifiedBy>
  <cp:revision>132</cp:revision>
  <dcterms:created xsi:type="dcterms:W3CDTF">2022-07-10T01:37:20Z</dcterms:created>
  <dcterms:modified xsi:type="dcterms:W3CDTF">2025-05-15T10:20:57Z</dcterms:modified>
</cp:coreProperties>
</file>