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435" r:id="rId2"/>
    <p:sldId id="436" r:id="rId3"/>
    <p:sldId id="309" r:id="rId4"/>
    <p:sldId id="340" r:id="rId5"/>
    <p:sldId id="341" r:id="rId6"/>
    <p:sldId id="342" r:id="rId7"/>
    <p:sldId id="343" r:id="rId8"/>
    <p:sldId id="34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36E7A-2624-4AEB-A5A0-ECBACD2B3809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84621-CCEE-471F-833B-BB846250B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57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090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353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51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428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341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78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3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9.png"/><Relationship Id="rId17" Type="http://schemas.openxmlformats.org/officeDocument/2006/relationships/image" Target="../media/image54.png"/><Relationship Id="rId2" Type="http://schemas.openxmlformats.org/officeDocument/2006/relationships/image" Target="../media/image43.png"/><Relationship Id="rId16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4" Type="http://schemas.openxmlformats.org/officeDocument/2006/relationships/image" Target="../media/image1.png"/><Relationship Id="rId9" Type="http://schemas.openxmlformats.org/officeDocument/2006/relationships/image" Target="../media/image49.png"/><Relationship Id="rId1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936791" y="4974987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2026371" y="2737102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678557" y="3583203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679096" y="3760939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706455" y="3283429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936791" y="2180861"/>
            <a:ext cx="10273141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2200663" y="5131503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5669" y="4373648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6626" y="3444243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303948" y="5382189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81571" y="3572931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7014021" y="108922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17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01173 C 0.20226 0.26913 0.25608 0.81512 0.09931 1.20741 C -0.0566 1.60308 -0.36475 1.69444 -0.5868 1.41666 C -0.80607 1.1358 -0.85868 0.59136 -0.70121 0.1966 C -0.54392 -0.19846 -0.23646 -0.29074 -0.0151 -0.01173 Z " pathEditMode="relative" rAng="2122698" ptsTypes="fffff">
                                      <p:cBhvr>
                                        <p:cTn id="118" dur="18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71481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600000">
                                      <p:cBhvr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32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961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46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305B1-3A0D-866C-DA7D-36F492D3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75422-0C74-EFB6-14D1-EF670F71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AE157-5130-2A6A-344D-FBAA4FE46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777D-2D7E-43F6-BFB3-F561D8995B9E}" type="datetimeFigureOut">
              <a:rPr lang="vi-VN" smtClean="0"/>
              <a:t>20/05/2025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98321-5FE2-A873-AE93-08B9A8A3F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53FD-FB1E-E5D1-34E1-A993FAC8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14DD-AD5A-4B2B-AAD7-84F83BA67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99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6275" y="6431226"/>
            <a:ext cx="2844800" cy="365125"/>
          </a:xfrm>
        </p:spPr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683465" y="504986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1773045" y="2811976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425232" y="365807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425771" y="3835814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453130" y="3358304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719406" y="2180861"/>
            <a:ext cx="10606879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1947338" y="5206378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3685" y="4210783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1271" y="3053999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050623" y="5457063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0423" y="2976056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70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0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0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-12702" y="0"/>
            <a:ext cx="3527987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3311691" y="0"/>
            <a:ext cx="1440160" cy="227687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1871531" y="0"/>
            <a:ext cx="4416491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8304245" y="0"/>
            <a:ext cx="1440160" cy="16047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563" y="448771"/>
            <a:ext cx="620224" cy="3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7218">
            <a:off x="2533414" y="196523"/>
            <a:ext cx="740028" cy="4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 userDrawn="1"/>
        </p:nvCxnSpPr>
        <p:spPr>
          <a:xfrm flipH="1">
            <a:off x="0" y="0"/>
            <a:ext cx="1679509" cy="93272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47328" y="0"/>
            <a:ext cx="3168352" cy="12207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10512491" y="0"/>
            <a:ext cx="1219200" cy="1219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8688288" y="1"/>
            <a:ext cx="3503712" cy="4663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" y="79567"/>
            <a:ext cx="1135525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6775">
            <a:off x="11287428" y="-75893"/>
            <a:ext cx="720643" cy="8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47883">
            <a:off x="3384845" y="-26225"/>
            <a:ext cx="688056" cy="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695984" y="-26639"/>
            <a:ext cx="274165" cy="3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66269" y="22836"/>
            <a:ext cx="348255" cy="4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74484">
            <a:off x="4241537" y="-38932"/>
            <a:ext cx="446115" cy="5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2338">
            <a:off x="8370304" y="212168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21682">
            <a:off x="8648716" y="-48759"/>
            <a:ext cx="751219" cy="4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0259">
            <a:off x="1223698" y="339087"/>
            <a:ext cx="611509" cy="7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椭圆 22"/>
          <p:cNvSpPr/>
          <p:nvPr userDrawn="1"/>
        </p:nvSpPr>
        <p:spPr>
          <a:xfrm>
            <a:off x="-12701" y="170394"/>
            <a:ext cx="12253384" cy="6687609"/>
          </a:xfrm>
          <a:custGeom>
            <a:avLst/>
            <a:gdLst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0171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94957 w 9153525"/>
              <a:gd name="connsiteY0" fmla="*/ 0 h 5015707"/>
              <a:gd name="connsiteX1" fmla="*/ 9153525 w 9153525"/>
              <a:gd name="connsiteY1" fmla="*/ 8811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6817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3525" h="5015707">
                <a:moveTo>
                  <a:pt x="4894957" y="0"/>
                </a:moveTo>
                <a:cubicBezTo>
                  <a:pt x="6562986" y="0"/>
                  <a:pt x="8037072" y="79396"/>
                  <a:pt x="9140825" y="538294"/>
                </a:cubicBezTo>
                <a:cubicBezTo>
                  <a:pt x="9145058" y="1886457"/>
                  <a:pt x="9149292" y="3234619"/>
                  <a:pt x="9153525" y="4582782"/>
                </a:cubicBezTo>
                <a:cubicBezTo>
                  <a:pt x="8743370" y="4753309"/>
                  <a:pt x="8276816" y="4899491"/>
                  <a:pt x="7766785" y="5015707"/>
                </a:cubicBezTo>
                <a:lnTo>
                  <a:pt x="1976549" y="5015707"/>
                </a:lnTo>
                <a:cubicBezTo>
                  <a:pt x="1207329" y="4841697"/>
                  <a:pt x="527425" y="4973531"/>
                  <a:pt x="0" y="4681729"/>
                </a:cubicBezTo>
                <a:cubicBezTo>
                  <a:pt x="0" y="3631669"/>
                  <a:pt x="9525" y="2283158"/>
                  <a:pt x="9525" y="1233098"/>
                </a:cubicBezTo>
                <a:cubicBezTo>
                  <a:pt x="651581" y="557237"/>
                  <a:pt x="2914218" y="0"/>
                  <a:pt x="4894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701" y="6306611"/>
            <a:ext cx="857976" cy="4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00783">
            <a:off x="1106654" y="6169098"/>
            <a:ext cx="1067196" cy="7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gu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292" b="9279"/>
          <a:stretch/>
        </p:blipFill>
        <p:spPr bwMode="auto">
          <a:xfrm rot="10800000" flipH="1" flipV="1">
            <a:off x="-12701" y="5541235"/>
            <a:ext cx="12204701" cy="13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0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63390">
            <a:off x="11241597" y="3653702"/>
            <a:ext cx="1038064" cy="6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4" y="1029910"/>
            <a:ext cx="5555209" cy="4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06780">
            <a:off x="5562233" y="3907425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641563"/>
            <a:ext cx="2936968" cy="1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551" y="48352"/>
            <a:ext cx="3075949" cy="43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 bwMode="auto">
          <a:xfrm>
            <a:off x="3599724" y="4001669"/>
            <a:ext cx="8614139" cy="2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0" y="1029910"/>
            <a:ext cx="2400267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471076"/>
            <a:ext cx="2554928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3819" y="49081"/>
            <a:ext cx="1702131" cy="17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0639" y="4942724"/>
            <a:ext cx="1547427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9707" y="3543417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4957">
            <a:off x="8743207" y="3338028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47" y="2033826"/>
            <a:ext cx="4078783" cy="42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162147" y="4550701"/>
            <a:ext cx="1378040" cy="2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638" y="5699510"/>
            <a:ext cx="1224997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1361" y="4595427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1927" y="5832436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8753" y="610837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1550" y="627549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96325">
            <a:off x="3139728" y="5904689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6347">
            <a:off x="1444407" y="5745048"/>
            <a:ext cx="1183128" cy="1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7942">
            <a:off x="2256660" y="6379068"/>
            <a:ext cx="517413" cy="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7521248" y="5537558"/>
            <a:ext cx="771088" cy="1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030176"/>
            <a:ext cx="927900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2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74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43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76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19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95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14BBE0-90C5-4516-B3EB-E84CFD2A21F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817C-7B71-42AF-900A-2817BE836D2B}" type="datetimeFigureOut">
              <a:rPr lang="zh-CN" altLang="en-US" smtClean="0"/>
              <a:pPr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27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8D6B-6C9B-E965-4D86-314D31E8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EM YÊU TRƯỜNG EM - NHẠC MẪU - BÀI 8 - ÂM NHẠC LỚP 3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C200F409-3121-39FF-B285-F523D3B9069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819" end="107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755" y="365125"/>
            <a:ext cx="11297264" cy="58118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87E9CA-3881-656C-2FDE-D145BDB692C3}"/>
              </a:ext>
            </a:extLst>
          </p:cNvPr>
          <p:cNvSpPr txBox="1"/>
          <p:nvPr/>
        </p:nvSpPr>
        <p:spPr>
          <a:xfrm>
            <a:off x="838200" y="443131"/>
            <a:ext cx="4772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VIDEO: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Em </a:t>
            </a:r>
            <a:r>
              <a:rPr lang="vi-VN" sz="3200" dirty="0">
                <a:solidFill>
                  <a:srgbClr val="FF0000"/>
                </a:solidFill>
              </a:rPr>
              <a:t>yêu trường em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0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0281-855B-3715-ECE1-0E3F0621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B8658-AB9A-BAA2-23B5-292B91E7D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dirty="0"/>
              <a:t>Đọc số</a:t>
            </a:r>
          </a:p>
          <a:p>
            <a:pPr marL="0" indent="0">
              <a:buNone/>
            </a:pPr>
            <a:r>
              <a:rPr lang="vi-VN" dirty="0"/>
              <a:t>436 789; 129 345;</a:t>
            </a:r>
          </a:p>
        </p:txBody>
      </p:sp>
    </p:spTree>
    <p:extLst>
      <p:ext uri="{BB962C8B-B14F-4D97-AF65-F5344CB8AC3E}">
        <p14:creationId xmlns:p14="http://schemas.microsoft.com/office/powerpoint/2010/main" val="411296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600">
                <a:solidFill>
                  <a:prstClr val="white"/>
                </a:solidFill>
                <a:latin typeface="Source Han Sans Regular"/>
              </a:rPr>
              <a:t>530 + 56</a:t>
            </a:r>
            <a:endParaRPr lang="en-US" sz="3600" dirty="0">
              <a:solidFill>
                <a:prstClr val="white"/>
              </a:solidFill>
              <a:latin typeface="Source Han Sans Regular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5E6F5E-7C8E-4E23-A077-3A8354BDFABF}"/>
              </a:ext>
            </a:extLst>
          </p:cNvPr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>
              <a:extLst>
                <a:ext uri="{FF2B5EF4-FFF2-40B4-BE49-F238E27FC236}">
                  <a16:creationId xmlns:a16="http://schemas.microsoft.com/office/drawing/2014/main" id="{49B746A0-F61F-42A8-9460-6A54D1D18F03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Source Han Sans Regular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CFAA-1DF4-407C-A146-3365165D042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lnSpc>
                  <a:spcPct val="130000"/>
                </a:lnSpc>
              </a:pP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425113-1E3D-420F-90B0-0A141827BD04}"/>
              </a:ext>
            </a:extLst>
          </p:cNvPr>
          <p:cNvSpPr txBox="1"/>
          <p:nvPr/>
        </p:nvSpPr>
        <p:spPr>
          <a:xfrm>
            <a:off x="1652925" y="531657"/>
            <a:ext cx="598612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).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B491394-35BA-49F8-0D18-5985012E4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473043"/>
              </p:ext>
            </p:extLst>
          </p:nvPr>
        </p:nvGraphicFramePr>
        <p:xfrm>
          <a:off x="790574" y="1576915"/>
          <a:ext cx="10544175" cy="405278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43451">
                  <a:extLst>
                    <a:ext uri="{9D8B030D-6E8A-4147-A177-3AD203B41FA5}">
                      <a16:colId xmlns:a16="http://schemas.microsoft.com/office/drawing/2014/main" val="303649466"/>
                    </a:ext>
                  </a:extLst>
                </a:gridCol>
                <a:gridCol w="2285999">
                  <a:extLst>
                    <a:ext uri="{9D8B030D-6E8A-4147-A177-3AD203B41FA5}">
                      <a16:colId xmlns:a16="http://schemas.microsoft.com/office/drawing/2014/main" val="3710070737"/>
                    </a:ext>
                  </a:extLst>
                </a:gridCol>
                <a:gridCol w="3514725">
                  <a:extLst>
                    <a:ext uri="{9D8B030D-6E8A-4147-A177-3AD203B41FA5}">
                      <a16:colId xmlns:a16="http://schemas.microsoft.com/office/drawing/2014/main" val="370409817"/>
                    </a:ext>
                  </a:extLst>
                </a:gridCol>
              </a:tblGrid>
              <a:tr h="760942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120225"/>
                  </a:ext>
                </a:extLst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904969"/>
                  </a:ext>
                </a:extLst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7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580045"/>
                  </a:ext>
                </a:extLst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971873"/>
                  </a:ext>
                </a:extLst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6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3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824078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7BA483-32F8-691B-F616-10F1BB8F1828}"/>
              </a:ext>
            </a:extLst>
          </p:cNvPr>
          <p:cNvSpPr/>
          <p:nvPr/>
        </p:nvSpPr>
        <p:spPr>
          <a:xfrm>
            <a:off x="5886450" y="3238500"/>
            <a:ext cx="169545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27 544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EC208F-792F-4624-6C2F-5FFFAC73B02B}"/>
              </a:ext>
            </a:extLst>
          </p:cNvPr>
          <p:cNvSpPr/>
          <p:nvPr/>
        </p:nvSpPr>
        <p:spPr>
          <a:xfrm>
            <a:off x="7981950" y="3238500"/>
            <a:ext cx="321945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E464AF-C2B2-7018-9E3D-C5A8E15E3A36}"/>
              </a:ext>
            </a:extLst>
          </p:cNvPr>
          <p:cNvSpPr/>
          <p:nvPr/>
        </p:nvSpPr>
        <p:spPr>
          <a:xfrm>
            <a:off x="5981700" y="4057650"/>
            <a:ext cx="169545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80 525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13247C-97D7-FBF8-1EC0-EDD60A8E2851}"/>
              </a:ext>
            </a:extLst>
          </p:cNvPr>
          <p:cNvSpPr/>
          <p:nvPr/>
        </p:nvSpPr>
        <p:spPr>
          <a:xfrm>
            <a:off x="8077200" y="4057650"/>
            <a:ext cx="3133725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49ED52-6BD4-618C-7649-4305F12456C3}"/>
              </a:ext>
            </a:extLst>
          </p:cNvPr>
          <p:cNvSpPr/>
          <p:nvPr/>
        </p:nvSpPr>
        <p:spPr>
          <a:xfrm>
            <a:off x="5638800" y="4829175"/>
            <a:ext cx="201930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3 246 304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FA4958-5683-174D-414F-09CBBEE0D741}"/>
              </a:ext>
            </a:extLst>
          </p:cNvPr>
          <p:cNvSpPr/>
          <p:nvPr/>
        </p:nvSpPr>
        <p:spPr>
          <a:xfrm>
            <a:off x="8058150" y="4829175"/>
            <a:ext cx="3133725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842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5E6F5E-7C8E-4E23-A077-3A8354BDFABF}"/>
              </a:ext>
            </a:extLst>
          </p:cNvPr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>
              <a:extLst>
                <a:ext uri="{FF2B5EF4-FFF2-40B4-BE49-F238E27FC236}">
                  <a16:creationId xmlns:a16="http://schemas.microsoft.com/office/drawing/2014/main" id="{49B746A0-F61F-42A8-9460-6A54D1D18F03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CFAA-1DF4-407C-A146-3365165D042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425113-1E3D-420F-90B0-0A141827BD04}"/>
              </a:ext>
            </a:extLst>
          </p:cNvPr>
          <p:cNvSpPr txBox="1"/>
          <p:nvPr/>
        </p:nvSpPr>
        <p:spPr>
          <a:xfrm>
            <a:off x="1652925" y="531657"/>
            <a:ext cx="598612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7C784F-9909-B8CA-1FCB-9656EEEB8157}"/>
              </a:ext>
            </a:extLst>
          </p:cNvPr>
          <p:cNvSpPr/>
          <p:nvPr/>
        </p:nvSpPr>
        <p:spPr>
          <a:xfrm>
            <a:off x="466725" y="1685925"/>
            <a:ext cx="2838450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2 667 + 3 825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F073A9-169F-BFBE-9EA1-F6925A739C71}"/>
              </a:ext>
            </a:extLst>
          </p:cNvPr>
          <p:cNvSpPr/>
          <p:nvPr/>
        </p:nvSpPr>
        <p:spPr>
          <a:xfrm>
            <a:off x="3714750" y="1704975"/>
            <a:ext cx="2838450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8 247 – 4 516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353940-B9EA-EE56-094E-3B8D081D193B}"/>
              </a:ext>
            </a:extLst>
          </p:cNvPr>
          <p:cNvSpPr/>
          <p:nvPr/>
        </p:nvSpPr>
        <p:spPr>
          <a:xfrm>
            <a:off x="6829424" y="1724025"/>
            <a:ext cx="1914525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324 × 14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8045F7-9678-9253-AEE1-5E6701C0D67B}"/>
              </a:ext>
            </a:extLst>
          </p:cNvPr>
          <p:cNvSpPr/>
          <p:nvPr/>
        </p:nvSpPr>
        <p:spPr>
          <a:xfrm>
            <a:off x="9029699" y="1724025"/>
            <a:ext cx="2466976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74 165 : 5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12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1B2B64-72DC-3D53-7599-B26F87D6A668}"/>
              </a:ext>
            </a:extLst>
          </p:cNvPr>
          <p:cNvSpPr txBox="1"/>
          <p:nvPr/>
        </p:nvSpPr>
        <p:spPr>
          <a:xfrm>
            <a:off x="1676399" y="628650"/>
            <a:ext cx="2619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2 667 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3 825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EFDB9-0A16-953B-8A00-9E0E7B648F4F}"/>
              </a:ext>
            </a:extLst>
          </p:cNvPr>
          <p:cNvSpPr txBox="1"/>
          <p:nvPr/>
        </p:nvSpPr>
        <p:spPr>
          <a:xfrm>
            <a:off x="1085850" y="109537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38F373-22B9-9DFC-2C4A-FE99C46AAAAB}"/>
              </a:ext>
            </a:extLst>
          </p:cNvPr>
          <p:cNvCxnSpPr>
            <a:cxnSpLocks/>
          </p:cNvCxnSpPr>
          <p:nvPr/>
        </p:nvCxnSpPr>
        <p:spPr>
          <a:xfrm>
            <a:off x="1533525" y="1847850"/>
            <a:ext cx="14859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7DD216E-9F85-DE0F-4024-BABDA1E41E38}"/>
              </a:ext>
            </a:extLst>
          </p:cNvPr>
          <p:cNvSpPr txBox="1"/>
          <p:nvPr/>
        </p:nvSpPr>
        <p:spPr>
          <a:xfrm>
            <a:off x="8391525" y="59055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8 247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4 516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B44AC-E75F-75A6-690A-2DBB7F533C8A}"/>
              </a:ext>
            </a:extLst>
          </p:cNvPr>
          <p:cNvSpPr txBox="1"/>
          <p:nvPr/>
        </p:nvSpPr>
        <p:spPr>
          <a:xfrm>
            <a:off x="8001000" y="105727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60F94E-7FEE-5CEC-583C-724940855624}"/>
              </a:ext>
            </a:extLst>
          </p:cNvPr>
          <p:cNvCxnSpPr>
            <a:cxnSpLocks/>
          </p:cNvCxnSpPr>
          <p:nvPr/>
        </p:nvCxnSpPr>
        <p:spPr>
          <a:xfrm>
            <a:off x="8439150" y="1809750"/>
            <a:ext cx="14954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21FEA61-2B75-F67C-AA7C-895EA9E2C79C}"/>
              </a:ext>
            </a:extLst>
          </p:cNvPr>
          <p:cNvSpPr txBox="1"/>
          <p:nvPr/>
        </p:nvSpPr>
        <p:spPr>
          <a:xfrm>
            <a:off x="1666874" y="1838325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6 492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E3BA0E-760D-8E56-1798-622FDD83DB60}"/>
              </a:ext>
            </a:extLst>
          </p:cNvPr>
          <p:cNvSpPr txBox="1"/>
          <p:nvPr/>
        </p:nvSpPr>
        <p:spPr>
          <a:xfrm>
            <a:off x="8429625" y="177165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3 758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7C087E-5A78-98F9-E0AF-7691006AA4AE}"/>
              </a:ext>
            </a:extLst>
          </p:cNvPr>
          <p:cNvSpPr txBox="1"/>
          <p:nvPr/>
        </p:nvSpPr>
        <p:spPr>
          <a:xfrm>
            <a:off x="1647825" y="28098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324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 14</a:t>
            </a:r>
            <a:endParaRPr lang="en-US" sz="40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C7124D-9EB2-8493-DF59-BE2322E86666}"/>
              </a:ext>
            </a:extLst>
          </p:cNvPr>
          <p:cNvSpPr txBox="1"/>
          <p:nvPr/>
        </p:nvSpPr>
        <p:spPr>
          <a:xfrm>
            <a:off x="1257300" y="32766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CC5CE0-ECEC-E2DB-DA1A-4C1C17EDBADC}"/>
              </a:ext>
            </a:extLst>
          </p:cNvPr>
          <p:cNvCxnSpPr>
            <a:cxnSpLocks/>
          </p:cNvCxnSpPr>
          <p:nvPr/>
        </p:nvCxnSpPr>
        <p:spPr>
          <a:xfrm>
            <a:off x="1476375" y="4029075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100343-E287-CFAD-3FC9-1CB335780AD0}"/>
              </a:ext>
            </a:extLst>
          </p:cNvPr>
          <p:cNvSpPr txBox="1"/>
          <p:nvPr/>
        </p:nvSpPr>
        <p:spPr>
          <a:xfrm>
            <a:off x="1619250" y="40290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1296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368F89-811B-1A8C-3291-DB02D0B30577}"/>
              </a:ext>
            </a:extLst>
          </p:cNvPr>
          <p:cNvSpPr txBox="1"/>
          <p:nvPr/>
        </p:nvSpPr>
        <p:spPr>
          <a:xfrm>
            <a:off x="1619250" y="45720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324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52AC997-D764-35AE-53B9-5D56565EC173}"/>
              </a:ext>
            </a:extLst>
          </p:cNvPr>
          <p:cNvCxnSpPr>
            <a:cxnSpLocks/>
          </p:cNvCxnSpPr>
          <p:nvPr/>
        </p:nvCxnSpPr>
        <p:spPr>
          <a:xfrm>
            <a:off x="1304925" y="5286375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6D64CD5-0524-F0F5-10E2-6BC09B23B414}"/>
              </a:ext>
            </a:extLst>
          </p:cNvPr>
          <p:cNvSpPr txBox="1"/>
          <p:nvPr/>
        </p:nvSpPr>
        <p:spPr>
          <a:xfrm>
            <a:off x="1600200" y="5257800"/>
            <a:ext cx="270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4536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FFE027-4669-5E28-8E8F-6435B789ED12}"/>
              </a:ext>
            </a:extLst>
          </p:cNvPr>
          <p:cNvSpPr txBox="1"/>
          <p:nvPr/>
        </p:nvSpPr>
        <p:spPr>
          <a:xfrm>
            <a:off x="6392380" y="306156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74 165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ED7F9D-8835-1C11-DB91-DE1D701B013B}"/>
              </a:ext>
            </a:extLst>
          </p:cNvPr>
          <p:cNvSpPr txBox="1"/>
          <p:nvPr/>
        </p:nvSpPr>
        <p:spPr>
          <a:xfrm>
            <a:off x="8272474" y="30329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CCDE3D2-CC69-B00F-7D1D-C07E74B3E353}"/>
              </a:ext>
            </a:extLst>
          </p:cNvPr>
          <p:cNvCxnSpPr>
            <a:cxnSpLocks/>
          </p:cNvCxnSpPr>
          <p:nvPr/>
        </p:nvCxnSpPr>
        <p:spPr>
          <a:xfrm flipV="1">
            <a:off x="8740965" y="3137120"/>
            <a:ext cx="0" cy="1869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F5531F-D5AF-530A-8A51-67E1DE937840}"/>
              </a:ext>
            </a:extLst>
          </p:cNvPr>
          <p:cNvCxnSpPr>
            <a:cxnSpLocks/>
          </p:cNvCxnSpPr>
          <p:nvPr/>
        </p:nvCxnSpPr>
        <p:spPr>
          <a:xfrm flipH="1">
            <a:off x="8743950" y="3606591"/>
            <a:ext cx="1457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AA26638-56C1-D09D-22C8-9C780F27D956}"/>
              </a:ext>
            </a:extLst>
          </p:cNvPr>
          <p:cNvSpPr txBox="1"/>
          <p:nvPr/>
        </p:nvSpPr>
        <p:spPr>
          <a:xfrm>
            <a:off x="6449530" y="3585441"/>
            <a:ext cx="12561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8A4307-2741-7A8A-386F-CA1C3821A018}"/>
              </a:ext>
            </a:extLst>
          </p:cNvPr>
          <p:cNvSpPr txBox="1"/>
          <p:nvPr/>
        </p:nvSpPr>
        <p:spPr>
          <a:xfrm>
            <a:off x="6744805" y="4061691"/>
            <a:ext cx="139907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DA51AA-5323-EF79-589F-29FF352719E8}"/>
              </a:ext>
            </a:extLst>
          </p:cNvPr>
          <p:cNvSpPr txBox="1"/>
          <p:nvPr/>
        </p:nvSpPr>
        <p:spPr>
          <a:xfrm>
            <a:off x="6763855" y="4566516"/>
            <a:ext cx="16467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2C153D-FC70-E576-0C54-627A787E3AAE}"/>
              </a:ext>
            </a:extLst>
          </p:cNvPr>
          <p:cNvSpPr txBox="1"/>
          <p:nvPr/>
        </p:nvSpPr>
        <p:spPr>
          <a:xfrm>
            <a:off x="7744929" y="3633066"/>
            <a:ext cx="24753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14 833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1FF094-9023-8C79-466B-5C749A109E64}"/>
              </a:ext>
            </a:extLst>
          </p:cNvPr>
          <p:cNvSpPr txBox="1"/>
          <p:nvPr/>
        </p:nvSpPr>
        <p:spPr>
          <a:xfrm>
            <a:off x="7021030" y="4985616"/>
            <a:ext cx="16467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3F0AE9-E284-B303-58DE-5D7B3EDE9A3F}"/>
              </a:ext>
            </a:extLst>
          </p:cNvPr>
          <p:cNvSpPr txBox="1"/>
          <p:nvPr/>
        </p:nvSpPr>
        <p:spPr>
          <a:xfrm>
            <a:off x="7097230" y="5509491"/>
            <a:ext cx="158004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45779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  <p:bldP spid="13" grpId="0"/>
      <p:bldP spid="15" grpId="0"/>
      <p:bldP spid="17" grpId="0"/>
      <p:bldP spid="19" grpId="0"/>
      <p:bldP spid="20" grpId="0"/>
      <p:bldP spid="24" grpId="0"/>
      <p:bldP spid="25" grpId="0"/>
      <p:bldP spid="28" grpId="0"/>
      <p:bldP spid="31" grpId="0"/>
      <p:bldP spid="32" grpId="0"/>
      <p:bldP spid="33" grpId="0"/>
      <p:bldP spid="34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5E6F5E-7C8E-4E23-A077-3A8354BDFABF}"/>
              </a:ext>
            </a:extLst>
          </p:cNvPr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>
              <a:extLst>
                <a:ext uri="{FF2B5EF4-FFF2-40B4-BE49-F238E27FC236}">
                  <a16:creationId xmlns:a16="http://schemas.microsoft.com/office/drawing/2014/main" id="{49B746A0-F61F-42A8-9460-6A54D1D18F03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CFAA-1DF4-407C-A146-3365165D042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425113-1E3D-420F-90B0-0A141827BD04}"/>
              </a:ext>
            </a:extLst>
          </p:cNvPr>
          <p:cNvSpPr txBox="1"/>
          <p:nvPr/>
        </p:nvSpPr>
        <p:spPr>
          <a:xfrm>
            <a:off x="1652925" y="531657"/>
            <a:ext cx="792922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lnSpc>
                <a:spcPct val="13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3 142; 2 413; 2 431; 3 421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59F56-25A6-7408-A9CD-CB2CC0B6B40F}"/>
              </a:ext>
            </a:extLst>
          </p:cNvPr>
          <p:cNvSpPr txBox="1"/>
          <p:nvPr/>
        </p:nvSpPr>
        <p:spPr>
          <a:xfrm>
            <a:off x="957600" y="1550832"/>
            <a:ext cx="7929225" cy="260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 Theo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  <a:p>
            <a:pPr lvl="0" algn="just" defTabSz="914377">
              <a:lnSpc>
                <a:spcPct val="130000"/>
              </a:lnSpc>
            </a:pP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lvl="0" algn="just" defTabSz="914377">
              <a:lnSpc>
                <a:spcPct val="130000"/>
              </a:lnSpc>
            </a:pP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lvl="0" algn="just" defTabSz="914377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b) Theo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363887-7E09-7C31-4661-793DE2757B4E}"/>
              </a:ext>
            </a:extLst>
          </p:cNvPr>
          <p:cNvSpPr txBox="1"/>
          <p:nvPr/>
        </p:nvSpPr>
        <p:spPr>
          <a:xfrm>
            <a:off x="1171575" y="2447925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2 413; 2 431; 3 142; 3 421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0216C0-35AF-382B-E38D-A20D0C97F239}"/>
              </a:ext>
            </a:extLst>
          </p:cNvPr>
          <p:cNvSpPr txBox="1"/>
          <p:nvPr/>
        </p:nvSpPr>
        <p:spPr>
          <a:xfrm>
            <a:off x="1257300" y="436245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3 421; 3 142; 2 431; 2 413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478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5E6F5E-7C8E-4E23-A077-3A8354BDFABF}"/>
              </a:ext>
            </a:extLst>
          </p:cNvPr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>
              <a:extLst>
                <a:ext uri="{FF2B5EF4-FFF2-40B4-BE49-F238E27FC236}">
                  <a16:creationId xmlns:a16="http://schemas.microsoft.com/office/drawing/2014/main" id="{49B746A0-F61F-42A8-9460-6A54D1D18F03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CFAA-1DF4-407C-A146-3365165D042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425113-1E3D-420F-90B0-0A141827BD04}"/>
              </a:ext>
            </a:extLst>
          </p:cNvPr>
          <p:cNvSpPr txBox="1"/>
          <p:nvPr/>
        </p:nvSpPr>
        <p:spPr>
          <a:xfrm>
            <a:off x="1652925" y="531657"/>
            <a:ext cx="959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Trong ba ngày, mỗi ngày cửa hàng bán được số mét vải lần lượt là: 45 m, 38 m, 52 m. Hỏi trung bình mỗi ngày cửa hàng bán được bao nhiêu mét vải?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499828-20BD-296A-90B0-F6FC48228D14}"/>
              </a:ext>
            </a:extLst>
          </p:cNvPr>
          <p:cNvSpPr txBox="1"/>
          <p:nvPr/>
        </p:nvSpPr>
        <p:spPr>
          <a:xfrm>
            <a:off x="819150" y="2676525"/>
            <a:ext cx="10791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 cửa hàng bán được số mét vải là: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(45 + 38 +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52) : 3 =  45 (m)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Đáp số: 45 m vải</a:t>
            </a:r>
          </a:p>
        </p:txBody>
      </p:sp>
    </p:spTree>
    <p:extLst>
      <p:ext uri="{BB962C8B-B14F-4D97-AF65-F5344CB8AC3E}">
        <p14:creationId xmlns:p14="http://schemas.microsoft.com/office/powerpoint/2010/main" val="34970938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5E6F5E-7C8E-4E23-A077-3A8354BDFABF}"/>
              </a:ext>
            </a:extLst>
          </p:cNvPr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>
              <a:extLst>
                <a:ext uri="{FF2B5EF4-FFF2-40B4-BE49-F238E27FC236}">
                  <a16:creationId xmlns:a16="http://schemas.microsoft.com/office/drawing/2014/main" id="{49B746A0-F61F-42A8-9460-6A54D1D18F03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CFAA-1DF4-407C-A146-3365165D042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425113-1E3D-420F-90B0-0A141827BD04}"/>
              </a:ext>
            </a:extLst>
          </p:cNvPr>
          <p:cNvSpPr txBox="1"/>
          <p:nvPr/>
        </p:nvSpPr>
        <p:spPr>
          <a:xfrm>
            <a:off x="1652925" y="531657"/>
            <a:ext cx="959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Một mảnh đất hình chữ nhật có chiều rộng 15 m, chiều dài gấp 2 lần chiều rộng. Tính chu vi và diện tích mảnh đất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499828-20BD-296A-90B0-F6FC48228D14}"/>
              </a:ext>
            </a:extLst>
          </p:cNvPr>
          <p:cNvSpPr txBox="1"/>
          <p:nvPr/>
        </p:nvSpPr>
        <p:spPr>
          <a:xfrm>
            <a:off x="685800" y="1914525"/>
            <a:ext cx="10525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dài mảnh đất là: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x 2 = 30 (m)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mảnh đất là: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(15+ 30) x 2 = 20 (m)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mảnh đất là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15x 30 = 450 </a:t>
            </a:r>
            <a:r>
              <a:rPr lang="vi-VN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(m²)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Đáp số: 90 m, 450 m²</a:t>
            </a:r>
          </a:p>
        </p:txBody>
      </p:sp>
    </p:spTree>
    <p:extLst>
      <p:ext uri="{BB962C8B-B14F-4D97-AF65-F5344CB8AC3E}">
        <p14:creationId xmlns:p14="http://schemas.microsoft.com/office/powerpoint/2010/main" val="314399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华文琥珀"/>
        <a:ea typeface="华康少女文字W5"/>
        <a:cs typeface=""/>
      </a:majorFont>
      <a:minorFont>
        <a:latin typeface="华文琥珀"/>
        <a:ea typeface="华康少女文字W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448</Words>
  <Application>Microsoft Office PowerPoint</Application>
  <PresentationFormat>Widescreen</PresentationFormat>
  <Paragraphs>90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华文琥珀</vt:lpstr>
      <vt:lpstr>Arial</vt:lpstr>
      <vt:lpstr>Calibri</vt:lpstr>
      <vt:lpstr>Cambria</vt:lpstr>
      <vt:lpstr>Source Han Sans Regular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 linh</cp:lastModifiedBy>
  <cp:revision>19</cp:revision>
  <dcterms:created xsi:type="dcterms:W3CDTF">2024-02-13T12:29:28Z</dcterms:created>
  <dcterms:modified xsi:type="dcterms:W3CDTF">2025-05-20T07:51:47Z</dcterms:modified>
</cp:coreProperties>
</file>