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9" r:id="rId3"/>
    <p:sldId id="260" r:id="rId4"/>
    <p:sldId id="287" r:id="rId5"/>
    <p:sldId id="288" r:id="rId6"/>
    <p:sldId id="289" r:id="rId7"/>
    <p:sldId id="299" r:id="rId8"/>
    <p:sldId id="301" r:id="rId9"/>
    <p:sldId id="302" r:id="rId10"/>
    <p:sldId id="291" r:id="rId11"/>
    <p:sldId id="303" r:id="rId12"/>
    <p:sldId id="286" r:id="rId13"/>
    <p:sldId id="292" r:id="rId14"/>
    <p:sldId id="305" r:id="rId15"/>
    <p:sldId id="295" r:id="rId16"/>
    <p:sldId id="296" r:id="rId17"/>
    <p:sldId id="294" r:id="rId18"/>
    <p:sldId id="269" r:id="rId19"/>
  </p:sldIdLst>
  <p:sldSz cx="12192000" cy="6858000"/>
  <p:notesSz cx="7104063" cy="10234613"/>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ần mặc định" id="{2D0167FD-5643-4C08-B6F4-9FE71012857A}">
          <p14:sldIdLst>
            <p14:sldId id="256"/>
            <p14:sldId id="259"/>
          </p14:sldIdLst>
        </p14:section>
        <p14:section name="Tiết 1" id="{164E10FD-7EEF-43D1-B75D-A7A098684214}">
          <p14:sldIdLst>
            <p14:sldId id="260"/>
            <p14:sldId id="287"/>
            <p14:sldId id="288"/>
            <p14:sldId id="289"/>
            <p14:sldId id="299"/>
            <p14:sldId id="301"/>
            <p14:sldId id="302"/>
            <p14:sldId id="291"/>
            <p14:sldId id="303"/>
            <p14:sldId id="286"/>
            <p14:sldId id="292"/>
            <p14:sldId id="305"/>
            <p14:sldId id="295"/>
            <p14:sldId id="296"/>
            <p14:sldId id="294"/>
            <p14:sldId id="269"/>
          </p14:sldIdLst>
        </p14:section>
        <p14:section name="Tiết 2,3" id="{5020D9BA-8585-4AF1-8728-53CC8FFD898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7" autoAdjust="0"/>
    <p:restoredTop sz="86767" autoAdjust="0"/>
  </p:normalViewPr>
  <p:slideViewPr>
    <p:cSldViewPr snapToGrid="0" showGuides="1">
      <p:cViewPr varScale="1">
        <p:scale>
          <a:sx n="63" d="100"/>
          <a:sy n="63" d="100"/>
        </p:scale>
        <p:origin x="984" y="48"/>
      </p:cViewPr>
      <p:guideLst>
        <p:guide orient="horz" pos="2160"/>
        <p:guide pos="384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2E3766E-E16A-426A-B2D4-CA07D27E3A8F}" type="datetimeFigureOut">
              <a:rPr lang="zh-CN" altLang="en-US" smtClean="0"/>
              <a:t>2025/5/24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DFE0B6-4946-466C-AEAA-B3A72448F18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CÔ CÓ TẤT CẢ 10 BỨC TRANH VÀ BẢNG THỜI TIẾT NHƯ SAU, </a:t>
            </a:r>
            <a:r>
              <a:rPr lang="en-US" altLang="zh-CN" dirty="0" err="1"/>
              <a:t>các</a:t>
            </a:r>
            <a:r>
              <a:rPr lang="en-US" altLang="zh-CN" dirty="0"/>
              <a:t> con </a:t>
            </a:r>
            <a:r>
              <a:rPr lang="en-US" altLang="zh-CN" dirty="0" err="1"/>
              <a:t>quan</a:t>
            </a:r>
            <a:r>
              <a:rPr lang="en-US" altLang="zh-CN" dirty="0"/>
              <a:t> </a:t>
            </a:r>
            <a:r>
              <a:rPr lang="en-US" altLang="zh-CN" dirty="0" err="1"/>
              <a:t>sát</a:t>
            </a:r>
            <a:r>
              <a:rPr lang="en-US" altLang="zh-CN" dirty="0"/>
              <a:t> </a:t>
            </a:r>
            <a:r>
              <a:rPr lang="en-US" altLang="zh-CN" dirty="0" err="1"/>
              <a:t>thật</a:t>
            </a:r>
            <a:r>
              <a:rPr lang="en-US" altLang="zh-CN" dirty="0"/>
              <a:t> </a:t>
            </a:r>
            <a:r>
              <a:rPr lang="en-US" altLang="zh-CN" dirty="0" err="1"/>
              <a:t>kĩ</a:t>
            </a:r>
            <a:r>
              <a:rPr lang="en-US" altLang="zh-CN" dirty="0"/>
              <a:t> </a:t>
            </a:r>
            <a:r>
              <a:rPr lang="en-US" altLang="zh-CN" dirty="0" err="1"/>
              <a:t>các</a:t>
            </a:r>
            <a:r>
              <a:rPr lang="en-US" altLang="zh-CN" dirty="0"/>
              <a:t> </a:t>
            </a:r>
            <a:r>
              <a:rPr lang="en-US" altLang="zh-CN" dirty="0" err="1"/>
              <a:t>bức</a:t>
            </a:r>
            <a:r>
              <a:rPr lang="en-US" altLang="zh-CN" dirty="0"/>
              <a:t> </a:t>
            </a:r>
            <a:r>
              <a:rPr lang="en-US" altLang="zh-CN" dirty="0" err="1"/>
              <a:t>tranh</a:t>
            </a:r>
            <a:r>
              <a:rPr lang="en-US" altLang="zh-CN" dirty="0"/>
              <a:t> </a:t>
            </a:r>
            <a:r>
              <a:rPr lang="en-US" altLang="zh-CN" dirty="0" err="1"/>
              <a:t>đó</a:t>
            </a:r>
            <a:r>
              <a:rPr lang="en-US" altLang="zh-CN" dirty="0"/>
              <a:t> </a:t>
            </a:r>
            <a:r>
              <a:rPr lang="en-US" altLang="zh-CN" dirty="0" err="1"/>
              <a:t>và</a:t>
            </a:r>
            <a:r>
              <a:rPr lang="en-US" altLang="zh-CN" dirty="0"/>
              <a:t> </a:t>
            </a:r>
            <a:r>
              <a:rPr lang="en-US" altLang="zh-CN" dirty="0" err="1"/>
              <a:t>lựa</a:t>
            </a:r>
            <a:r>
              <a:rPr lang="en-US" altLang="zh-CN" dirty="0"/>
              <a:t> </a:t>
            </a:r>
            <a:r>
              <a:rPr lang="en-US" altLang="zh-CN" dirty="0" err="1"/>
              <a:t>chọn</a:t>
            </a:r>
            <a:r>
              <a:rPr lang="en-US" altLang="zh-CN" dirty="0"/>
              <a:t> </a:t>
            </a:r>
            <a:r>
              <a:rPr lang="en-US" altLang="zh-CN" dirty="0" err="1"/>
              <a:t>tranh</a:t>
            </a:r>
            <a:r>
              <a:rPr lang="en-US" altLang="zh-CN" dirty="0"/>
              <a:t> </a:t>
            </a:r>
            <a:r>
              <a:rPr lang="en-US" altLang="zh-CN" dirty="0" err="1"/>
              <a:t>phù</a:t>
            </a:r>
            <a:r>
              <a:rPr lang="en-US" altLang="zh-CN" dirty="0"/>
              <a:t> </a:t>
            </a:r>
            <a:r>
              <a:rPr lang="en-US" altLang="zh-CN" dirty="0" err="1"/>
              <a:t>hợp</a:t>
            </a:r>
            <a:r>
              <a:rPr lang="en-US" altLang="zh-CN" dirty="0"/>
              <a:t> </a:t>
            </a:r>
            <a:r>
              <a:rPr lang="en-US" altLang="zh-CN" dirty="0" err="1"/>
              <a:t>với</a:t>
            </a:r>
            <a:r>
              <a:rPr lang="en-US" altLang="zh-CN" dirty="0"/>
              <a:t> </a:t>
            </a:r>
            <a:r>
              <a:rPr lang="en-US" altLang="zh-CN" dirty="0" err="1"/>
              <a:t>thời</a:t>
            </a:r>
            <a:r>
              <a:rPr lang="en-US" altLang="zh-CN" dirty="0"/>
              <a:t> </a:t>
            </a:r>
            <a:r>
              <a:rPr lang="en-US" altLang="zh-CN" dirty="0" err="1"/>
              <a:t>tiết</a:t>
            </a:r>
            <a:r>
              <a:rPr lang="en-US" altLang="zh-CN" dirty="0"/>
              <a:t> </a:t>
            </a:r>
            <a:r>
              <a:rPr lang="en-US" altLang="zh-CN" dirty="0" err="1"/>
              <a:t>trong</a:t>
            </a:r>
            <a:r>
              <a:rPr lang="en-US" altLang="zh-CN" dirty="0"/>
              <a:t> </a:t>
            </a:r>
            <a:r>
              <a:rPr lang="en-US" altLang="zh-CN" dirty="0" err="1"/>
              <a:t>bảng</a:t>
            </a:r>
            <a:r>
              <a:rPr lang="en-US" altLang="zh-CN" dirty="0"/>
              <a:t>, </a:t>
            </a:r>
            <a:r>
              <a:rPr lang="en-US" altLang="zh-CN" dirty="0" err="1"/>
              <a:t>các</a:t>
            </a:r>
            <a:r>
              <a:rPr lang="en-US" altLang="zh-CN" dirty="0"/>
              <a:t> con </a:t>
            </a:r>
            <a:r>
              <a:rPr lang="en-US" altLang="zh-CN" dirty="0" err="1"/>
              <a:t>hãy</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nhé</a:t>
            </a:r>
            <a:endParaRPr lang="zh-CN" altLang="en-US" dirty="0"/>
          </a:p>
        </p:txBody>
      </p:sp>
      <p:sp>
        <p:nvSpPr>
          <p:cNvPr id="4" name="灯片编号占位符 3"/>
          <p:cNvSpPr>
            <a:spLocks noGrp="1"/>
          </p:cNvSpPr>
          <p:nvPr>
            <p:ph type="sldNum" sz="quarter" idx="10"/>
          </p:nvPr>
        </p:nvSpPr>
        <p:spPr/>
        <p:txBody>
          <a:bodyPr/>
          <a:lstStyle/>
          <a:p>
            <a:fld id="{DDDFE0B6-4946-466C-AEAA-B3A72448F18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Trời</a:t>
            </a:r>
            <a:r>
              <a:rPr lang="en-US" dirty="0"/>
              <a:t> </a:t>
            </a:r>
            <a:r>
              <a:rPr lang="en-US" dirty="0" err="1"/>
              <a:t>nắng</a:t>
            </a:r>
            <a:r>
              <a:rPr lang="en-US" dirty="0"/>
              <a:t> </a:t>
            </a:r>
            <a:r>
              <a:rPr lang="en-US" dirty="0" err="1"/>
              <a:t>mang</a:t>
            </a:r>
            <a:r>
              <a:rPr lang="en-US" dirty="0"/>
              <a:t> </a:t>
            </a:r>
            <a:r>
              <a:rPr lang="en-US" dirty="0" err="1"/>
              <a:t>lại</a:t>
            </a:r>
            <a:r>
              <a:rPr lang="en-US" dirty="0"/>
              <a:t> </a:t>
            </a:r>
            <a:r>
              <a:rPr lang="en-US" dirty="0" err="1"/>
              <a:t>nhiều</a:t>
            </a:r>
            <a:r>
              <a:rPr lang="en-US" dirty="0"/>
              <a:t> </a:t>
            </a:r>
            <a:r>
              <a:rPr lang="en-US" dirty="0" err="1"/>
              <a:t>lợi</a:t>
            </a:r>
            <a:r>
              <a:rPr lang="en-US" dirty="0"/>
              <a:t> </a:t>
            </a:r>
            <a:r>
              <a:rPr lang="en-US" dirty="0" err="1"/>
              <a:t>ích</a:t>
            </a:r>
            <a:r>
              <a:rPr lang="en-US" dirty="0"/>
              <a:t> </a:t>
            </a:r>
            <a:r>
              <a:rPr lang="en-US" dirty="0" err="1"/>
              <a:t>cho</a:t>
            </a:r>
            <a:r>
              <a:rPr lang="en-US" dirty="0"/>
              <a:t> con </a:t>
            </a:r>
            <a:r>
              <a:rPr lang="en-US" dirty="0" err="1"/>
              <a:t>người</a:t>
            </a:r>
            <a:r>
              <a:rPr lang="en-US" dirty="0"/>
              <a:t>. </a:t>
            </a:r>
            <a:r>
              <a:rPr lang="en-US" dirty="0" err="1"/>
              <a:t>Tuy</a:t>
            </a:r>
            <a:r>
              <a:rPr lang="en-US" dirty="0"/>
              <a:t> </a:t>
            </a:r>
            <a:r>
              <a:rPr lang="en-US" dirty="0" err="1"/>
              <a:t>nhiên</a:t>
            </a:r>
            <a:r>
              <a:rPr lang="en-US" dirty="0"/>
              <a:t> </a:t>
            </a:r>
            <a:r>
              <a:rPr lang="en-US" dirty="0" err="1"/>
              <a:t>nếu</a:t>
            </a:r>
            <a:r>
              <a:rPr lang="en-US" dirty="0"/>
              <a:t> </a:t>
            </a:r>
            <a:r>
              <a:rPr lang="en-US" dirty="0" err="1"/>
              <a:t>trời</a:t>
            </a:r>
            <a:r>
              <a:rPr lang="en-US" dirty="0"/>
              <a:t> </a:t>
            </a:r>
            <a:r>
              <a:rPr lang="en-US" dirty="0" err="1"/>
              <a:t>nắng</a:t>
            </a:r>
            <a:r>
              <a:rPr lang="en-US" dirty="0"/>
              <a:t> </a:t>
            </a:r>
            <a:r>
              <a:rPr lang="en-US" dirty="0" err="1"/>
              <a:t>kéo</a:t>
            </a:r>
            <a:r>
              <a:rPr lang="en-US" dirty="0"/>
              <a:t> </a:t>
            </a:r>
            <a:r>
              <a:rPr lang="en-US" dirty="0" err="1"/>
              <a:t>dài</a:t>
            </a:r>
            <a:r>
              <a:rPr lang="en-US" dirty="0"/>
              <a:t> </a:t>
            </a:r>
            <a:r>
              <a:rPr lang="en-US" dirty="0" err="1"/>
              <a:t>thì</a:t>
            </a:r>
            <a:r>
              <a:rPr lang="en-US" dirty="0"/>
              <a:t> </a:t>
            </a:r>
            <a:r>
              <a:rPr lang="en-US" dirty="0" err="1"/>
              <a:t>nó</a:t>
            </a:r>
            <a:r>
              <a:rPr lang="en-US" dirty="0"/>
              <a:t> </a:t>
            </a:r>
            <a:r>
              <a:rPr lang="en-US" dirty="0" err="1"/>
              <a:t>lại</a:t>
            </a:r>
            <a:r>
              <a:rPr lang="en-US" dirty="0"/>
              <a:t> </a:t>
            </a:r>
            <a:r>
              <a:rPr lang="en-US" dirty="0" err="1"/>
              <a:t>gây</a:t>
            </a:r>
            <a:r>
              <a:rPr lang="en-US" dirty="0"/>
              <a:t> </a:t>
            </a:r>
            <a:r>
              <a:rPr lang="en-US" dirty="0" err="1"/>
              <a:t>ra</a:t>
            </a:r>
            <a:r>
              <a:rPr lang="en-US" dirty="0"/>
              <a:t> </a:t>
            </a:r>
            <a:r>
              <a:rPr lang="en-US" dirty="0" err="1"/>
              <a:t>tác</a:t>
            </a:r>
            <a:r>
              <a:rPr lang="en-US" dirty="0"/>
              <a:t> </a:t>
            </a:r>
            <a:r>
              <a:rPr lang="en-US" dirty="0" err="1"/>
              <a:t>hại</a:t>
            </a:r>
            <a:r>
              <a:rPr lang="en-US" dirty="0"/>
              <a:t> </a:t>
            </a:r>
            <a:r>
              <a:rPr lang="en-US" dirty="0" err="1"/>
              <a:t>hết</a:t>
            </a:r>
            <a:r>
              <a:rPr lang="en-US" dirty="0"/>
              <a:t> </a:t>
            </a:r>
            <a:r>
              <a:rPr lang="en-US" dirty="0" err="1"/>
              <a:t>sức</a:t>
            </a:r>
            <a:r>
              <a:rPr lang="en-US" dirty="0"/>
              <a:t> to </a:t>
            </a:r>
            <a:r>
              <a:rPr lang="en-US" dirty="0" err="1"/>
              <a:t>lớn</a:t>
            </a:r>
            <a:r>
              <a:rPr lang="en-US" dirty="0"/>
              <a:t> </a:t>
            </a:r>
            <a:r>
              <a:rPr lang="en-US" dirty="0" err="1"/>
              <a:t>đối</a:t>
            </a:r>
            <a:r>
              <a:rPr lang="en-US" dirty="0"/>
              <a:t> </a:t>
            </a:r>
            <a:r>
              <a:rPr lang="en-US" dirty="0" err="1"/>
              <a:t>với</a:t>
            </a:r>
            <a:r>
              <a:rPr lang="en-US" dirty="0"/>
              <a:t> con </a:t>
            </a:r>
            <a:r>
              <a:rPr lang="en-US" dirty="0" err="1"/>
              <a:t>người</a:t>
            </a:r>
            <a:r>
              <a:rPr lang="en-US" dirty="0"/>
              <a:t> </a:t>
            </a:r>
            <a:r>
              <a:rPr lang="en-US" dirty="0" err="1"/>
              <a:t>và</a:t>
            </a:r>
            <a:r>
              <a:rPr lang="en-US" dirty="0"/>
              <a:t> </a:t>
            </a:r>
            <a:r>
              <a:rPr lang="en-US" dirty="0" err="1"/>
              <a:t>thiên</a:t>
            </a:r>
            <a:r>
              <a:rPr lang="en-US" dirty="0"/>
              <a:t> </a:t>
            </a:r>
            <a:r>
              <a:rPr lang="en-US" dirty="0" err="1"/>
              <a:t>nhiên</a:t>
            </a:r>
            <a:endParaRPr lang="en-US" dirty="0"/>
          </a:p>
        </p:txBody>
      </p:sp>
      <p:sp>
        <p:nvSpPr>
          <p:cNvPr id="4" name="Slide Number Placeholder 3"/>
          <p:cNvSpPr>
            <a:spLocks noGrp="1"/>
          </p:cNvSpPr>
          <p:nvPr>
            <p:ph type="sldNum" sz="quarter" idx="5"/>
          </p:nvPr>
        </p:nvSpPr>
        <p:spPr/>
        <p:txBody>
          <a:bodyPr/>
          <a:lstStyle/>
          <a:p>
            <a:fld id="{DDDFE0B6-4946-466C-AEAA-B3A72448F18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FE0B6-4946-466C-AEAA-B3A72448F18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Trời</a:t>
            </a:r>
            <a:r>
              <a:rPr lang="en-US" dirty="0"/>
              <a:t> </a:t>
            </a:r>
            <a:r>
              <a:rPr lang="en-US" dirty="0" err="1"/>
              <a:t>nắng</a:t>
            </a:r>
            <a:r>
              <a:rPr lang="en-US" dirty="0"/>
              <a:t> </a:t>
            </a:r>
            <a:r>
              <a:rPr lang="en-US" dirty="0" err="1"/>
              <a:t>mang</a:t>
            </a:r>
            <a:r>
              <a:rPr lang="en-US" dirty="0"/>
              <a:t> </a:t>
            </a:r>
            <a:r>
              <a:rPr lang="en-US" dirty="0" err="1"/>
              <a:t>lại</a:t>
            </a:r>
            <a:r>
              <a:rPr lang="en-US" dirty="0"/>
              <a:t> </a:t>
            </a:r>
            <a:r>
              <a:rPr lang="en-US" dirty="0" err="1"/>
              <a:t>nhiều</a:t>
            </a:r>
            <a:r>
              <a:rPr lang="en-US" dirty="0"/>
              <a:t> </a:t>
            </a:r>
            <a:r>
              <a:rPr lang="en-US" dirty="0" err="1"/>
              <a:t>lợi</a:t>
            </a:r>
            <a:r>
              <a:rPr lang="en-US" dirty="0"/>
              <a:t> </a:t>
            </a:r>
            <a:r>
              <a:rPr lang="en-US" dirty="0" err="1"/>
              <a:t>ích</a:t>
            </a:r>
            <a:r>
              <a:rPr lang="en-US" dirty="0"/>
              <a:t> </a:t>
            </a:r>
            <a:r>
              <a:rPr lang="en-US" dirty="0" err="1"/>
              <a:t>cho</a:t>
            </a:r>
            <a:r>
              <a:rPr lang="en-US" dirty="0"/>
              <a:t> con </a:t>
            </a:r>
            <a:r>
              <a:rPr lang="en-US" dirty="0" err="1"/>
              <a:t>người</a:t>
            </a:r>
            <a:r>
              <a:rPr lang="en-US" dirty="0"/>
              <a:t>. </a:t>
            </a:r>
            <a:r>
              <a:rPr lang="en-US" dirty="0" err="1"/>
              <a:t>Tuy</a:t>
            </a:r>
            <a:r>
              <a:rPr lang="en-US" dirty="0"/>
              <a:t> </a:t>
            </a:r>
            <a:r>
              <a:rPr lang="en-US" dirty="0" err="1"/>
              <a:t>nhiên</a:t>
            </a:r>
            <a:r>
              <a:rPr lang="en-US" dirty="0"/>
              <a:t> </a:t>
            </a:r>
            <a:r>
              <a:rPr lang="en-US" dirty="0" err="1"/>
              <a:t>nếu</a:t>
            </a:r>
            <a:r>
              <a:rPr lang="en-US" dirty="0"/>
              <a:t> </a:t>
            </a:r>
            <a:r>
              <a:rPr lang="en-US" dirty="0" err="1"/>
              <a:t>trời</a:t>
            </a:r>
            <a:r>
              <a:rPr lang="en-US" dirty="0"/>
              <a:t> </a:t>
            </a:r>
            <a:r>
              <a:rPr lang="en-US" dirty="0" err="1"/>
              <a:t>nắng</a:t>
            </a:r>
            <a:r>
              <a:rPr lang="en-US" dirty="0"/>
              <a:t> </a:t>
            </a:r>
            <a:r>
              <a:rPr lang="en-US" dirty="0" err="1"/>
              <a:t>kéo</a:t>
            </a:r>
            <a:r>
              <a:rPr lang="en-US" dirty="0"/>
              <a:t> </a:t>
            </a:r>
            <a:r>
              <a:rPr lang="en-US" dirty="0" err="1"/>
              <a:t>dài</a:t>
            </a:r>
            <a:r>
              <a:rPr lang="en-US" dirty="0"/>
              <a:t> </a:t>
            </a:r>
            <a:r>
              <a:rPr lang="en-US" dirty="0" err="1"/>
              <a:t>thì</a:t>
            </a:r>
            <a:r>
              <a:rPr lang="en-US" dirty="0"/>
              <a:t> </a:t>
            </a:r>
            <a:r>
              <a:rPr lang="en-US" dirty="0" err="1"/>
              <a:t>nó</a:t>
            </a:r>
            <a:r>
              <a:rPr lang="en-US" dirty="0"/>
              <a:t> </a:t>
            </a:r>
            <a:r>
              <a:rPr lang="en-US" dirty="0" err="1"/>
              <a:t>lại</a:t>
            </a:r>
            <a:r>
              <a:rPr lang="en-US" dirty="0"/>
              <a:t> </a:t>
            </a:r>
            <a:r>
              <a:rPr lang="en-US" dirty="0" err="1"/>
              <a:t>gây</a:t>
            </a:r>
            <a:r>
              <a:rPr lang="en-US" dirty="0"/>
              <a:t> </a:t>
            </a:r>
            <a:r>
              <a:rPr lang="en-US" dirty="0" err="1"/>
              <a:t>ra</a:t>
            </a:r>
            <a:r>
              <a:rPr lang="en-US" dirty="0"/>
              <a:t> </a:t>
            </a:r>
            <a:r>
              <a:rPr lang="en-US" dirty="0" err="1"/>
              <a:t>tác</a:t>
            </a:r>
            <a:r>
              <a:rPr lang="en-US" dirty="0"/>
              <a:t> </a:t>
            </a:r>
            <a:r>
              <a:rPr lang="en-US" dirty="0" err="1"/>
              <a:t>hại</a:t>
            </a:r>
            <a:r>
              <a:rPr lang="en-US" dirty="0"/>
              <a:t> </a:t>
            </a:r>
            <a:r>
              <a:rPr lang="en-US" dirty="0" err="1"/>
              <a:t>hết</a:t>
            </a:r>
            <a:r>
              <a:rPr lang="en-US" dirty="0"/>
              <a:t> </a:t>
            </a:r>
            <a:r>
              <a:rPr lang="en-US" dirty="0" err="1"/>
              <a:t>sức</a:t>
            </a:r>
            <a:r>
              <a:rPr lang="en-US" dirty="0"/>
              <a:t> to </a:t>
            </a:r>
            <a:r>
              <a:rPr lang="en-US" dirty="0" err="1"/>
              <a:t>lớn</a:t>
            </a:r>
            <a:r>
              <a:rPr lang="en-US" dirty="0"/>
              <a:t> </a:t>
            </a:r>
            <a:r>
              <a:rPr lang="en-US" dirty="0" err="1"/>
              <a:t>đối</a:t>
            </a:r>
            <a:r>
              <a:rPr lang="en-US" dirty="0"/>
              <a:t> </a:t>
            </a:r>
            <a:r>
              <a:rPr lang="en-US" dirty="0" err="1"/>
              <a:t>với</a:t>
            </a:r>
            <a:r>
              <a:rPr lang="en-US" dirty="0"/>
              <a:t> con </a:t>
            </a:r>
            <a:r>
              <a:rPr lang="en-US" dirty="0" err="1"/>
              <a:t>người</a:t>
            </a:r>
            <a:r>
              <a:rPr lang="en-US" dirty="0"/>
              <a:t> </a:t>
            </a:r>
            <a:r>
              <a:rPr lang="en-US" dirty="0" err="1"/>
              <a:t>và</a:t>
            </a:r>
            <a:r>
              <a:rPr lang="en-US" dirty="0"/>
              <a:t> </a:t>
            </a:r>
            <a:r>
              <a:rPr lang="en-US" dirty="0" err="1"/>
              <a:t>thiên</a:t>
            </a:r>
            <a:r>
              <a:rPr lang="en-US" dirty="0"/>
              <a:t> </a:t>
            </a:r>
            <a:r>
              <a:rPr lang="en-US" dirty="0" err="1"/>
              <a:t>nhiên</a:t>
            </a:r>
            <a:r>
              <a:rPr lang="en-US" dirty="0"/>
              <a:t>. </a:t>
            </a:r>
            <a:r>
              <a:rPr lang="en-US" dirty="0" err="1"/>
              <a:t>Vậy</a:t>
            </a:r>
            <a:r>
              <a:rPr lang="en-US" dirty="0"/>
              <a:t> </a:t>
            </a:r>
            <a:r>
              <a:rPr lang="en-US" dirty="0" err="1"/>
              <a:t>khi</a:t>
            </a:r>
            <a:r>
              <a:rPr lang="en-US" dirty="0"/>
              <a:t> </a:t>
            </a:r>
            <a:r>
              <a:rPr lang="en-US" dirty="0" err="1"/>
              <a:t>trời</a:t>
            </a:r>
            <a:r>
              <a:rPr lang="en-US" dirty="0"/>
              <a:t> </a:t>
            </a:r>
            <a:r>
              <a:rPr lang="en-US" dirty="0" err="1"/>
              <a:t>mưa</a:t>
            </a:r>
            <a:r>
              <a:rPr lang="en-US" dirty="0"/>
              <a:t> </a:t>
            </a:r>
            <a:r>
              <a:rPr lang="en-US" dirty="0" err="1"/>
              <a:t>có</a:t>
            </a:r>
            <a:r>
              <a:rPr lang="en-US" dirty="0"/>
              <a:t> </a:t>
            </a:r>
            <a:r>
              <a:rPr lang="en-US" dirty="0" err="1"/>
              <a:t>lợi</a:t>
            </a:r>
            <a:r>
              <a:rPr lang="en-US" dirty="0"/>
              <a:t> </a:t>
            </a:r>
            <a:r>
              <a:rPr lang="en-US" dirty="0" err="1"/>
              <a:t>ích</a:t>
            </a:r>
            <a:r>
              <a:rPr lang="en-US" dirty="0"/>
              <a:t> </a:t>
            </a:r>
            <a:r>
              <a:rPr lang="en-US" dirty="0" err="1"/>
              <a:t>và</a:t>
            </a:r>
            <a:r>
              <a:rPr lang="en-US" dirty="0"/>
              <a:t> </a:t>
            </a:r>
            <a:r>
              <a:rPr lang="en-US" dirty="0" err="1"/>
              <a:t>tác</a:t>
            </a:r>
            <a:r>
              <a:rPr lang="en-US" dirty="0"/>
              <a:t> </a:t>
            </a:r>
            <a:r>
              <a:rPr lang="en-US" dirty="0" err="1"/>
              <a:t>hại</a:t>
            </a:r>
            <a:r>
              <a:rPr lang="en-US" dirty="0"/>
              <a:t> </a:t>
            </a:r>
            <a:r>
              <a:rPr lang="en-US" dirty="0" err="1"/>
              <a:t>gì</a:t>
            </a:r>
            <a:r>
              <a:rPr lang="en-US" dirty="0"/>
              <a:t>, </a:t>
            </a:r>
            <a:r>
              <a:rPr lang="en-US" dirty="0" err="1"/>
              <a:t>mời</a:t>
            </a:r>
            <a:r>
              <a:rPr lang="en-US" dirty="0"/>
              <a:t> </a:t>
            </a:r>
            <a:r>
              <a:rPr lang="en-US" dirty="0" err="1"/>
              <a:t>các</a:t>
            </a:r>
            <a:r>
              <a:rPr lang="en-US" dirty="0"/>
              <a:t> con </a:t>
            </a:r>
            <a:r>
              <a:rPr lang="en-US" dirty="0" err="1"/>
              <a:t>xem</a:t>
            </a:r>
            <a:r>
              <a:rPr lang="en-US" dirty="0"/>
              <a:t> video</a:t>
            </a:r>
          </a:p>
          <a:p>
            <a:endParaRPr lang="en-US" dirty="0"/>
          </a:p>
        </p:txBody>
      </p:sp>
      <p:sp>
        <p:nvSpPr>
          <p:cNvPr id="4" name="Slide Number Placeholder 3"/>
          <p:cNvSpPr>
            <a:spLocks noGrp="1"/>
          </p:cNvSpPr>
          <p:nvPr>
            <p:ph type="sldNum" sz="quarter" idx="5"/>
          </p:nvPr>
        </p:nvSpPr>
        <p:spPr/>
        <p:txBody>
          <a:bodyPr/>
          <a:lstStyle/>
          <a:p>
            <a:fld id="{DDDFE0B6-4946-466C-AEAA-B3A72448F18D}"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b="0" i="1" dirty="0">
                <a:solidFill>
                  <a:srgbClr val="222222"/>
                </a:solidFill>
                <a:effectLst/>
                <a:highlight>
                  <a:srgbClr val="FFFFFF"/>
                </a:highlight>
                <a:latin typeface="Times New Roman" panose="02020603050405020304" pitchFamily="18" charset="0"/>
              </a:rPr>
              <a:t>5 ngày sau khi cơn bão Haiyan đổ bộ vào Philippines, rất nhiều trẻ em đã phải đổ xô ra đường với hy vọng xin được chút đồ ăn, nước uống từ những người hảo tâm qua đường. Trong ảnh: Những đứa trẻ đáng thương đang chìa tay xin ăn ở một ngôi làng nằm phía Bắc Cebu, nơi bão Haiyan đổ bộ trực tiếp. Mỗi khi xe ô tô đi qua, chúng lại chìa tay cầu xin sự giúp đỡ. Tấm biển được cầm theo trong mỗi lần xin ăn có viết “Xin hãy giúp chúng cháu. Chúng cháu cần thực phẩm”.</a:t>
            </a:r>
            <a:endParaRPr lang="en-US" dirty="0"/>
          </a:p>
          <a:p>
            <a:endParaRPr lang="en-US" dirty="0"/>
          </a:p>
        </p:txBody>
      </p:sp>
      <p:sp>
        <p:nvSpPr>
          <p:cNvPr id="4" name="Slide Number Placeholder 3"/>
          <p:cNvSpPr>
            <a:spLocks noGrp="1"/>
          </p:cNvSpPr>
          <p:nvPr>
            <p:ph type="sldNum" sz="quarter" idx="5"/>
          </p:nvPr>
        </p:nvSpPr>
        <p:spPr/>
        <p:txBody>
          <a:bodyPr/>
          <a:lstStyle/>
          <a:p>
            <a:fld id="{DDDFE0B6-4946-466C-AEAA-B3A72448F18D}"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0.jpeg"/><Relationship Id="rId5" Type="http://schemas.microsoft.com/office/2007/relationships/hdphoto" Target="../media/hdphoto2.wdp"/><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video" Target="../media/media2.mp4"/><Relationship Id="rId16" Type="http://schemas.openxmlformats.org/officeDocument/2006/relationships/image" Target="../media/image24.png"/><Relationship Id="rId1" Type="http://schemas.microsoft.com/office/2007/relationships/media" Target="../media/media2.mp4"/><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19.png"/><Relationship Id="rId5" Type="http://schemas.openxmlformats.org/officeDocument/2006/relationships/image" Target="../media/image27.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4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5"/>
          <a:stretch>
            <a:fillRect/>
          </a:stretch>
        </p:blipFill>
        <p:spPr>
          <a:xfrm>
            <a:off x="-14605" y="4319270"/>
            <a:ext cx="12195810" cy="2579370"/>
          </a:xfrm>
          <a:prstGeom prst="rect">
            <a:avLst/>
          </a:prstGeom>
        </p:spPr>
      </p:pic>
      <p:pic>
        <p:nvPicPr>
          <p:cNvPr id="6" name="图片 5" descr="2"/>
          <p:cNvPicPr>
            <a:picLocks noChangeAspect="1"/>
          </p:cNvPicPr>
          <p:nvPr/>
        </p:nvPicPr>
        <p:blipFill>
          <a:blip r:embed="rId6" cstate="print"/>
          <a:stretch>
            <a:fillRect/>
          </a:stretch>
        </p:blipFill>
        <p:spPr>
          <a:xfrm>
            <a:off x="-14605" y="-1905"/>
            <a:ext cx="12195810" cy="1260475"/>
          </a:xfrm>
          <a:prstGeom prst="rect">
            <a:avLst/>
          </a:prstGeom>
        </p:spPr>
      </p:pic>
      <p:sp>
        <p:nvSpPr>
          <p:cNvPr id="12" name="矩形 11"/>
          <p:cNvSpPr/>
          <p:nvPr/>
        </p:nvSpPr>
        <p:spPr>
          <a:xfrm>
            <a:off x="1169929" y="2461991"/>
            <a:ext cx="9505056" cy="1568450"/>
          </a:xfrm>
          <a:prstGeom prst="rect">
            <a:avLst/>
          </a:prstGeom>
          <a:noFill/>
        </p:spPr>
        <p:txBody>
          <a:bodyPr wrap="square" rtlCol="0">
            <a:spAutoFit/>
          </a:bodyPr>
          <a:lstStyle/>
          <a:p>
            <a:pPr algn="ct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Bài</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28 :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Ôn</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tập</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p>
          <a:p>
            <a:pPr algn="ct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Chủ</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đề</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trái</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đất</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và</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bầu</a:t>
            </a:r>
            <a:r>
              <a:rPr lang="en-US" altLang="zh-CN"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4800" b="1" dirty="0" err="1">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trời</a:t>
            </a:r>
            <a:endParaRPr lang="zh-CN" altLang="en-US" sz="4800" b="1" dirty="0">
              <a:solidFill>
                <a:srgbClr val="FF0000"/>
              </a:solidFill>
              <a:effectLst>
                <a:glow rad="152400">
                  <a:schemeClr val="bg1"/>
                </a:glow>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11"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1890" y="1041400"/>
            <a:ext cx="798830" cy="802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1890"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1530" y="1073785"/>
            <a:ext cx="779145" cy="73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0675" y="2205355"/>
            <a:ext cx="122745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descr="3"/>
          <p:cNvPicPr>
            <a:picLocks noChangeAspect="1"/>
          </p:cNvPicPr>
          <p:nvPr/>
        </p:nvPicPr>
        <p:blipFill>
          <a:blip r:embed="rId11" cstate="print"/>
          <a:stretch>
            <a:fillRect/>
          </a:stretch>
        </p:blipFill>
        <p:spPr>
          <a:xfrm rot="20760000" flipH="1">
            <a:off x="215900" y="1894205"/>
            <a:ext cx="1575435" cy="1514475"/>
          </a:xfrm>
          <a:prstGeom prst="rect">
            <a:avLst/>
          </a:prstGeom>
        </p:spPr>
      </p:pic>
      <p:pic>
        <p:nvPicPr>
          <p:cNvPr id="17" name="图片 16" descr="3"/>
          <p:cNvPicPr>
            <a:picLocks noChangeAspect="1"/>
          </p:cNvPicPr>
          <p:nvPr/>
        </p:nvPicPr>
        <p:blipFill>
          <a:blip r:embed="rId12" cstate="print"/>
          <a:stretch>
            <a:fillRect/>
          </a:stretch>
        </p:blipFill>
        <p:spPr>
          <a:xfrm>
            <a:off x="9897110" y="3576955"/>
            <a:ext cx="1555750" cy="1514475"/>
          </a:xfrm>
          <a:prstGeom prst="rect">
            <a:avLst/>
          </a:prstGeom>
        </p:spPr>
      </p:pic>
      <p:sp>
        <p:nvSpPr>
          <p:cNvPr id="21" name="矩形 20"/>
          <p:cNvSpPr/>
          <p:nvPr/>
        </p:nvSpPr>
        <p:spPr>
          <a:xfrm>
            <a:off x="1286743" y="1580967"/>
            <a:ext cx="10063428" cy="1762049"/>
          </a:xfrm>
          <a:prstGeom prst="rect">
            <a:avLst/>
          </a:prstGeom>
          <a:noFill/>
        </p:spPr>
        <p:txBody>
          <a:bodyPr wrap="square" rtlCol="0">
            <a:prstTxWarp prst="textArchUp">
              <a:avLst/>
            </a:prstTxWarp>
            <a:spAutoFit/>
          </a:bodyPr>
          <a:lstStyle/>
          <a:p>
            <a:pPr algn="ctr"/>
            <a:r>
              <a:rPr lang="en-US" sz="4800" dirty="0">
                <a:solidFill>
                  <a:schemeClr val="accent6">
                    <a:lumMod val="75000"/>
                  </a:schemeClr>
                </a:solidFill>
                <a:effectLst>
                  <a:glow rad="152400">
                    <a:schemeClr val="bg1"/>
                  </a:glow>
                </a:effectLst>
                <a:latin typeface="Times New Roman" panose="02020603050405020304" pitchFamily="18" charset="0"/>
                <a:ea typeface="Microsoft YaHei" panose="020B0503020204020204" charset="-122"/>
                <a:cs typeface="Times New Roman" panose="02020603050405020304" pitchFamily="18" charset="0"/>
              </a:rPr>
              <a:t>CHỦ ĐỀ 6 : TRÁI ĐẤT VÀ BẦU TRỜI</a:t>
            </a:r>
            <a:endParaRPr sz="4800" dirty="0">
              <a:solidFill>
                <a:schemeClr val="accent6">
                  <a:lumMod val="75000"/>
                </a:schemeClr>
              </a:solidFill>
              <a:effectLst>
                <a:glow rad="152400">
                  <a:schemeClr val="bg1"/>
                </a:glo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3"/>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par>
                                <p:cTn id="18" presetID="42" presetClass="entr" presetSubtype="0" repeatCount="indefinite"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ppt_x</p:attrName>
                                        </p:attrNameLst>
                                      </p:cBhvr>
                                      <p:tavLst>
                                        <p:tav tm="0">
                                          <p:val>
                                            <p:strVal val="#ppt_x"/>
                                          </p:val>
                                        </p:tav>
                                        <p:tav tm="100000">
                                          <p:val>
                                            <p:strVal val="#ppt_x"/>
                                          </p:val>
                                        </p:tav>
                                      </p:tavLst>
                                    </p:anim>
                                    <p:anim calcmode="lin" valueType="num">
                                      <p:cBhvr>
                                        <p:cTn id="22" dur="2000" fill="hold"/>
                                        <p:tgtEl>
                                          <p:spTgt spid="11"/>
                                        </p:tgtEl>
                                        <p:attrNameLst>
                                          <p:attrName>ppt_y</p:attrName>
                                        </p:attrNameLst>
                                      </p:cBhvr>
                                      <p:tavLst>
                                        <p:tav tm="0">
                                          <p:val>
                                            <p:strVal val="#ppt_y+.1"/>
                                          </p:val>
                                        </p:tav>
                                        <p:tav tm="100000">
                                          <p:val>
                                            <p:strVal val="#ppt_y"/>
                                          </p:val>
                                        </p:tav>
                                      </p:tavLst>
                                    </p:anim>
                                  </p:childTnLst>
                                </p:cTn>
                              </p:par>
                              <p:par>
                                <p:cTn id="23" presetID="47" presetClass="entr" presetSubtype="0" repeatCount="indefinite"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ppt_x</p:attrName>
                                        </p:attrNameLst>
                                      </p:cBhvr>
                                      <p:tavLst>
                                        <p:tav tm="0">
                                          <p:val>
                                            <p:strVal val="#ppt_x"/>
                                          </p:val>
                                        </p:tav>
                                        <p:tav tm="100000">
                                          <p:val>
                                            <p:strVal val="#ppt_x"/>
                                          </p:val>
                                        </p:tav>
                                      </p:tavLst>
                                    </p:anim>
                                    <p:anim calcmode="lin" valueType="num">
                                      <p:cBhvr>
                                        <p:cTn id="27" dur="2000" fill="hold"/>
                                        <p:tgtEl>
                                          <p:spTgt spid="8"/>
                                        </p:tgtEl>
                                        <p:attrNameLst>
                                          <p:attrName>ppt_y</p:attrName>
                                        </p:attrNameLst>
                                      </p:cBhvr>
                                      <p:tavLst>
                                        <p:tav tm="0">
                                          <p:val>
                                            <p:strVal val="#ppt_y-.1"/>
                                          </p:val>
                                        </p:tav>
                                        <p:tav tm="100000">
                                          <p:val>
                                            <p:strVal val="#ppt_y"/>
                                          </p:val>
                                        </p:tav>
                                      </p:tavLst>
                                    </p:anim>
                                  </p:childTnLst>
                                </p:cTn>
                              </p:par>
                              <p:par>
                                <p:cTn id="28" presetID="47" presetClass="entr" presetSubtype="0" repeatCount="indefinite"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anim calcmode="lin" valueType="num">
                                      <p:cBhvr>
                                        <p:cTn id="31" dur="2000" fill="hold"/>
                                        <p:tgtEl>
                                          <p:spTgt spid="9"/>
                                        </p:tgtEl>
                                        <p:attrNameLst>
                                          <p:attrName>ppt_x</p:attrName>
                                        </p:attrNameLst>
                                      </p:cBhvr>
                                      <p:tavLst>
                                        <p:tav tm="0">
                                          <p:val>
                                            <p:strVal val="#ppt_x"/>
                                          </p:val>
                                        </p:tav>
                                        <p:tav tm="100000">
                                          <p:val>
                                            <p:strVal val="#ppt_x"/>
                                          </p:val>
                                        </p:tav>
                                      </p:tavLst>
                                    </p:anim>
                                    <p:anim calcmode="lin" valueType="num">
                                      <p:cBhvr>
                                        <p:cTn id="32" dur="2000" fill="hold"/>
                                        <p:tgtEl>
                                          <p:spTgt spid="9"/>
                                        </p:tgtEl>
                                        <p:attrNameLst>
                                          <p:attrName>ppt_y</p:attrName>
                                        </p:attrNameLst>
                                      </p:cBhvr>
                                      <p:tavLst>
                                        <p:tav tm="0">
                                          <p:val>
                                            <p:strVal val="#ppt_y-.1"/>
                                          </p:val>
                                        </p:tav>
                                        <p:tav tm="100000">
                                          <p:val>
                                            <p:strVal val="#ppt_y"/>
                                          </p:val>
                                        </p:tav>
                                      </p:tavLst>
                                    </p:anim>
                                  </p:childTnLst>
                                </p:cTn>
                              </p:par>
                              <p:par>
                                <p:cTn id="33" presetID="47" presetClass="entr" presetSubtype="0" repeatCount="indefinite"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anim calcmode="lin" valueType="num">
                                      <p:cBhvr>
                                        <p:cTn id="36" dur="2000" fill="hold"/>
                                        <p:tgtEl>
                                          <p:spTgt spid="13"/>
                                        </p:tgtEl>
                                        <p:attrNameLst>
                                          <p:attrName>ppt_x</p:attrName>
                                        </p:attrNameLst>
                                      </p:cBhvr>
                                      <p:tavLst>
                                        <p:tav tm="0">
                                          <p:val>
                                            <p:strVal val="#ppt_x"/>
                                          </p:val>
                                        </p:tav>
                                        <p:tav tm="100000">
                                          <p:val>
                                            <p:strVal val="#ppt_x"/>
                                          </p:val>
                                        </p:tav>
                                      </p:tavLst>
                                    </p:anim>
                                    <p:anim calcmode="lin" valueType="num">
                                      <p:cBhvr>
                                        <p:cTn id="37" dur="2000" fill="hold"/>
                                        <p:tgtEl>
                                          <p:spTgt spid="1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1000"/>
                                        <p:tgtEl>
                                          <p:spTgt spid="21"/>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1000"/>
                                        <p:tgtEl>
                                          <p:spTgt spid="12"/>
                                        </p:tgtEl>
                                      </p:cBhvr>
                                    </p:animEffect>
                                  </p:childTnLst>
                                </p:cTn>
                              </p:par>
                            </p:childTnLst>
                          </p:cTn>
                        </p:par>
                        <p:par>
                          <p:cTn id="46" fill="hold">
                            <p:stCondLst>
                              <p:cond delay="30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12"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1054608" y="979853"/>
            <a:ext cx="10515600" cy="525475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itle 1"/>
          <p:cNvSpPr txBox="1"/>
          <p:nvPr/>
        </p:nvSpPr>
        <p:spPr>
          <a:xfrm>
            <a:off x="3068596" y="1690688"/>
            <a:ext cx="5185387" cy="1885760"/>
          </a:xfrm>
          <a:prstGeom prst="rect">
            <a:avLst/>
          </a:prstGeom>
        </p:spPr>
        <p:txBody>
          <a:bodyPr vert="horz" lIns="91440" tIns="45720" rIns="91440" bIns="45720" rtlCol="0" anchor="ctr">
            <a:normAutofit fontScale="8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a:solidFill>
                  <a:srgbClr val="FF0000"/>
                </a:solidFill>
                <a:latin typeface="Times New Roman" panose="02020603050405020304" pitchFamily="18" charset="0"/>
                <a:cs typeface="Times New Roman" panose="02020603050405020304" pitchFamily="18" charset="0"/>
              </a:rPr>
              <a:t>TRỜI MƯA</a:t>
            </a:r>
          </a:p>
        </p:txBody>
      </p:sp>
      <p:pic>
        <p:nvPicPr>
          <p:cNvPr id="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0301"/>
          <a:stretch>
            <a:fillRect/>
          </a:stretch>
        </p:blipFill>
        <p:spPr bwMode="auto">
          <a:xfrm>
            <a:off x="8113753" y="2616669"/>
            <a:ext cx="3023639" cy="31490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ong Chóng Gió - GIF miễn phí trên Pixabay -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42" y="4224103"/>
            <a:ext cx="2623884" cy="26238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76" y="0"/>
            <a:ext cx="3368040" cy="1325563"/>
          </a:xfrm>
        </p:spPr>
        <p:txBody>
          <a:bodyPr/>
          <a:lstStyle/>
          <a:p>
            <a:r>
              <a:rPr lang="en-US" b="1" dirty="0">
                <a:solidFill>
                  <a:srgbClr val="FF0000"/>
                </a:solidFill>
                <a:latin typeface="Times New Roman" panose="02020603050405020304" pitchFamily="18" charset="0"/>
                <a:cs typeface="Times New Roman" panose="02020603050405020304" pitchFamily="18" charset="0"/>
              </a:rPr>
              <a:t>TRỜI MƯA</a:t>
            </a:r>
          </a:p>
        </p:txBody>
      </p:sp>
      <p:graphicFrame>
        <p:nvGraphicFramePr>
          <p:cNvPr id="4" name="Content Placeholder 3"/>
          <p:cNvGraphicFramePr>
            <a:graphicFrameLocks noGrp="1"/>
          </p:cNvGraphicFramePr>
          <p:nvPr>
            <p:ph idx="1"/>
          </p:nvPr>
        </p:nvGraphicFramePr>
        <p:xfrm>
          <a:off x="838200" y="1337944"/>
          <a:ext cx="10597896" cy="5331080"/>
        </p:xfrm>
        <a:graphic>
          <a:graphicData uri="http://schemas.openxmlformats.org/drawingml/2006/table">
            <a:tbl>
              <a:tblPr firstRow="1" bandRow="1">
                <a:tableStyleId>{5C22544A-7EE6-4342-B048-85BDC9FD1C3A}</a:tableStyleId>
              </a:tblPr>
              <a:tblGrid>
                <a:gridCol w="5298948">
                  <a:extLst>
                    <a:ext uri="{9D8B030D-6E8A-4147-A177-3AD203B41FA5}">
                      <a16:colId xmlns:a16="http://schemas.microsoft.com/office/drawing/2014/main" val="20000"/>
                    </a:ext>
                  </a:extLst>
                </a:gridCol>
                <a:gridCol w="5298948">
                  <a:extLst>
                    <a:ext uri="{9D8B030D-6E8A-4147-A177-3AD203B41FA5}">
                      <a16:colId xmlns:a16="http://schemas.microsoft.com/office/drawing/2014/main" val="20001"/>
                    </a:ext>
                  </a:extLst>
                </a:gridCol>
              </a:tblGrid>
              <a:tr h="1088700">
                <a:tc>
                  <a:txBody>
                    <a:bodyPr/>
                    <a:lstStyle/>
                    <a:p>
                      <a:pPr algn="ctr"/>
                      <a:r>
                        <a:rPr lang="en-US" sz="4000" dirty="0" err="1">
                          <a:solidFill>
                            <a:srgbClr val="002060"/>
                          </a:solidFill>
                          <a:latin typeface="Times New Roman" panose="02020603050405020304" pitchFamily="18" charset="0"/>
                          <a:cs typeface="Times New Roman" panose="02020603050405020304" pitchFamily="18" charset="0"/>
                        </a:rPr>
                        <a:t>Lợi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ích</a:t>
                      </a:r>
                      <a:endParaRPr lang="en-US" sz="40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sz="4000" dirty="0" err="1">
                          <a:solidFill>
                            <a:srgbClr val="002060"/>
                          </a:solidFill>
                          <a:latin typeface="Times New Roman" panose="02020603050405020304" pitchFamily="18" charset="0"/>
                          <a:cs typeface="Times New Roman" panose="02020603050405020304" pitchFamily="18" charset="0"/>
                        </a:rPr>
                        <a:t>Tác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mưa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kéo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dài</a:t>
                      </a:r>
                      <a:endParaRPr lang="en-US" sz="40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0"/>
                  </a:ext>
                </a:extLst>
              </a:tr>
              <a:tr h="4242380">
                <a:tc>
                  <a:txBody>
                    <a:bodyPr/>
                    <a:lstStyle/>
                    <a:p>
                      <a:pPr algn="ctr">
                        <a:lnSpc>
                          <a:spcPct val="150000"/>
                        </a:lnSpc>
                      </a:pPr>
                      <a:endParaRPr lang="en-US" sz="40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lnSpc>
                          <a:spcPct val="150000"/>
                        </a:lnSpc>
                      </a:pPr>
                      <a:endParaRPr lang="en-US" sz="40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569976" y="2444145"/>
            <a:ext cx="6096000" cy="3322833"/>
          </a:xfrm>
          <a:prstGeom prst="rect">
            <a:avLst/>
          </a:prstGeom>
          <a:noFill/>
        </p:spPr>
        <p:txBody>
          <a:bodyPr wrap="square">
            <a:spAutoFit/>
          </a:bodyPr>
          <a:lstStyle/>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cây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cối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xanh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tốt</a:t>
            </a:r>
            <a:endParaRPr lang="en-US" sz="3600" dirty="0">
              <a:solidFill>
                <a:srgbClr val="002060"/>
              </a:solidFill>
              <a:latin typeface="Times New Roman" panose="02020603050405020304" pitchFamily="18" charset="0"/>
              <a:cs typeface="Times New Roman" panose="02020603050405020304" pitchFamily="18" charset="0"/>
            </a:endParaRPr>
          </a:p>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động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vật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nước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uống</a:t>
            </a:r>
            <a:endParaRPr lang="en-US" sz="3600" dirty="0">
              <a:solidFill>
                <a:srgbClr val="002060"/>
              </a:solidFill>
              <a:latin typeface="Times New Roman" panose="02020603050405020304" pitchFamily="18" charset="0"/>
              <a:cs typeface="Times New Roman" panose="02020603050405020304" pitchFamily="18" charset="0"/>
            </a:endParaRPr>
          </a:p>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lấy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nước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sinh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hoạt</a:t>
            </a:r>
            <a:endParaRPr lang="en-US" sz="3600" dirty="0">
              <a:solidFill>
                <a:srgbClr val="002060"/>
              </a:solidFill>
              <a:latin typeface="Times New Roman" panose="02020603050405020304" pitchFamily="18" charset="0"/>
              <a:cs typeface="Times New Roman" panose="02020603050405020304" pitchFamily="18" charset="0"/>
            </a:endParaRPr>
          </a:p>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nước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tưới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cây</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449568" y="2597601"/>
            <a:ext cx="5172456" cy="2491836"/>
          </a:xfrm>
          <a:prstGeom prst="rect">
            <a:avLst/>
          </a:prstGeom>
          <a:noFill/>
        </p:spPr>
        <p:txBody>
          <a:bodyPr wrap="square">
            <a:spAutoFit/>
          </a:bodyPr>
          <a:lstStyle/>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lũ</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lụt</a:t>
            </a:r>
            <a:endParaRPr lang="en-US" sz="3600" dirty="0">
              <a:solidFill>
                <a:srgbClr val="002060"/>
              </a:solidFill>
              <a:latin typeface="Times New Roman" panose="02020603050405020304" pitchFamily="18" charset="0"/>
              <a:cs typeface="Times New Roman" panose="02020603050405020304" pitchFamily="18" charset="0"/>
            </a:endParaRPr>
          </a:p>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nước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ngập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đường</a:t>
            </a:r>
            <a:r>
              <a:rPr lang="en-US" sz="3600" dirty="0">
                <a:solidFill>
                  <a:srgbClr val="002060"/>
                </a:solidFill>
                <a:latin typeface="Times New Roman" panose="02020603050405020304" pitchFamily="18" charset="0"/>
                <a:cs typeface="Times New Roman" panose="02020603050405020304" pitchFamily="18" charset="0"/>
              </a:rPr>
              <a:t> </a:t>
            </a:r>
          </a:p>
          <a:p>
            <a:pPr algn="ct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đường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trơn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trượt</a:t>
            </a:r>
            <a:endParaRPr lang="en-US" sz="3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Trời nắng trời mưa - Đặng Nhất Mai - Melody Eb - Giaoviennha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6170" y="66892"/>
            <a:ext cx="9054811" cy="6791108"/>
          </a:xfrm>
          <a:prstGeom prst="rect">
            <a:avLst/>
          </a:prstGeom>
        </p:spPr>
      </p:pic>
      <p:pic>
        <p:nvPicPr>
          <p:cNvPr id="3"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53455" y="4696316"/>
            <a:ext cx="1756860" cy="2161684"/>
          </a:xfrm>
          <a:prstGeom prst="rect">
            <a:avLst/>
          </a:prstGeom>
        </p:spPr>
      </p:pic>
      <p:pic>
        <p:nvPicPr>
          <p:cNvPr id="4"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3164" y="4590472"/>
            <a:ext cx="1852535" cy="22006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430"/>
          <a:stretch>
            <a:fillRect/>
          </a:stretch>
        </p:blipFill>
        <p:spPr>
          <a:xfrm>
            <a:off x="475907" y="1199255"/>
            <a:ext cx="11004212" cy="5174651"/>
          </a:xfrm>
          <a:prstGeom prst="rect">
            <a:avLst/>
          </a:prstGeom>
        </p:spPr>
      </p:pic>
      <p:sp>
        <p:nvSpPr>
          <p:cNvPr id="6" name="TextBox 5"/>
          <p:cNvSpPr txBox="1"/>
          <p:nvPr/>
        </p:nvSpPr>
        <p:spPr>
          <a:xfrm>
            <a:off x="1027679" y="2824124"/>
            <a:ext cx="10515600" cy="1445260"/>
          </a:xfrm>
          <a:prstGeom prst="rect">
            <a:avLst/>
          </a:prstGeom>
          <a:noFill/>
        </p:spPr>
        <p:txBody>
          <a:bodyPr wrap="square">
            <a:spAutoFit/>
          </a:bodyPr>
          <a:lstStyle/>
          <a:p>
            <a:pPr marL="0" indent="0">
              <a:buNone/>
            </a:pPr>
            <a:r>
              <a:rPr lang="en-US" sz="8800" b="1" dirty="0" err="1">
                <a:solidFill>
                  <a:srgbClr val="7030A0"/>
                </a:solidFill>
                <a:latin typeface="Times New Roman" panose="02020603050405020304" pitchFamily="18" charset="0"/>
                <a:cs typeface="Times New Roman" panose="02020603050405020304" pitchFamily="18" charset="0"/>
              </a:rPr>
              <a:t>Truy</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tìm</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mảnh</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ghép</a:t>
            </a:r>
            <a:endParaRPr lang="en-US" sz="8800" b="1" dirty="0">
              <a:solidFill>
                <a:srgbClr val="7030A0"/>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53455" y="4696316"/>
            <a:ext cx="1756860" cy="2161684"/>
          </a:xfrm>
          <a:prstGeom prst="rect">
            <a:avLst/>
          </a:prstGeom>
        </p:spPr>
      </p:pic>
      <p:pic>
        <p:nvPicPr>
          <p:cNvPr id="8"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164" y="4590472"/>
            <a:ext cx="1852535" cy="2200635"/>
          </a:xfrm>
          <a:prstGeom prst="rect">
            <a:avLst/>
          </a:prstGeom>
        </p:spPr>
      </p:pic>
      <p:pic>
        <p:nvPicPr>
          <p:cNvPr id="9"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41280" y="585423"/>
            <a:ext cx="1950720" cy="1548384"/>
          </a:xfrm>
          <a:prstGeom prst="rect">
            <a:avLst/>
          </a:prstGeom>
        </p:spPr>
      </p:pic>
      <p:sp>
        <p:nvSpPr>
          <p:cNvPr id="11" name="Title 1"/>
          <p:cNvSpPr txBox="1"/>
          <p:nvPr/>
        </p:nvSpPr>
        <p:spPr>
          <a:xfrm>
            <a:off x="838200" y="1359615"/>
            <a:ext cx="37239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solidFill>
                  <a:srgbClr val="FF0000"/>
                </a:solidFill>
                <a:latin typeface="Times New Roman" panose="02020603050405020304" pitchFamily="18" charset="0"/>
                <a:cs typeface="Times New Roman" panose="02020603050405020304" pitchFamily="18" charset="0"/>
              </a:rPr>
              <a:t>Trò</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chơi</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13" name="Content Placeholder 1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2030" t="71565"/>
          <a:stretch>
            <a:fillRect/>
          </a:stretch>
        </p:blipFill>
        <p:spPr bwMode="auto">
          <a:xfrm>
            <a:off x="188785" y="5387666"/>
            <a:ext cx="1580117" cy="11941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2030" b="71565"/>
          <a:stretch>
            <a:fillRect/>
          </a:stretch>
        </p:blipFill>
        <p:spPr bwMode="auto">
          <a:xfrm>
            <a:off x="3256670" y="183615"/>
            <a:ext cx="1580117" cy="11941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2030" t="28869" b="28435"/>
          <a:stretch>
            <a:fillRect/>
          </a:stretch>
        </p:blipFill>
        <p:spPr bwMode="auto">
          <a:xfrm>
            <a:off x="139828" y="1799330"/>
            <a:ext cx="1580117" cy="17929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0000" t="68815" r="27970"/>
          <a:stretch>
            <a:fillRect/>
          </a:stretch>
        </p:blipFill>
        <p:spPr bwMode="auto">
          <a:xfrm>
            <a:off x="2012093" y="2080418"/>
            <a:ext cx="1244577" cy="13095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9756" t="28869" r="27970" b="47106"/>
          <a:stretch>
            <a:fillRect/>
          </a:stretch>
        </p:blipFill>
        <p:spPr bwMode="auto">
          <a:xfrm>
            <a:off x="1154945" y="276222"/>
            <a:ext cx="1823309" cy="100889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9756" t="-655" r="27970" b="71130"/>
          <a:stretch>
            <a:fillRect/>
          </a:stretch>
        </p:blipFill>
        <p:spPr bwMode="auto">
          <a:xfrm>
            <a:off x="188785" y="3993846"/>
            <a:ext cx="1823308" cy="12398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3296" r="60244" b="67223"/>
          <a:stretch>
            <a:fillRect/>
          </a:stretch>
        </p:blipFill>
        <p:spPr bwMode="auto">
          <a:xfrm>
            <a:off x="0" y="92450"/>
            <a:ext cx="929887" cy="137644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76704" b="71130"/>
          <a:stretch>
            <a:fillRect/>
          </a:stretch>
        </p:blipFill>
        <p:spPr bwMode="auto">
          <a:xfrm>
            <a:off x="4390057" y="5267767"/>
            <a:ext cx="1528451" cy="14079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76051" r="74553"/>
          <a:stretch>
            <a:fillRect/>
          </a:stretch>
        </p:blipFill>
        <p:spPr bwMode="auto">
          <a:xfrm>
            <a:off x="2377107" y="3777373"/>
            <a:ext cx="1669621" cy="116799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28870" r="76704" b="23949"/>
          <a:stretch>
            <a:fillRect/>
          </a:stretch>
        </p:blipFill>
        <p:spPr bwMode="auto">
          <a:xfrm rot="16200000">
            <a:off x="3813416" y="1413027"/>
            <a:ext cx="1528452" cy="23010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5448" t="76051" r="50000"/>
          <a:stretch>
            <a:fillRect/>
          </a:stretch>
        </p:blipFill>
        <p:spPr bwMode="auto">
          <a:xfrm>
            <a:off x="2066599" y="5394959"/>
            <a:ext cx="1610896" cy="116799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0000" t="52894" r="26704" b="31185"/>
          <a:stretch>
            <a:fillRect/>
          </a:stretch>
        </p:blipFill>
        <p:spPr bwMode="auto">
          <a:xfrm>
            <a:off x="6163808" y="1470419"/>
            <a:ext cx="1528453" cy="77643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3296" t="32778" r="60244" b="47105"/>
          <a:stretch>
            <a:fillRect/>
          </a:stretch>
        </p:blipFill>
        <p:spPr bwMode="auto">
          <a:xfrm>
            <a:off x="5323595" y="321892"/>
            <a:ext cx="1079946" cy="98112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2" descr="Nhìn lại những hình ảnh không thể nào quên trong siêu bão Haiyan 2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3296" t="52895" r="50000" b="23949"/>
          <a:stretch>
            <a:fillRect/>
          </a:stretch>
        </p:blipFill>
        <p:spPr bwMode="auto">
          <a:xfrm>
            <a:off x="4411742" y="3796694"/>
            <a:ext cx="1752066" cy="112935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r="52303" b="79199"/>
          <a:stretch>
            <a:fillRect/>
          </a:stretch>
        </p:blipFill>
        <p:spPr bwMode="auto">
          <a:xfrm>
            <a:off x="8076355" y="3840582"/>
            <a:ext cx="1878500" cy="81923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1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71350" b="71169"/>
          <a:stretch>
            <a:fillRect/>
          </a:stretch>
        </p:blipFill>
        <p:spPr bwMode="auto">
          <a:xfrm>
            <a:off x="10813830" y="135405"/>
            <a:ext cx="1128354" cy="113550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47697" r="28650" b="71169"/>
          <a:stretch>
            <a:fillRect/>
          </a:stretch>
        </p:blipFill>
        <p:spPr bwMode="auto">
          <a:xfrm>
            <a:off x="9363966" y="216321"/>
            <a:ext cx="931562" cy="113550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t="68254" r="65590"/>
          <a:stretch>
            <a:fillRect/>
          </a:stretch>
        </p:blipFill>
        <p:spPr bwMode="auto">
          <a:xfrm>
            <a:off x="7516630" y="2956058"/>
            <a:ext cx="1355214" cy="12503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t="44017" r="44241" b="31746"/>
          <a:stretch>
            <a:fillRect/>
          </a:stretch>
        </p:blipFill>
        <p:spPr bwMode="auto">
          <a:xfrm>
            <a:off x="323797" y="5654009"/>
            <a:ext cx="2196048" cy="9545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t="20801" r="52303" b="55984"/>
          <a:stretch>
            <a:fillRect/>
          </a:stretch>
        </p:blipFill>
        <p:spPr bwMode="auto">
          <a:xfrm>
            <a:off x="384223" y="2045035"/>
            <a:ext cx="1878501" cy="9143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34410" t="68254" r="36534"/>
          <a:stretch>
            <a:fillRect/>
          </a:stretch>
        </p:blipFill>
        <p:spPr bwMode="auto">
          <a:xfrm>
            <a:off x="10904606" y="2877083"/>
            <a:ext cx="1144327" cy="12503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63465" t="75846"/>
          <a:stretch>
            <a:fillRect/>
          </a:stretch>
        </p:blipFill>
        <p:spPr bwMode="auto">
          <a:xfrm>
            <a:off x="6575499" y="5765925"/>
            <a:ext cx="1438875" cy="951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63465" t="45914" b="24155"/>
          <a:stretch>
            <a:fillRect/>
          </a:stretch>
        </p:blipFill>
        <p:spPr bwMode="auto">
          <a:xfrm>
            <a:off x="10199816" y="5414853"/>
            <a:ext cx="1438875" cy="11788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55759" t="28832" b="54085"/>
          <a:stretch>
            <a:fillRect/>
          </a:stretch>
        </p:blipFill>
        <p:spPr bwMode="auto">
          <a:xfrm>
            <a:off x="10199816" y="1878343"/>
            <a:ext cx="1742368" cy="67279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47697" t="28831" r="44240" b="55984"/>
          <a:stretch>
            <a:fillRect/>
          </a:stretch>
        </p:blipFill>
        <p:spPr bwMode="auto">
          <a:xfrm>
            <a:off x="8382169" y="309172"/>
            <a:ext cx="317549" cy="5980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9" name="Picture 8" descr="Kỳ lạ những người bị sét đánh không chết - 3"/>
          <p:cNvPicPr>
            <a:picLocks noChangeAspect="1" noChangeArrowheads="1"/>
          </p:cNvPicPr>
          <p:nvPr/>
        </p:nvPicPr>
        <p:blipFill rotWithShape="1">
          <a:blip r:embed="rId6">
            <a:extLst>
              <a:ext uri="{28A0092B-C50C-407E-A947-70E740481C1C}">
                <a14:useLocalDpi xmlns:a14="http://schemas.microsoft.com/office/drawing/2010/main" val="0"/>
              </a:ext>
            </a:extLst>
          </a:blip>
          <a:srcRect l="55760" t="45914" r="36534" b="31747"/>
          <a:stretch>
            <a:fillRect/>
          </a:stretch>
        </p:blipFill>
        <p:spPr bwMode="auto">
          <a:xfrm>
            <a:off x="7084133" y="135405"/>
            <a:ext cx="303491" cy="8798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r="82417" b="70700"/>
          <a:stretch>
            <a:fillRect/>
          </a:stretch>
        </p:blipFill>
        <p:spPr bwMode="auto">
          <a:xfrm>
            <a:off x="3650191" y="1382010"/>
            <a:ext cx="858044" cy="12027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t="29300" r="61595" b="34221"/>
          <a:stretch>
            <a:fillRect/>
          </a:stretch>
        </p:blipFill>
        <p:spPr bwMode="auto">
          <a:xfrm rot="5400000">
            <a:off x="4943298" y="1514617"/>
            <a:ext cx="1874146" cy="14974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l="17583" r="50000" b="70700"/>
          <a:stretch>
            <a:fillRect/>
          </a:stretch>
        </p:blipFill>
        <p:spPr bwMode="auto">
          <a:xfrm>
            <a:off x="7810676" y="1269554"/>
            <a:ext cx="1581922" cy="12027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l="38405" t="29300" r="37364" b="23220"/>
          <a:stretch>
            <a:fillRect/>
          </a:stretch>
        </p:blipFill>
        <p:spPr bwMode="auto">
          <a:xfrm>
            <a:off x="6236148" y="2956058"/>
            <a:ext cx="1182480" cy="19490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Picture 2" descr="Xâm nhập mặn ngày càng đáng báo động&quot; | Báo Dân trí"/>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5779" r="61595"/>
          <a:stretch>
            <a:fillRect/>
          </a:stretch>
        </p:blipFill>
        <p:spPr bwMode="auto">
          <a:xfrm>
            <a:off x="2669820" y="4658494"/>
            <a:ext cx="1147852" cy="86036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b="70700"/>
          <a:stretch>
            <a:fillRect/>
          </a:stretch>
        </p:blipFill>
        <p:spPr bwMode="auto">
          <a:xfrm>
            <a:off x="9331452" y="488697"/>
            <a:ext cx="2439967" cy="12027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l="62637" t="29300" b="43920"/>
          <a:stretch>
            <a:fillRect/>
          </a:stretch>
        </p:blipFill>
        <p:spPr bwMode="auto">
          <a:xfrm>
            <a:off x="10014284" y="4222438"/>
            <a:ext cx="1823308" cy="10992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2" descr="Xâm nhập mặn ngày càng đáng báo động&quot; | Báo Dân trí"/>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637" t="56080"/>
          <a:stretch>
            <a:fillRect/>
          </a:stretch>
        </p:blipFill>
        <p:spPr bwMode="auto">
          <a:xfrm>
            <a:off x="8382169" y="5358152"/>
            <a:ext cx="1204171" cy="119067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8" name="Picture 2" descr="Xâm nhập mặn ngày càng đáng báo động&quot; | Báo Dân trí"/>
          <p:cNvPicPr>
            <a:picLocks noChangeAspect="1" noChangeArrowheads="1"/>
          </p:cNvPicPr>
          <p:nvPr/>
        </p:nvPicPr>
        <p:blipFill rotWithShape="1">
          <a:blip r:embed="rId7">
            <a:extLst>
              <a:ext uri="{28A0092B-C50C-407E-A947-70E740481C1C}">
                <a14:useLocalDpi xmlns:a14="http://schemas.microsoft.com/office/drawing/2010/main" val="0"/>
              </a:ext>
            </a:extLst>
          </a:blip>
          <a:srcRect l="38405" t="76780" r="36511"/>
          <a:stretch>
            <a:fillRect/>
          </a:stretch>
        </p:blipFill>
        <p:spPr bwMode="auto">
          <a:xfrm>
            <a:off x="9217709" y="2924092"/>
            <a:ext cx="1224076" cy="95315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9" name="Color wheel &amp; 3 Minute Countdown With Music _ 3 phút đếm ngượ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flipV="1">
            <a:off x="11430424" y="70097"/>
            <a:ext cx="681990" cy="383611"/>
          </a:xfr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par>
                                <p:cTn id="77" presetID="16" presetClass="entr" presetSubtype="21"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par>
                                <p:cTn id="80" presetID="16" presetClass="entr" presetSubtype="21"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par>
                                <p:cTn id="86" presetID="16" presetClass="entr" presetSubtype="21"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barn(inVertical)">
                                      <p:cBhvr>
                                        <p:cTn id="88" dur="500"/>
                                        <p:tgtEl>
                                          <p:spTgt spid="31"/>
                                        </p:tgtEl>
                                      </p:cBhvr>
                                    </p:animEffect>
                                  </p:childTnLst>
                                </p:cTn>
                              </p:par>
                              <p:par>
                                <p:cTn id="89" presetID="16" presetClass="entr" presetSubtype="21"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par>
                                <p:cTn id="92" presetID="16" presetClass="entr" presetSubtype="21"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barn(inVertical)">
                                      <p:cBhvr>
                                        <p:cTn id="94" dur="500"/>
                                        <p:tgtEl>
                                          <p:spTgt spid="33"/>
                                        </p:tgtEl>
                                      </p:cBhvr>
                                    </p:animEffect>
                                  </p:childTnLst>
                                </p:cTn>
                              </p:par>
                              <p:par>
                                <p:cTn id="95" presetID="16" presetClass="entr" presetSubtype="21"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par>
                                <p:cTn id="98" presetID="16" presetClass="entr" presetSubtype="21"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barn(inVertical)">
                                      <p:cBhvr>
                                        <p:cTn id="100" dur="500"/>
                                        <p:tgtEl>
                                          <p:spTgt spid="35"/>
                                        </p:tgtEl>
                                      </p:cBhvr>
                                    </p:animEffect>
                                  </p:childTnLst>
                                </p:cTn>
                              </p:par>
                              <p:par>
                                <p:cTn id="101" presetID="16" presetClass="entr" presetSubtype="21"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par>
                                <p:cTn id="104" presetID="16" presetClass="entr" presetSubtype="21" fill="hold"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barn(inVertical)">
                                      <p:cBhvr>
                                        <p:cTn id="106" dur="500"/>
                                        <p:tgtEl>
                                          <p:spTgt spid="37"/>
                                        </p:tgtEl>
                                      </p:cBhvr>
                                    </p:animEffect>
                                  </p:childTnLst>
                                </p:cTn>
                              </p:par>
                              <p:par>
                                <p:cTn id="107" presetID="16" presetClass="entr" presetSubtype="21" fill="hold" nodeType="with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barn(inVertical)">
                                      <p:cBhvr>
                                        <p:cTn id="109" dur="500"/>
                                        <p:tgtEl>
                                          <p:spTgt spid="38"/>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81394"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4" restart="whenNotActive" fill="hold" evtFilter="cancelBubble" nodeType="interactiveSeq">
                <p:stCondLst>
                  <p:cond evt="onClick" delay="0">
                    <p:tgtEl>
                      <p:spTgt spid="39"/>
                    </p:tgtEl>
                  </p:cond>
                </p:stCondLst>
                <p:endSync evt="end" delay="0">
                  <p:rtn val="all"/>
                </p:endSync>
                <p:childTnLst>
                  <p:par>
                    <p:cTn id="115" fill="hold">
                      <p:stCondLst>
                        <p:cond delay="0"/>
                      </p:stCondLst>
                      <p:childTnLst>
                        <p:par>
                          <p:cTn id="116" fill="hold">
                            <p:stCondLst>
                              <p:cond delay="0"/>
                            </p:stCondLst>
                            <p:childTnLst>
                              <p:par>
                                <p:cTn id="117" presetID="2" presetClass="mediacall" presetSubtype="0" fill="hold" nodeType="clickEffect">
                                  <p:stCondLst>
                                    <p:cond delay="0"/>
                                  </p:stCondLst>
                                  <p:childTnLst>
                                    <p:cmd type="call" cmd="togglePause">
                                      <p:cBhvr>
                                        <p:cTn id="118" dur="1" fill="hold"/>
                                        <p:tgtEl>
                                          <p:spTgt spid="39"/>
                                        </p:tgtEl>
                                      </p:cBhvr>
                                    </p:cmd>
                                  </p:childTnLst>
                                </p:cTn>
                              </p:par>
                            </p:childTnLst>
                          </p:cTn>
                        </p:par>
                      </p:childTnLst>
                    </p:cTn>
                  </p:par>
                </p:childTnLst>
              </p:cTn>
              <p:nextCondLst>
                <p:cond evt="onClick" delay="0">
                  <p:tgtEl>
                    <p:spTgt spid="39"/>
                  </p:tgtEl>
                </p:cond>
              </p:nextCondLst>
            </p:seq>
            <p:video>
              <p:cMediaNode vol="80000">
                <p:cTn id="119" fill="hold" display="0">
                  <p:stCondLst>
                    <p:cond delay="indefinite"/>
                  </p:stCondLst>
                </p:cTn>
                <p:tgtEl>
                  <p:spTgt spid="3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Xâm nhập mặn ngày càng đáng báo động&quot;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60715" y="2454231"/>
            <a:ext cx="2727960" cy="768350"/>
          </a:xfrm>
          <a:prstGeom prst="rect">
            <a:avLst/>
          </a:prstGeom>
          <a:noFill/>
        </p:spPr>
        <p:txBody>
          <a:bodyPr wrap="square">
            <a:spAutoFit/>
          </a:bodyPr>
          <a:lstStyle/>
          <a:p>
            <a:r>
              <a:rPr lang="en-US" sz="4400" dirty="0" err="1">
                <a:solidFill>
                  <a:srgbClr val="FF0000"/>
                </a:solidFill>
                <a:latin typeface="Times New Roman" panose="02020603050405020304" pitchFamily="18" charset="0"/>
                <a:cs typeface="Times New Roman" panose="02020603050405020304" pitchFamily="18" charset="0"/>
              </a:rPr>
              <a:t>Hạn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hán</a:t>
            </a:r>
            <a:endParaRPr lang="en-US"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Kỳ lạ những người bị sét đánh không chết -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27402" y="2517881"/>
            <a:ext cx="2727960" cy="768350"/>
          </a:xfrm>
          <a:prstGeom prst="rect">
            <a:avLst/>
          </a:prstGeom>
          <a:noFill/>
        </p:spPr>
        <p:txBody>
          <a:bodyPr wrap="square">
            <a:spAutoFit/>
          </a:bodyPr>
          <a:lstStyle/>
          <a:p>
            <a:r>
              <a:rPr lang="en-US" sz="4400" dirty="0" err="1">
                <a:solidFill>
                  <a:srgbClr val="FF0000"/>
                </a:solidFill>
                <a:latin typeface="Times New Roman" panose="02020603050405020304" pitchFamily="18" charset="0"/>
                <a:cs typeface="Times New Roman" panose="02020603050405020304" pitchFamily="18" charset="0"/>
              </a:rPr>
              <a:t>Sấm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sét</a:t>
            </a:r>
            <a:endParaRPr lang="en-US"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hìn lại những hình ảnh không thể nào quên trong siêu bão Haiyan 2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301844" cy="9144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582" y="492666"/>
            <a:ext cx="11170836" cy="5872669"/>
            <a:chOff x="0" y="0"/>
            <a:chExt cx="1241204" cy="652519"/>
          </a:xfrm>
        </p:grpSpPr>
        <p:sp>
          <p:nvSpPr>
            <p:cNvPr id="3" name="Freeform 3"/>
            <p:cNvSpPr/>
            <p:nvPr/>
          </p:nvSpPr>
          <p:spPr>
            <a:xfrm>
              <a:off x="0" y="0"/>
              <a:ext cx="1241204" cy="652519"/>
            </a:xfrm>
            <a:custGeom>
              <a:avLst/>
              <a:gdLst/>
              <a:ahLst/>
              <a:cxnLst/>
              <a:rect l="l" t="t" r="r" b="b"/>
              <a:pathLst>
                <a:path w="1241204" h="652519">
                  <a:moveTo>
                    <a:pt x="43589" y="0"/>
                  </a:moveTo>
                  <a:lnTo>
                    <a:pt x="1197615" y="0"/>
                  </a:lnTo>
                  <a:cubicBezTo>
                    <a:pt x="1221688" y="0"/>
                    <a:pt x="1241204" y="19516"/>
                    <a:pt x="1241204" y="43589"/>
                  </a:cubicBezTo>
                  <a:lnTo>
                    <a:pt x="1241204" y="608929"/>
                  </a:lnTo>
                  <a:cubicBezTo>
                    <a:pt x="1241204" y="633003"/>
                    <a:pt x="1221688" y="652519"/>
                    <a:pt x="1197615" y="652519"/>
                  </a:cubicBezTo>
                  <a:lnTo>
                    <a:pt x="43589" y="652519"/>
                  </a:lnTo>
                  <a:cubicBezTo>
                    <a:pt x="19516" y="652519"/>
                    <a:pt x="0" y="633003"/>
                    <a:pt x="0" y="608929"/>
                  </a:cubicBezTo>
                  <a:lnTo>
                    <a:pt x="0" y="43589"/>
                  </a:lnTo>
                  <a:cubicBezTo>
                    <a:pt x="0" y="19516"/>
                    <a:pt x="19516" y="0"/>
                    <a:pt x="43589" y="0"/>
                  </a:cubicBezTo>
                  <a:close/>
                </a:path>
              </a:pathLst>
            </a:custGeom>
            <a:solidFill>
              <a:srgbClr val="FFFFFF"/>
            </a:solidFill>
            <a:ln w="66675" cap="rnd">
              <a:solidFill>
                <a:srgbClr val="619AC4"/>
              </a:solidFill>
              <a:prstDash val="solid"/>
              <a:round/>
            </a:ln>
          </p:spPr>
        </p:sp>
        <p:sp>
          <p:nvSpPr>
            <p:cNvPr id="4" name="TextBox 4"/>
            <p:cNvSpPr txBox="1"/>
            <p:nvPr/>
          </p:nvSpPr>
          <p:spPr>
            <a:xfrm>
              <a:off x="0" y="-133350"/>
              <a:ext cx="1241204" cy="785869"/>
            </a:xfrm>
            <a:prstGeom prst="rect">
              <a:avLst/>
            </a:prstGeom>
          </p:spPr>
          <p:txBody>
            <a:bodyPr lIns="37629" tIns="37629" rIns="37629" bIns="37629" rtlCol="0" anchor="ctr"/>
            <a:lstStyle/>
            <a:p>
              <a:pPr algn="ctr">
                <a:lnSpc>
                  <a:spcPts val="6415"/>
                </a:lnSpc>
              </a:pPr>
              <a:endParaRPr sz="1200"/>
            </a:p>
          </p:txBody>
        </p:sp>
      </p:grpSp>
      <p:sp>
        <p:nvSpPr>
          <p:cNvPr id="6" name="Freeform 6"/>
          <p:cNvSpPr/>
          <p:nvPr/>
        </p:nvSpPr>
        <p:spPr>
          <a:xfrm>
            <a:off x="10600854" y="5663748"/>
            <a:ext cx="578358" cy="409057"/>
          </a:xfrm>
          <a:custGeom>
            <a:avLst/>
            <a:gdLst/>
            <a:ahLst/>
            <a:cxnLst/>
            <a:rect l="l" t="t" r="r" b="b"/>
            <a:pathLst>
              <a:path w="867537" h="613585">
                <a:moveTo>
                  <a:pt x="0" y="0"/>
                </a:moveTo>
                <a:lnTo>
                  <a:pt x="867537" y="0"/>
                </a:lnTo>
                <a:lnTo>
                  <a:pt x="867537" y="613585"/>
                </a:lnTo>
                <a:lnTo>
                  <a:pt x="0" y="613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074" name="Picture 2"/>
          <p:cNvPicPr>
            <a:picLocks noChangeAspect="1" noChangeArrowheads="1"/>
          </p:cNvPicPr>
          <p:nvPr/>
        </p:nvPicPr>
        <p:blipFill>
          <a:blip r:embed="rId4"/>
          <a:srcRect/>
          <a:stretch>
            <a:fillRect/>
          </a:stretch>
        </p:blipFill>
        <p:spPr bwMode="auto">
          <a:xfrm>
            <a:off x="2235200" y="438464"/>
            <a:ext cx="8026400" cy="5762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180199" y="-131637"/>
            <a:ext cx="8766040" cy="7070967"/>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 y="2784595"/>
            <a:ext cx="12193526" cy="4154737"/>
          </a:xfrm>
          <a:prstGeom prst="rect">
            <a:avLst/>
          </a:prstGeom>
        </p:spPr>
      </p:pic>
      <p:pic>
        <p:nvPicPr>
          <p:cNvPr id="13"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21" y="644469"/>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127" y="3777410"/>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239" y="183596"/>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4687" y="1526866"/>
            <a:ext cx="860657" cy="785958"/>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4"/>
          <p:cNvSpPr/>
          <p:nvPr/>
        </p:nvSpPr>
        <p:spPr>
          <a:xfrm>
            <a:off x="3102081" y="2636796"/>
            <a:ext cx="6922276" cy="1862048"/>
          </a:xfrm>
          <a:prstGeom prst="rect">
            <a:avLst/>
          </a:prstGeom>
        </p:spPr>
        <p:txBody>
          <a:bodyPr wrap="square">
            <a:spAutoFit/>
          </a:bodyPr>
          <a:lstStyle/>
          <a:p>
            <a:pPr algn="ctr"/>
            <a:r>
              <a:rPr lang="en-US" altLang="zh-CN" sz="11500" b="1" dirty="0">
                <a:ln>
                  <a:solidFill>
                    <a:schemeClr val="bg1"/>
                  </a:solidFill>
                </a:ln>
                <a:solidFill>
                  <a:schemeClr val="accent6">
                    <a:lumMod val="75000"/>
                  </a:schemeClr>
                </a:solidFill>
                <a:effectLst>
                  <a:outerShdw blurRad="38100" dist="38100" dir="2700000" algn="tl">
                    <a:srgbClr val="000000">
                      <a:alpha val="43137"/>
                    </a:srgbClr>
                  </a:outerShdw>
                </a:effectLst>
                <a:latin typeface="Arial Rounded"/>
                <a:ea typeface="方正大黑简体" panose="02010601030101010101" pitchFamily="2" charset="-122"/>
              </a:rPr>
              <a:t>TIẾT 1</a:t>
            </a:r>
            <a:endParaRPr lang="zh-CN" altLang="en-US" sz="11500" b="1" dirty="0">
              <a:ln>
                <a:solidFill>
                  <a:schemeClr val="bg1"/>
                </a:solidFill>
              </a:ln>
              <a:solidFill>
                <a:schemeClr val="accent6">
                  <a:lumMod val="75000"/>
                </a:schemeClr>
              </a:solidFill>
              <a:effectLst>
                <a:outerShdw blurRad="38100" dist="38100" dir="2700000" algn="tl">
                  <a:srgbClr val="000000">
                    <a:alpha val="43137"/>
                  </a:srgbClr>
                </a:outerShdw>
              </a:effectLst>
              <a:latin typeface="Arial Rounded"/>
              <a:ea typeface="方正大黑简体" panose="02010601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ppt_x</p:attrName>
                                        </p:attrNameLst>
                                      </p:cBhvr>
                                      <p:tavLst>
                                        <p:tav tm="0">
                                          <p:val>
                                            <p:strVal val="#ppt_x"/>
                                          </p:val>
                                        </p:tav>
                                        <p:tav tm="100000">
                                          <p:val>
                                            <p:strVal val="#ppt_x"/>
                                          </p:val>
                                        </p:tav>
                                      </p:tavLst>
                                    </p:anim>
                                    <p:anim calcmode="lin" valueType="num">
                                      <p:cBhvr>
                                        <p:cTn id="19" dur="2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ppt_x</p:attrName>
                                        </p:attrNameLst>
                                      </p:cBhvr>
                                      <p:tavLst>
                                        <p:tav tm="0">
                                          <p:val>
                                            <p:strVal val="#ppt_x"/>
                                          </p:val>
                                        </p:tav>
                                        <p:tav tm="100000">
                                          <p:val>
                                            <p:strVal val="#ppt_x"/>
                                          </p:val>
                                        </p:tav>
                                      </p:tavLst>
                                    </p:anim>
                                    <p:anim calcmode="lin" valueType="num">
                                      <p:cBhvr>
                                        <p:cTn id="24" dur="2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6550" b="23661" l="7037" r="14198"/>
                    </a14:imgEffect>
                  </a14:imgLayer>
                </a14:imgProps>
              </a:ext>
              <a:ext uri="{28A0092B-C50C-407E-A947-70E740481C1C}">
                <a14:useLocalDpi xmlns:a14="http://schemas.microsoft.com/office/drawing/2010/main" val="0"/>
              </a:ext>
            </a:extLst>
          </a:blip>
          <a:srcRect l="6142" t="15661" r="84907" b="75450"/>
          <a:stretch>
            <a:fillRect/>
          </a:stretch>
        </p:blipFill>
        <p:spPr>
          <a:xfrm>
            <a:off x="333827" y="-203201"/>
            <a:ext cx="1016001" cy="1422400"/>
          </a:xfrm>
          <a:prstGeom prst="rect">
            <a:avLst/>
          </a:prstGeom>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6">
                    <a14:imgEffect>
                      <a14:backgroundRemoval t="25579" b="38414" l="16286" r="35380"/>
                    </a14:imgEffect>
                  </a14:imgLayer>
                </a14:imgProps>
              </a:ext>
              <a:ext uri="{28A0092B-C50C-407E-A947-70E740481C1C}">
                <a14:useLocalDpi xmlns:a14="http://schemas.microsoft.com/office/drawing/2010/main" val="0"/>
              </a:ext>
            </a:extLst>
          </a:blip>
          <a:srcRect l="13899" t="23975" r="62233" b="59982"/>
          <a:stretch>
            <a:fillRect/>
          </a:stretch>
        </p:blipFill>
        <p:spPr>
          <a:xfrm>
            <a:off x="643456" y="719126"/>
            <a:ext cx="2435603" cy="1692486"/>
          </a:xfrm>
          <a:prstGeom prst="rect">
            <a:avLst/>
          </a:prstGeom>
        </p:spPr>
      </p:pic>
      <p:sp>
        <p:nvSpPr>
          <p:cNvPr id="6" name="TextBox 5"/>
          <p:cNvSpPr txBox="1"/>
          <p:nvPr/>
        </p:nvSpPr>
        <p:spPr>
          <a:xfrm>
            <a:off x="1185924" y="0"/>
            <a:ext cx="10120703" cy="768350"/>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ea typeface="Arial-Rounded" pitchFamily="34" charset="0"/>
                <a:cs typeface="Times New Roman" panose="02020603050405020304" pitchFamily="18" charset="0"/>
              </a:rPr>
              <a:t>Chơi</a:t>
            </a:r>
            <a:r>
              <a:rPr lang="en-US" sz="4400" b="1"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Rounded" pitchFamily="34" charset="0"/>
                <a:cs typeface="Times New Roman" panose="02020603050405020304" pitchFamily="18" charset="0"/>
              </a:rPr>
              <a:t>trò</a:t>
            </a:r>
            <a:r>
              <a:rPr lang="en-US" sz="4400" b="1"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Rounded" pitchFamily="34" charset="0"/>
                <a:cs typeface="Times New Roman" panose="02020603050405020304" pitchFamily="18" charset="0"/>
              </a:rPr>
              <a:t>chơi</a:t>
            </a:r>
            <a:r>
              <a:rPr lang="en-US" sz="4400" b="1" dirty="0">
                <a:solidFill>
                  <a:srgbClr val="FF0000"/>
                </a:solidFill>
                <a:latin typeface="Times New Roman" panose="02020603050405020304" pitchFamily="18" charset="0"/>
                <a:ea typeface="Arial-Rounded" pitchFamily="34" charset="0"/>
                <a:cs typeface="Times New Roman" panose="02020603050405020304" pitchFamily="18" charset="0"/>
              </a:rPr>
              <a:t> : Ai </a:t>
            </a:r>
            <a:r>
              <a:rPr lang="en-US" sz="4400" b="1" dirty="0" err="1">
                <a:solidFill>
                  <a:srgbClr val="FF0000"/>
                </a:solidFill>
                <a:latin typeface="Times New Roman" panose="02020603050405020304" pitchFamily="18" charset="0"/>
                <a:ea typeface="Arial-Rounded" pitchFamily="34" charset="0"/>
                <a:cs typeface="Times New Roman" panose="02020603050405020304" pitchFamily="18" charset="0"/>
              </a:rPr>
              <a:t>nhanh</a:t>
            </a:r>
            <a:r>
              <a:rPr lang="en-US" sz="4400" b="1" dirty="0">
                <a:solidFill>
                  <a:srgbClr val="FF0000"/>
                </a:solidFill>
                <a:latin typeface="Times New Roman" panose="02020603050405020304" pitchFamily="18" charset="0"/>
                <a:ea typeface="Arial-Rounded" pitchFamily="34" charset="0"/>
                <a:cs typeface="Times New Roman" panose="02020603050405020304" pitchFamily="18" charset="0"/>
              </a:rPr>
              <a:t> ? Ai </a:t>
            </a:r>
            <a:r>
              <a:rPr lang="en-US" sz="4400" b="1" dirty="0" err="1">
                <a:solidFill>
                  <a:srgbClr val="FF0000"/>
                </a:solidFill>
                <a:latin typeface="Times New Roman" panose="02020603050405020304" pitchFamily="18" charset="0"/>
                <a:ea typeface="Arial-Rounded" pitchFamily="34" charset="0"/>
                <a:cs typeface="Times New Roman" panose="02020603050405020304" pitchFamily="18" charset="0"/>
              </a:rPr>
              <a:t>đúng</a:t>
            </a:r>
            <a:r>
              <a:rPr lang="en-US" sz="4400" b="1" dirty="0">
                <a:solidFill>
                  <a:srgbClr val="FF0000"/>
                </a:solidFill>
                <a:latin typeface="Times New Roman" panose="02020603050405020304" pitchFamily="18" charset="0"/>
                <a:ea typeface="Arial-Rounded" pitchFamily="34" charset="0"/>
                <a:cs typeface="Times New Roman" panose="02020603050405020304" pitchFamily="18" charset="0"/>
              </a:rPr>
              <a:t> ?</a:t>
            </a:r>
          </a:p>
        </p:txBody>
      </p:sp>
      <p:pic>
        <p:nvPicPr>
          <p:cNvPr id="18" name="Picture 17"/>
          <p:cNvPicPr>
            <a:picLocks noChangeAspect="1"/>
          </p:cNvPicPr>
          <p:nvPr/>
        </p:nvPicPr>
        <p:blipFill rotWithShape="1">
          <a:blip r:embed="rId8">
            <a:extLst>
              <a:ext uri="{BEBA8EAE-BF5A-486C-A8C5-ECC9F3942E4B}">
                <a14:imgProps xmlns:a14="http://schemas.microsoft.com/office/drawing/2010/main">
                  <a14:imgLayer r:embed="rId6">
                    <a14:imgEffect>
                      <a14:backgroundRemoval t="24904" b="37739" l="40453" r="59547"/>
                    </a14:imgEffect>
                  </a14:imgLayer>
                </a14:imgProps>
              </a:ext>
              <a:ext uri="{28A0092B-C50C-407E-A947-70E740481C1C}">
                <a14:useLocalDpi xmlns:a14="http://schemas.microsoft.com/office/drawing/2010/main" val="0"/>
              </a:ext>
            </a:extLst>
          </a:blip>
          <a:srcRect l="38066" t="23300" r="38066" b="60657"/>
          <a:stretch>
            <a:fillRect/>
          </a:stretch>
        </p:blipFill>
        <p:spPr>
          <a:xfrm>
            <a:off x="3314954" y="551542"/>
            <a:ext cx="3381817" cy="1902272"/>
          </a:xfrm>
          <a:prstGeom prst="rect">
            <a:avLst/>
          </a:prstGeom>
        </p:spPr>
      </p:pic>
      <p:pic>
        <p:nvPicPr>
          <p:cNvPr id="19" name="Picture 18"/>
          <p:cNvPicPr>
            <a:picLocks noChangeAspect="1"/>
          </p:cNvPicPr>
          <p:nvPr/>
        </p:nvPicPr>
        <p:blipFill rotWithShape="1">
          <a:blip r:embed="rId9">
            <a:extLst>
              <a:ext uri="{BEBA8EAE-BF5A-486C-A8C5-ECC9F3942E4B}">
                <a14:imgProps xmlns:a14="http://schemas.microsoft.com/office/drawing/2010/main">
                  <a14:imgLayer r:embed="rId6">
                    <a14:imgEffect>
                      <a14:backgroundRemoval t="25617" b="38452" l="70049" r="87234"/>
                    </a14:imgEffect>
                  </a14:imgLayer>
                </a14:imgProps>
              </a:ext>
              <a:ext uri="{28A0092B-C50C-407E-A947-70E740481C1C}">
                <a14:useLocalDpi xmlns:a14="http://schemas.microsoft.com/office/drawing/2010/main" val="0"/>
              </a:ext>
            </a:extLst>
          </a:blip>
          <a:srcRect l="67901" t="24013" r="15737" b="62150"/>
          <a:stretch>
            <a:fillRect/>
          </a:stretch>
        </p:blipFill>
        <p:spPr>
          <a:xfrm rot="21294653">
            <a:off x="7551518" y="775274"/>
            <a:ext cx="2167351" cy="1533865"/>
          </a:xfrm>
          <a:prstGeom prst="rect">
            <a:avLst/>
          </a:prstGeom>
        </p:spPr>
      </p:pic>
      <p:pic>
        <p:nvPicPr>
          <p:cNvPr id="20" name="Picture 19"/>
          <p:cNvPicPr>
            <a:picLocks noChangeAspect="1"/>
          </p:cNvPicPr>
          <p:nvPr/>
        </p:nvPicPr>
        <p:blipFill rotWithShape="1">
          <a:blip r:embed="rId10">
            <a:extLst>
              <a:ext uri="{BEBA8EAE-BF5A-486C-A8C5-ECC9F3942E4B}">
                <a14:imgProps xmlns:a14="http://schemas.microsoft.com/office/drawing/2010/main">
                  <a14:imgLayer r:embed="rId6">
                    <a14:imgEffect>
                      <a14:backgroundRemoval t="43546" b="56095" l="16929" r="31608"/>
                    </a14:imgEffect>
                  </a14:imgLayer>
                </a14:imgProps>
              </a:ext>
              <a:ext uri="{28A0092B-C50C-407E-A947-70E740481C1C}">
                <a14:useLocalDpi xmlns:a14="http://schemas.microsoft.com/office/drawing/2010/main" val="0"/>
              </a:ext>
            </a:extLst>
          </a:blip>
          <a:srcRect l="15094" t="41977" r="66557" b="42336"/>
          <a:stretch>
            <a:fillRect/>
          </a:stretch>
        </p:blipFill>
        <p:spPr>
          <a:xfrm rot="314880">
            <a:off x="643936" y="2100990"/>
            <a:ext cx="2180808" cy="15602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6">
                    <a14:imgEffect>
                      <a14:backgroundRemoval t="43165" b="53448" l="42969" r="57552"/>
                    </a14:imgEffect>
                  </a14:imgLayer>
                </a14:imgProps>
              </a:ext>
              <a:ext uri="{28A0092B-C50C-407E-A947-70E740481C1C}">
                <a14:useLocalDpi xmlns:a14="http://schemas.microsoft.com/office/drawing/2010/main" val="0"/>
              </a:ext>
            </a:extLst>
          </a:blip>
          <a:srcRect l="41198" t="41978" r="40602" b="46078"/>
          <a:stretch>
            <a:fillRect/>
          </a:stretch>
        </p:blipFill>
        <p:spPr>
          <a:xfrm>
            <a:off x="3664507" y="2139508"/>
            <a:ext cx="2848664" cy="1564434"/>
          </a:xfrm>
          <a:prstGeom prst="rect">
            <a:avLst/>
          </a:prstGeom>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6">
                    <a14:imgEffect>
                      <a14:backgroundRemoval t="43548" b="56098" l="70020" r="84580"/>
                    </a14:imgEffect>
                  </a14:imgLayer>
                </a14:imgProps>
              </a:ext>
              <a:ext uri="{28A0092B-C50C-407E-A947-70E740481C1C}">
                <a14:useLocalDpi xmlns:a14="http://schemas.microsoft.com/office/drawing/2010/main" val="0"/>
              </a:ext>
            </a:extLst>
          </a:blip>
          <a:srcRect l="68200" t="41979" r="13600" b="42333"/>
          <a:stretch>
            <a:fillRect/>
          </a:stretch>
        </p:blipFill>
        <p:spPr>
          <a:xfrm>
            <a:off x="7742063" y="2331764"/>
            <a:ext cx="2494662" cy="1799431"/>
          </a:xfrm>
          <a:prstGeom prst="rect">
            <a:avLst/>
          </a:prstGeom>
        </p:spPr>
      </p:pic>
      <p:pic>
        <p:nvPicPr>
          <p:cNvPr id="23" name="Picture 22"/>
          <p:cNvPicPr>
            <a:picLocks noChangeAspect="1"/>
          </p:cNvPicPr>
          <p:nvPr/>
        </p:nvPicPr>
        <p:blipFill rotWithShape="1">
          <a:blip r:embed="rId13">
            <a:extLst>
              <a:ext uri="{BEBA8EAE-BF5A-486C-A8C5-ECC9F3942E4B}">
                <a14:imgProps xmlns:a14="http://schemas.microsoft.com/office/drawing/2010/main">
                  <a14:imgLayer r:embed="rId6">
                    <a14:imgEffect>
                      <a14:backgroundRemoval t="59056" b="71606" l="26459" r="41019"/>
                    </a14:imgEffect>
                  </a14:imgLayer>
                </a14:imgProps>
              </a:ext>
              <a:ext uri="{28A0092B-C50C-407E-A947-70E740481C1C}">
                <a14:useLocalDpi xmlns:a14="http://schemas.microsoft.com/office/drawing/2010/main" val="0"/>
              </a:ext>
            </a:extLst>
          </a:blip>
          <a:srcRect l="27241" t="61916" r="57161" b="26825"/>
          <a:stretch>
            <a:fillRect/>
          </a:stretch>
        </p:blipFill>
        <p:spPr>
          <a:xfrm>
            <a:off x="2283134" y="3677290"/>
            <a:ext cx="2592343" cy="1624726"/>
          </a:xfrm>
          <a:prstGeom prst="rect">
            <a:avLst/>
          </a:prstGeom>
        </p:spPr>
      </p:pic>
      <p:pic>
        <p:nvPicPr>
          <p:cNvPr id="24" name="Picture 23"/>
          <p:cNvPicPr>
            <a:picLocks noChangeAspect="1"/>
          </p:cNvPicPr>
          <p:nvPr/>
        </p:nvPicPr>
        <p:blipFill rotWithShape="1">
          <a:blip r:embed="rId14">
            <a:extLst>
              <a:ext uri="{BEBA8EAE-BF5A-486C-A8C5-ECC9F3942E4B}">
                <a14:imgProps xmlns:a14="http://schemas.microsoft.com/office/drawing/2010/main">
                  <a14:imgLayer r:embed="rId6">
                    <a14:imgEffect>
                      <a14:backgroundRemoval t="58929" b="71552" l="56424" r="75174"/>
                    </a14:imgEffect>
                  </a14:imgLayer>
                </a14:imgProps>
              </a:ext>
              <a:ext uri="{28A0092B-C50C-407E-A947-70E740481C1C}">
                <a14:useLocalDpi xmlns:a14="http://schemas.microsoft.com/office/drawing/2010/main" val="0"/>
              </a:ext>
            </a:extLst>
          </a:blip>
          <a:srcRect l="58925" t="61727" r="25534" b="26825"/>
          <a:stretch>
            <a:fillRect/>
          </a:stretch>
        </p:blipFill>
        <p:spPr>
          <a:xfrm rot="277237">
            <a:off x="9813198" y="4514414"/>
            <a:ext cx="1849779" cy="1433244"/>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6">
                    <a14:imgEffect>
                      <a14:backgroundRemoval t="73522" b="88670" l="24653" r="43750"/>
                    </a14:imgEffect>
                  </a14:imgLayer>
                </a14:imgProps>
              </a:ext>
              <a:ext uri="{28A0092B-C50C-407E-A947-70E740481C1C}">
                <a14:useLocalDpi xmlns:a14="http://schemas.microsoft.com/office/drawing/2010/main" val="0"/>
              </a:ext>
            </a:extLst>
          </a:blip>
          <a:srcRect l="27449" t="71665" r="57766" b="9438"/>
          <a:stretch>
            <a:fillRect/>
          </a:stretch>
        </p:blipFill>
        <p:spPr>
          <a:xfrm>
            <a:off x="3796382" y="4287082"/>
            <a:ext cx="1897942" cy="2029867"/>
          </a:xfrm>
          <a:prstGeom prst="rect">
            <a:avLst/>
          </a:prstGeom>
        </p:spPr>
      </p:pic>
      <p:pic>
        <p:nvPicPr>
          <p:cNvPr id="26" name="Picture 25"/>
          <p:cNvPicPr>
            <a:picLocks noChangeAspect="1"/>
          </p:cNvPicPr>
          <p:nvPr/>
        </p:nvPicPr>
        <p:blipFill rotWithShape="1">
          <a:blip r:embed="rId16">
            <a:extLst>
              <a:ext uri="{BEBA8EAE-BF5A-486C-A8C5-ECC9F3942E4B}">
                <a14:imgProps xmlns:a14="http://schemas.microsoft.com/office/drawing/2010/main">
                  <a14:imgLayer r:embed="rId6">
                    <a14:imgEffect>
                      <a14:backgroundRemoval t="73378" b="88495" l="58682" r="73242"/>
                    </a14:imgEffect>
                  </a14:imgLayer>
                </a14:imgProps>
              </a:ext>
              <a:ext uri="{28A0092B-C50C-407E-A947-70E740481C1C}">
                <a14:useLocalDpi xmlns:a14="http://schemas.microsoft.com/office/drawing/2010/main" val="0"/>
              </a:ext>
            </a:extLst>
          </a:blip>
          <a:srcRect l="56862" t="71488" r="26023" b="13222"/>
          <a:stretch>
            <a:fillRect/>
          </a:stretch>
        </p:blipFill>
        <p:spPr>
          <a:xfrm>
            <a:off x="6096000" y="3920045"/>
            <a:ext cx="2166273" cy="1904384"/>
          </a:xfrm>
          <a:prstGeom prst="rect">
            <a:avLst/>
          </a:prstGeom>
        </p:spPr>
      </p:pic>
      <p:pic>
        <p:nvPicPr>
          <p:cNvPr id="27" name="Picture 26"/>
          <p:cNvPicPr>
            <a:picLocks noChangeAspect="1"/>
          </p:cNvPicPr>
          <p:nvPr/>
        </p:nvPicPr>
        <p:blipFill rotWithShape="1">
          <a:blip r:embed="rId10">
            <a:extLst>
              <a:ext uri="{BEBA8EAE-BF5A-486C-A8C5-ECC9F3942E4B}">
                <a14:imgProps xmlns:a14="http://schemas.microsoft.com/office/drawing/2010/main">
                  <a14:imgLayer r:embed="rId6">
                    <a14:imgEffect>
                      <a14:backgroundRemoval t="43546" b="56095" l="16929" r="31608"/>
                    </a14:imgEffect>
                  </a14:imgLayer>
                </a14:imgProps>
              </a:ext>
              <a:ext uri="{28A0092B-C50C-407E-A947-70E740481C1C}">
                <a14:useLocalDpi xmlns:a14="http://schemas.microsoft.com/office/drawing/2010/main" val="0"/>
              </a:ext>
            </a:extLst>
          </a:blip>
          <a:srcRect l="15094" t="41977" r="66557" b="42336"/>
          <a:stretch>
            <a:fillRect/>
          </a:stretch>
        </p:blipFill>
        <p:spPr>
          <a:xfrm>
            <a:off x="724756" y="2047220"/>
            <a:ext cx="2180808" cy="1560256"/>
          </a:xfrm>
          <a:prstGeom prst="rect">
            <a:avLst/>
          </a:prstGeom>
        </p:spPr>
      </p:pic>
      <p:pic>
        <p:nvPicPr>
          <p:cNvPr id="3" name="60 giây đếm ngược  nhạc sôi động (1 minute countdown with musi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0" y="6138874"/>
            <a:ext cx="1238123" cy="6964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67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3"/>
                </p:tgtEl>
              </p:cMediaNode>
            </p:video>
            <p:seq concurrent="1" nextAc="seek">
              <p:cTn id="64" restart="whenNotActive" fill="hold" evtFilter="cancelBubble" nodeType="interactiveSeq">
                <p:stCondLst>
                  <p:cond evt="onClick" delay="0">
                    <p:tgtEl>
                      <p:spTgt spid="3"/>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04829" y="426524"/>
          <a:ext cx="11517745" cy="5707404"/>
        </p:xfrm>
        <a:graphic>
          <a:graphicData uri="http://schemas.openxmlformats.org/drawingml/2006/table">
            <a:tbl>
              <a:tblPr firstRow="1" bandRow="1">
                <a:tableStyleId>{5C22544A-7EE6-4342-B048-85BDC9FD1C3A}</a:tableStyleId>
              </a:tblPr>
              <a:tblGrid>
                <a:gridCol w="2303549">
                  <a:extLst>
                    <a:ext uri="{9D8B030D-6E8A-4147-A177-3AD203B41FA5}">
                      <a16:colId xmlns:a16="http://schemas.microsoft.com/office/drawing/2014/main" val="20000"/>
                    </a:ext>
                  </a:extLst>
                </a:gridCol>
                <a:gridCol w="2303549">
                  <a:extLst>
                    <a:ext uri="{9D8B030D-6E8A-4147-A177-3AD203B41FA5}">
                      <a16:colId xmlns:a16="http://schemas.microsoft.com/office/drawing/2014/main" val="20001"/>
                    </a:ext>
                  </a:extLst>
                </a:gridCol>
                <a:gridCol w="2303549">
                  <a:extLst>
                    <a:ext uri="{9D8B030D-6E8A-4147-A177-3AD203B41FA5}">
                      <a16:colId xmlns:a16="http://schemas.microsoft.com/office/drawing/2014/main" val="20002"/>
                    </a:ext>
                  </a:extLst>
                </a:gridCol>
                <a:gridCol w="2303549">
                  <a:extLst>
                    <a:ext uri="{9D8B030D-6E8A-4147-A177-3AD203B41FA5}">
                      <a16:colId xmlns:a16="http://schemas.microsoft.com/office/drawing/2014/main" val="20003"/>
                    </a:ext>
                  </a:extLst>
                </a:gridCol>
                <a:gridCol w="2303549">
                  <a:extLst>
                    <a:ext uri="{9D8B030D-6E8A-4147-A177-3AD203B41FA5}">
                      <a16:colId xmlns:a16="http://schemas.microsoft.com/office/drawing/2014/main" val="20004"/>
                    </a:ext>
                  </a:extLst>
                </a:gridCol>
              </a:tblGrid>
              <a:tr h="589204">
                <a:tc>
                  <a:txBody>
                    <a:bodyPr/>
                    <a:lstStyle/>
                    <a:p>
                      <a:pPr algn="ctr"/>
                      <a:r>
                        <a:rPr lang="en-US" dirty="0" err="1">
                          <a:solidFill>
                            <a:srgbClr val="FF0000"/>
                          </a:solidFill>
                          <a:latin typeface="Times New Roman" panose="02020603050405020304" pitchFamily="18" charset="0"/>
                          <a:cs typeface="Times New Roman" panose="02020603050405020304" pitchFamily="18" charset="0"/>
                        </a:rPr>
                        <a:t>Trời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nắng</a:t>
                      </a:r>
                      <a:endParaRPr lang="en-US"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dirty="0" err="1">
                          <a:solidFill>
                            <a:srgbClr val="FF0000"/>
                          </a:solidFill>
                          <a:latin typeface="Times New Roman" panose="02020603050405020304" pitchFamily="18" charset="0"/>
                          <a:cs typeface="Times New Roman" panose="02020603050405020304" pitchFamily="18" charset="0"/>
                        </a:rPr>
                        <a:t>Trời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rất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nóng</a:t>
                      </a:r>
                      <a:endParaRPr lang="en-US"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dirty="0" err="1">
                          <a:solidFill>
                            <a:srgbClr val="FF0000"/>
                          </a:solidFill>
                          <a:latin typeface="Times New Roman" panose="02020603050405020304" pitchFamily="18" charset="0"/>
                          <a:cs typeface="Times New Roman" panose="02020603050405020304" pitchFamily="18" charset="0"/>
                        </a:rPr>
                        <a:t>Trời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có</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bão</a:t>
                      </a:r>
                      <a:endParaRPr lang="en-US"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dirty="0" err="1">
                          <a:solidFill>
                            <a:srgbClr val="FF0000"/>
                          </a:solidFill>
                          <a:latin typeface="Times New Roman" panose="02020603050405020304" pitchFamily="18" charset="0"/>
                          <a:cs typeface="Times New Roman" panose="02020603050405020304" pitchFamily="18" charset="0"/>
                        </a:rPr>
                        <a:t>Trời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mưa</a:t>
                      </a:r>
                      <a:endParaRPr lang="en-US"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dirty="0" err="1">
                          <a:solidFill>
                            <a:srgbClr val="FF0000"/>
                          </a:solidFill>
                          <a:latin typeface="Times New Roman" panose="02020603050405020304" pitchFamily="18" charset="0"/>
                          <a:cs typeface="Times New Roman" panose="02020603050405020304" pitchFamily="18" charset="0"/>
                        </a:rPr>
                        <a:t>Trời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lạnh</a:t>
                      </a:r>
                      <a:endParaRPr lang="en-US"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0"/>
                  </a:ext>
                </a:extLst>
              </a:tr>
              <a:tr h="2559100">
                <a:tc>
                  <a:txBody>
                    <a:bodyPr/>
                    <a:lstStyle/>
                    <a:p>
                      <a:endParaRPr lang="en-US" dirty="0">
                        <a:solidFill>
                          <a:srgbClr val="FFFF00"/>
                        </a:solidFill>
                        <a:latin typeface="r0c0i Linotte" pitchFamily="2" charset="0"/>
                      </a:endParaRPr>
                    </a:p>
                  </a:txBody>
                  <a:tcPr/>
                </a:tc>
                <a:tc>
                  <a:txBody>
                    <a:bodyPr/>
                    <a:lstStyle/>
                    <a:p>
                      <a:endParaRPr lang="en-US">
                        <a:solidFill>
                          <a:srgbClr val="FFFF00"/>
                        </a:solidFill>
                        <a:latin typeface="r0c0i Linotte" pitchFamily="2" charset="0"/>
                      </a:endParaRPr>
                    </a:p>
                  </a:txBody>
                  <a:tcPr/>
                </a:tc>
                <a:tc>
                  <a:txBody>
                    <a:bodyPr/>
                    <a:lstStyle/>
                    <a:p>
                      <a:endParaRPr lang="en-US">
                        <a:solidFill>
                          <a:srgbClr val="FFFF00"/>
                        </a:solidFill>
                        <a:latin typeface="r0c0i Linotte" pitchFamily="2" charset="0"/>
                      </a:endParaRPr>
                    </a:p>
                  </a:txBody>
                  <a:tcPr/>
                </a:tc>
                <a:tc>
                  <a:txBody>
                    <a:bodyPr/>
                    <a:lstStyle/>
                    <a:p>
                      <a:endParaRPr lang="en-US" dirty="0">
                        <a:solidFill>
                          <a:srgbClr val="FFFF00"/>
                        </a:solidFill>
                        <a:latin typeface="r0c0i Linotte" pitchFamily="2" charset="0"/>
                      </a:endParaRPr>
                    </a:p>
                  </a:txBody>
                  <a:tcPr/>
                </a:tc>
                <a:tc>
                  <a:txBody>
                    <a:bodyPr/>
                    <a:lstStyle/>
                    <a:p>
                      <a:endParaRPr lang="en-US" dirty="0">
                        <a:solidFill>
                          <a:srgbClr val="FFFF00"/>
                        </a:solidFill>
                        <a:latin typeface="r0c0i Linotte" pitchFamily="2" charset="0"/>
                      </a:endParaRPr>
                    </a:p>
                  </a:txBody>
                  <a:tcPr/>
                </a:tc>
                <a:extLst>
                  <a:ext uri="{0D108BD9-81ED-4DB2-BD59-A6C34878D82A}">
                    <a16:rowId xmlns:a16="http://schemas.microsoft.com/office/drawing/2014/main" val="10001"/>
                  </a:ext>
                </a:extLst>
              </a:tr>
              <a:tr h="2559100">
                <a:tc>
                  <a:txBody>
                    <a:bodyPr/>
                    <a:lstStyle/>
                    <a:p>
                      <a:endParaRPr lang="en-US" dirty="0">
                        <a:solidFill>
                          <a:srgbClr val="FFFF00"/>
                        </a:solidFill>
                        <a:latin typeface="r0c0i Linotte" pitchFamily="2" charset="0"/>
                      </a:endParaRPr>
                    </a:p>
                  </a:txBody>
                  <a:tcPr/>
                </a:tc>
                <a:tc>
                  <a:txBody>
                    <a:bodyPr/>
                    <a:lstStyle/>
                    <a:p>
                      <a:endParaRPr lang="en-US">
                        <a:solidFill>
                          <a:srgbClr val="FFFF00"/>
                        </a:solidFill>
                        <a:latin typeface="r0c0i Linotte" pitchFamily="2" charset="0"/>
                      </a:endParaRPr>
                    </a:p>
                  </a:txBody>
                  <a:tcPr/>
                </a:tc>
                <a:tc>
                  <a:txBody>
                    <a:bodyPr/>
                    <a:lstStyle/>
                    <a:p>
                      <a:endParaRPr lang="en-US">
                        <a:solidFill>
                          <a:srgbClr val="FFFF00"/>
                        </a:solidFill>
                        <a:latin typeface="r0c0i Linotte" pitchFamily="2" charset="0"/>
                      </a:endParaRPr>
                    </a:p>
                  </a:txBody>
                  <a:tcPr/>
                </a:tc>
                <a:tc>
                  <a:txBody>
                    <a:bodyPr/>
                    <a:lstStyle/>
                    <a:p>
                      <a:endParaRPr lang="en-US">
                        <a:solidFill>
                          <a:srgbClr val="FFFF00"/>
                        </a:solidFill>
                        <a:latin typeface="r0c0i Linotte" pitchFamily="2" charset="0"/>
                      </a:endParaRPr>
                    </a:p>
                  </a:txBody>
                  <a:tcPr/>
                </a:tc>
                <a:tc>
                  <a:txBody>
                    <a:bodyPr/>
                    <a:lstStyle/>
                    <a:p>
                      <a:endParaRPr lang="en-US" dirty="0">
                        <a:solidFill>
                          <a:srgbClr val="FFFF00"/>
                        </a:solidFill>
                        <a:latin typeface="r0c0i Linotte" pitchFamily="2" charset="0"/>
                      </a:endParaRPr>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6601" b="36268" l="19531" r="32031"/>
                    </a14:imgEffect>
                  </a14:imgLayer>
                </a14:imgProps>
              </a:ext>
              <a:ext uri="{28A0092B-C50C-407E-A947-70E740481C1C}">
                <a14:useLocalDpi xmlns:a14="http://schemas.microsoft.com/office/drawing/2010/main" val="0"/>
              </a:ext>
            </a:extLst>
          </a:blip>
          <a:srcRect l="13899" t="23975" r="62233" b="59982"/>
          <a:stretch>
            <a:fillRect/>
          </a:stretch>
        </p:blipFill>
        <p:spPr>
          <a:xfrm rot="333882">
            <a:off x="-96749" y="1323643"/>
            <a:ext cx="2435603" cy="169248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4">
                    <a14:imgEffect>
                      <a14:backgroundRemoval t="77525" b="88485" l="59722" r="73177"/>
                    </a14:imgEffect>
                  </a14:imgLayer>
                </a14:imgProps>
              </a:ext>
              <a:ext uri="{28A0092B-C50C-407E-A947-70E740481C1C}">
                <a14:useLocalDpi xmlns:a14="http://schemas.microsoft.com/office/drawing/2010/main" val="0"/>
              </a:ext>
            </a:extLst>
          </a:blip>
          <a:srcRect l="56862" t="71488" r="26023" b="13222"/>
          <a:stretch>
            <a:fillRect/>
          </a:stretch>
        </p:blipFill>
        <p:spPr>
          <a:xfrm rot="21337002">
            <a:off x="-103463" y="3360224"/>
            <a:ext cx="2166273" cy="1904384"/>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4">
                    <a14:imgEffect>
                      <a14:backgroundRemoval t="46182" b="55973" l="18403" r="31424"/>
                    </a14:imgEffect>
                  </a14:imgLayer>
                </a14:imgProps>
              </a:ext>
              <a:ext uri="{28A0092B-C50C-407E-A947-70E740481C1C}">
                <a14:useLocalDpi xmlns:a14="http://schemas.microsoft.com/office/drawing/2010/main" val="0"/>
              </a:ext>
            </a:extLst>
          </a:blip>
          <a:srcRect l="15094" t="41977" r="66557" b="42336"/>
          <a:stretch>
            <a:fillRect/>
          </a:stretch>
        </p:blipFill>
        <p:spPr>
          <a:xfrm rot="314880">
            <a:off x="2530886" y="1165017"/>
            <a:ext cx="2440145" cy="1745798"/>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4">
                    <a14:imgEffect>
                      <a14:backgroundRemoval t="59052" b="67857" l="26389" r="39757"/>
                    </a14:imgEffect>
                  </a14:imgLayer>
                </a14:imgProps>
              </a:ext>
              <a:ext uri="{28A0092B-C50C-407E-A947-70E740481C1C}">
                <a14:useLocalDpi xmlns:a14="http://schemas.microsoft.com/office/drawing/2010/main" val="0"/>
              </a:ext>
            </a:extLst>
          </a:blip>
          <a:srcRect l="27241" t="61916" r="57161" b="26825"/>
          <a:stretch>
            <a:fillRect/>
          </a:stretch>
        </p:blipFill>
        <p:spPr>
          <a:xfrm>
            <a:off x="2619523" y="4380708"/>
            <a:ext cx="2592343" cy="1624726"/>
          </a:xfrm>
          <a:prstGeom prst="rect">
            <a:avLst/>
          </a:prstGeom>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4">
                    <a14:imgEffect>
                      <a14:backgroundRemoval t="24877" b="37500" l="44097" r="59549"/>
                    </a14:imgEffect>
                  </a14:imgLayer>
                </a14:imgProps>
              </a:ext>
              <a:ext uri="{28A0092B-C50C-407E-A947-70E740481C1C}">
                <a14:useLocalDpi xmlns:a14="http://schemas.microsoft.com/office/drawing/2010/main" val="0"/>
              </a:ext>
            </a:extLst>
          </a:blip>
          <a:srcRect l="38066" t="23300" r="38066" b="60657"/>
          <a:stretch>
            <a:fillRect/>
          </a:stretch>
        </p:blipFill>
        <p:spPr>
          <a:xfrm>
            <a:off x="6173681" y="969387"/>
            <a:ext cx="3381817" cy="1902272"/>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4">
                    <a14:imgEffect>
                      <a14:backgroundRemoval t="43548" b="56098" l="70020" r="84580"/>
                    </a14:imgEffect>
                  </a14:imgLayer>
                </a14:imgProps>
              </a:ext>
              <a:ext uri="{28A0092B-C50C-407E-A947-70E740481C1C}">
                <a14:useLocalDpi xmlns:a14="http://schemas.microsoft.com/office/drawing/2010/main" val="0"/>
              </a:ext>
            </a:extLst>
          </a:blip>
          <a:srcRect l="68200" t="41979" r="13600" b="42333"/>
          <a:stretch>
            <a:fillRect/>
          </a:stretch>
        </p:blipFill>
        <p:spPr>
          <a:xfrm>
            <a:off x="7202417" y="3901723"/>
            <a:ext cx="2494662" cy="1865980"/>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4">
                    <a14:imgEffect>
                      <a14:backgroundRemoval t="26355" b="38424" l="71181" r="83507"/>
                    </a14:imgEffect>
                  </a14:imgLayer>
                </a14:imgProps>
              </a:ext>
              <a:ext uri="{28A0092B-C50C-407E-A947-70E740481C1C}">
                <a14:useLocalDpi xmlns:a14="http://schemas.microsoft.com/office/drawing/2010/main" val="0"/>
              </a:ext>
            </a:extLst>
          </a:blip>
          <a:srcRect l="67901" t="24013" r="15737" b="62150"/>
          <a:stretch>
            <a:fillRect/>
          </a:stretch>
        </p:blipFill>
        <p:spPr>
          <a:xfrm rot="21294653">
            <a:off x="4734548" y="4035196"/>
            <a:ext cx="2167351" cy="153386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4">
                    <a14:imgEffect>
                      <a14:backgroundRemoval t="43165" b="53448" l="42969" r="57552"/>
                    </a14:imgEffect>
                  </a14:imgLayer>
                </a14:imgProps>
              </a:ext>
              <a:ext uri="{28A0092B-C50C-407E-A947-70E740481C1C}">
                <a14:useLocalDpi xmlns:a14="http://schemas.microsoft.com/office/drawing/2010/main" val="0"/>
              </a:ext>
            </a:extLst>
          </a:blip>
          <a:srcRect l="41198" t="41978" r="40602" b="46078"/>
          <a:stretch>
            <a:fillRect/>
          </a:stretch>
        </p:blipFill>
        <p:spPr>
          <a:xfrm>
            <a:off x="4334301" y="1255699"/>
            <a:ext cx="2848664" cy="1564434"/>
          </a:xfrm>
          <a:prstGeom prst="rect">
            <a:avLst/>
          </a:prstGeom>
        </p:spPr>
      </p:pic>
      <p:pic>
        <p:nvPicPr>
          <p:cNvPr id="15" name="Picture 14"/>
          <p:cNvPicPr>
            <a:picLocks noChangeAspect="1"/>
          </p:cNvPicPr>
          <p:nvPr/>
        </p:nvPicPr>
        <p:blipFill rotWithShape="1">
          <a:blip r:embed="rId12">
            <a:extLst>
              <a:ext uri="{BEBA8EAE-BF5A-486C-A8C5-ECC9F3942E4B}">
                <a14:imgProps xmlns:a14="http://schemas.microsoft.com/office/drawing/2010/main">
                  <a14:imgLayer r:embed="rId4">
                    <a14:imgEffect>
                      <a14:backgroundRemoval t="58929" b="71552" l="56424" r="75174"/>
                    </a14:imgEffect>
                  </a14:imgLayer>
                </a14:imgProps>
              </a:ext>
              <a:ext uri="{28A0092B-C50C-407E-A947-70E740481C1C}">
                <a14:useLocalDpi xmlns:a14="http://schemas.microsoft.com/office/drawing/2010/main" val="0"/>
              </a:ext>
            </a:extLst>
          </a:blip>
          <a:srcRect l="58925" t="61727" r="25534" b="26825"/>
          <a:stretch>
            <a:fillRect/>
          </a:stretch>
        </p:blipFill>
        <p:spPr>
          <a:xfrm rot="277237">
            <a:off x="9718071" y="1766314"/>
            <a:ext cx="1849779" cy="1433244"/>
          </a:xfrm>
          <a:prstGeom prst="rect">
            <a:avLst/>
          </a:prstGeom>
        </p:spPr>
      </p:pic>
      <p:pic>
        <p:nvPicPr>
          <p:cNvPr id="16" name="Picture 15"/>
          <p:cNvPicPr>
            <a:picLocks noChangeAspect="1"/>
          </p:cNvPicPr>
          <p:nvPr/>
        </p:nvPicPr>
        <p:blipFill rotWithShape="1">
          <a:blip r:embed="rId13">
            <a:extLst>
              <a:ext uri="{BEBA8EAE-BF5A-486C-A8C5-ECC9F3942E4B}">
                <a14:imgProps xmlns:a14="http://schemas.microsoft.com/office/drawing/2010/main">
                  <a14:imgLayer r:embed="rId4">
                    <a14:imgEffect>
                      <a14:backgroundRemoval t="73461" b="88978" l="28733" r="42448"/>
                    </a14:imgEffect>
                  </a14:imgLayer>
                </a14:imgProps>
              </a:ext>
              <a:ext uri="{28A0092B-C50C-407E-A947-70E740481C1C}">
                <a14:useLocalDpi xmlns:a14="http://schemas.microsoft.com/office/drawing/2010/main" val="0"/>
              </a:ext>
            </a:extLst>
          </a:blip>
          <a:srcRect l="27449" t="71665" r="57766" b="9438"/>
          <a:stretch>
            <a:fillRect/>
          </a:stretch>
        </p:blipFill>
        <p:spPr>
          <a:xfrm>
            <a:off x="9980022" y="3901723"/>
            <a:ext cx="1897942" cy="202986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430"/>
          <a:stretch>
            <a:fillRect/>
          </a:stretch>
        </p:blipFill>
        <p:spPr>
          <a:xfrm>
            <a:off x="729455" y="1259840"/>
            <a:ext cx="11004212" cy="5174651"/>
          </a:xfrm>
          <a:prstGeom prst="rect">
            <a:avLst/>
          </a:prstGeom>
        </p:spPr>
      </p:pic>
      <p:grpSp>
        <p:nvGrpSpPr>
          <p:cNvPr id="5" name="Group 4"/>
          <p:cNvGrpSpPr/>
          <p:nvPr/>
        </p:nvGrpSpPr>
        <p:grpSpPr>
          <a:xfrm>
            <a:off x="2604572" y="585423"/>
            <a:ext cx="9587428" cy="3697635"/>
            <a:chOff x="3267187" y="906146"/>
            <a:chExt cx="9587428" cy="3697635"/>
          </a:xfrm>
        </p:grpSpPr>
        <p:sp>
          <p:nvSpPr>
            <p:cNvPr id="6" name="TextBox 5"/>
            <p:cNvSpPr txBox="1"/>
            <p:nvPr/>
          </p:nvSpPr>
          <p:spPr>
            <a:xfrm>
              <a:off x="3267187" y="2850546"/>
              <a:ext cx="7613828" cy="1753235"/>
            </a:xfrm>
            <a:prstGeom prst="rect">
              <a:avLst/>
            </a:prstGeom>
            <a:noFill/>
          </p:spPr>
          <p:txBody>
            <a:bodyPr wrap="square">
              <a:sp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Lợi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a:t>
              </a:r>
              <a:r>
                <a:rPr lang="vi-VN" altLang="en-US" sz="5400" b="1" dirty="0" err="1">
                  <a:solidFill>
                    <a:srgbClr val="FF0000"/>
                  </a:solidFill>
                  <a:latin typeface="Times New Roman" panose="02020603050405020304" pitchFamily="18" charset="0"/>
                  <a:cs typeface="Times New Roman" panose="02020603050405020304" pitchFamily="18" charset="0"/>
                </a:rPr>
                <a:t>ạ</a:t>
              </a:r>
              <a:r>
                <a:rPr lang="en-US" sz="5400" b="1" dirty="0" err="1">
                  <a:solidFill>
                    <a:srgbClr val="FF0000"/>
                  </a:solidFill>
                  <a:latin typeface="Times New Roman" panose="02020603050405020304" pitchFamily="18" charset="0"/>
                  <a:cs typeface="Times New Roman" panose="02020603050405020304" pitchFamily="18" charset="0"/>
                </a:rPr>
                <a:t>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p>
            <a:p>
              <a:pPr algn="ctr"/>
              <a:r>
                <a:rPr lang="en-US" sz="5400" b="1" dirty="0" err="1">
                  <a:solidFill>
                    <a:srgbClr val="FF0000"/>
                  </a:solidFill>
                  <a:latin typeface="Times New Roman" panose="02020603050405020304" pitchFamily="18" charset="0"/>
                  <a:cs typeface="Times New Roman" panose="02020603050405020304" pitchFamily="18" charset="0"/>
                </a:rPr>
                <a:t>trời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nắng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mưa</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03895" y="906146"/>
              <a:ext cx="1950720" cy="1548384"/>
            </a:xfrm>
            <a:prstGeom prst="rect">
              <a:avLst/>
            </a:prstGeom>
          </p:spPr>
        </p:pic>
      </p:grpSp>
      <p:pic>
        <p:nvPicPr>
          <p:cNvPr id="8" name="Picture 12"/>
          <p:cNvPicPr>
            <a:picLocks noChangeAspect="1"/>
          </p:cNvPicPr>
          <p:nvPr/>
        </p:nvPicPr>
        <p:blipFill>
          <a:blip r:embed="rId6"/>
          <a:srcRect/>
          <a:stretch>
            <a:fillRect/>
          </a:stretch>
        </p:blipFill>
        <p:spPr>
          <a:xfrm>
            <a:off x="-83362" y="3422161"/>
            <a:ext cx="2321212" cy="3488359"/>
          </a:xfrm>
          <a:prstGeom prst="rect">
            <a:avLst/>
          </a:prstGeom>
        </p:spPr>
      </p:pic>
      <p:sp>
        <p:nvSpPr>
          <p:cNvPr id="2" name="Freeform 6"/>
          <p:cNvSpPr/>
          <p:nvPr/>
        </p:nvSpPr>
        <p:spPr>
          <a:xfrm>
            <a:off x="208658" y="-6483"/>
            <a:ext cx="3032910" cy="2630376"/>
          </a:xfrm>
          <a:custGeom>
            <a:avLst/>
            <a:gdLst/>
            <a:ahLst/>
            <a:cxnLst/>
            <a:rect l="l" t="t" r="r" b="b"/>
            <a:pathLst>
              <a:path w="3322638" h="3322638">
                <a:moveTo>
                  <a:pt x="0" y="0"/>
                </a:moveTo>
                <a:lnTo>
                  <a:pt x="3322638" y="0"/>
                </a:lnTo>
                <a:lnTo>
                  <a:pt x="3322638" y="3322638"/>
                </a:lnTo>
                <a:lnTo>
                  <a:pt x="0" y="33226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t="-22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3142" y="-198487"/>
            <a:ext cx="3368040" cy="1325563"/>
          </a:xfrm>
        </p:spPr>
        <p:txBody>
          <a:bodyPr>
            <a:normAutofit fontScale="90000"/>
          </a:bodyPr>
          <a:lstStyle/>
          <a:p>
            <a:r>
              <a:rPr lang="en-US" b="1" dirty="0">
                <a:solidFill>
                  <a:srgbClr val="FF0000"/>
                </a:solidFill>
                <a:latin typeface="Times New Roman" panose="02020603050405020304" pitchFamily="18" charset="0"/>
                <a:cs typeface="Times New Roman" panose="02020603050405020304" pitchFamily="18" charset="0"/>
              </a:rPr>
              <a:t>TRỜI NẮNG</a:t>
            </a:r>
          </a:p>
        </p:txBody>
      </p:sp>
      <p:graphicFrame>
        <p:nvGraphicFramePr>
          <p:cNvPr id="4" name="Content Placeholder 3"/>
          <p:cNvGraphicFramePr>
            <a:graphicFrameLocks noGrp="1"/>
          </p:cNvGraphicFramePr>
          <p:nvPr>
            <p:ph idx="1"/>
          </p:nvPr>
        </p:nvGraphicFramePr>
        <p:xfrm>
          <a:off x="2611199" y="3367631"/>
          <a:ext cx="7251552" cy="3167284"/>
        </p:xfrm>
        <a:graphic>
          <a:graphicData uri="http://schemas.openxmlformats.org/drawingml/2006/table">
            <a:tbl>
              <a:tblPr firstRow="1" bandRow="1">
                <a:tableStyleId>{5C22544A-7EE6-4342-B048-85BDC9FD1C3A}</a:tableStyleId>
              </a:tblPr>
              <a:tblGrid>
                <a:gridCol w="3625776">
                  <a:extLst>
                    <a:ext uri="{9D8B030D-6E8A-4147-A177-3AD203B41FA5}">
                      <a16:colId xmlns:a16="http://schemas.microsoft.com/office/drawing/2014/main" val="20000"/>
                    </a:ext>
                  </a:extLst>
                </a:gridCol>
                <a:gridCol w="3625776">
                  <a:extLst>
                    <a:ext uri="{9D8B030D-6E8A-4147-A177-3AD203B41FA5}">
                      <a16:colId xmlns:a16="http://schemas.microsoft.com/office/drawing/2014/main" val="20001"/>
                    </a:ext>
                  </a:extLst>
                </a:gridCol>
              </a:tblGrid>
              <a:tr h="681750">
                <a:tc>
                  <a:txBody>
                    <a:bodyPr/>
                    <a:lstStyle/>
                    <a:p>
                      <a:pPr algn="ctr"/>
                      <a:r>
                        <a:rPr lang="en-US" sz="2400" dirty="0" err="1">
                          <a:solidFill>
                            <a:srgbClr val="002060"/>
                          </a:solidFill>
                          <a:latin typeface="Times New Roman" panose="02020603050405020304" pitchFamily="18" charset="0"/>
                          <a:cs typeface="Times New Roman" panose="02020603050405020304" pitchFamily="18" charset="0"/>
                        </a:rPr>
                        <a:t>Lợi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ích</a:t>
                      </a:r>
                      <a:endParaRPr lang="en-US" sz="24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ct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kéo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dài</a:t>
                      </a:r>
                      <a:endParaRPr lang="en-US" sz="24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0"/>
                  </a:ext>
                </a:extLst>
              </a:tr>
              <a:tr h="2344324">
                <a:tc>
                  <a:txBody>
                    <a:bodyPr/>
                    <a:lstStyle/>
                    <a:p>
                      <a:pPr algn="ctr"/>
                      <a:endParaRPr lang="en-US"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ctr"/>
                      <a:endParaRPr lang="en-US"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5" name="Rectangle: Rounded Corners 4"/>
          <p:cNvSpPr/>
          <p:nvPr/>
        </p:nvSpPr>
        <p:spPr>
          <a:xfrm>
            <a:off x="6382874" y="2441467"/>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phơi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7081222" y="703283"/>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cấp</a:t>
            </a:r>
            <a:r>
              <a:rPr lang="en-US" sz="2400" dirty="0">
                <a:solidFill>
                  <a:srgbClr val="7030A0"/>
                </a:solidFill>
                <a:latin typeface="Times New Roman" panose="02020603050405020304" pitchFamily="18" charset="0"/>
                <a:cs typeface="Times New Roman" panose="02020603050405020304" pitchFamily="18" charset="0"/>
              </a:rPr>
              <a:t> vitamin D</a:t>
            </a:r>
          </a:p>
        </p:txBody>
      </p:sp>
      <p:sp>
        <p:nvSpPr>
          <p:cNvPr id="7" name="Rectangle: Rounded Corners 6"/>
          <p:cNvSpPr/>
          <p:nvPr/>
        </p:nvSpPr>
        <p:spPr>
          <a:xfrm>
            <a:off x="3836674" y="2461149"/>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7030A0"/>
                </a:solidFill>
                <a:latin typeface="Times New Roman" panose="02020603050405020304" pitchFamily="18" charset="0"/>
                <a:cs typeface="Times New Roman" panose="02020603050405020304" pitchFamily="18" charset="0"/>
              </a:rPr>
              <a:t>tạo </a:t>
            </a:r>
            <a:r>
              <a:rPr lang="en-US" sz="2400" dirty="0" err="1">
                <a:solidFill>
                  <a:srgbClr val="7030A0"/>
                </a:solidFill>
                <a:latin typeface="Times New Roman" panose="02020603050405020304" pitchFamily="18" charset="0"/>
                <a:cs typeface="Times New Roman" panose="02020603050405020304" pitchFamily="18" charset="0"/>
              </a:rPr>
              <a:t>năng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lượng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8784296" y="1582216"/>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muối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1435252" y="2436983"/>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thư</a:t>
            </a:r>
            <a:r>
              <a:rPr lang="en-US" sz="2400" dirty="0">
                <a:solidFill>
                  <a:srgbClr val="7030A0"/>
                </a:solidFill>
                <a:latin typeface="Times New Roman" panose="02020603050405020304" pitchFamily="18" charset="0"/>
                <a:cs typeface="Times New Roman" panose="02020603050405020304" pitchFamily="18" charset="0"/>
              </a:rPr>
              <a:t> da</a:t>
            </a:r>
          </a:p>
        </p:txBody>
      </p:sp>
      <p:sp>
        <p:nvSpPr>
          <p:cNvPr id="10" name="Rectangle: Rounded Corners 9"/>
          <p:cNvSpPr/>
          <p:nvPr/>
        </p:nvSpPr>
        <p:spPr>
          <a:xfrm>
            <a:off x="3726631" y="705987"/>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cháy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rừng</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435252" y="1554667"/>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cối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khô</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héo</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8784296" y="2461149"/>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hạn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hán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3" name="Rectangle: Rounded Corners 12"/>
          <p:cNvSpPr/>
          <p:nvPr/>
        </p:nvSpPr>
        <p:spPr>
          <a:xfrm>
            <a:off x="6382874" y="1553773"/>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chói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mắt</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3836674" y="1554667"/>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bệnh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về</a:t>
            </a:r>
            <a:r>
              <a:rPr lang="en-US" sz="2400" dirty="0">
                <a:solidFill>
                  <a:srgbClr val="7030A0"/>
                </a:solidFill>
                <a:latin typeface="Times New Roman" panose="02020603050405020304" pitchFamily="18" charset="0"/>
                <a:cs typeface="Times New Roman" panose="02020603050405020304" pitchFamily="18" charset="0"/>
              </a:rPr>
              <a:t> da</a:t>
            </a:r>
          </a:p>
        </p:txBody>
      </p:sp>
      <p:pic>
        <p:nvPicPr>
          <p:cNvPr id="15" name="60 giây đếm ngược  nhạc sôi động (1 minute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19141" y="43643"/>
            <a:ext cx="923178" cy="51928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72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15"/>
                </p:tgtEl>
              </p:cMediaNode>
            </p:video>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98" y="-97454"/>
            <a:ext cx="3368040" cy="1325563"/>
          </a:xfrm>
        </p:spPr>
        <p:txBody>
          <a:bodyPr>
            <a:normAutofit fontScale="90000"/>
          </a:bodyPr>
          <a:lstStyle/>
          <a:p>
            <a:r>
              <a:rPr lang="en-US" b="1" dirty="0">
                <a:solidFill>
                  <a:srgbClr val="FF0000"/>
                </a:solidFill>
                <a:latin typeface="Times New Roman" panose="02020603050405020304" pitchFamily="18" charset="0"/>
                <a:cs typeface="Times New Roman" panose="02020603050405020304" pitchFamily="18" charset="0"/>
              </a:rPr>
              <a:t>TRỜI NẮNG</a:t>
            </a:r>
          </a:p>
        </p:txBody>
      </p:sp>
      <p:graphicFrame>
        <p:nvGraphicFramePr>
          <p:cNvPr id="4" name="Content Placeholder 3"/>
          <p:cNvGraphicFramePr>
            <a:graphicFrameLocks noGrp="1"/>
          </p:cNvGraphicFramePr>
          <p:nvPr>
            <p:ph idx="1"/>
          </p:nvPr>
        </p:nvGraphicFramePr>
        <p:xfrm>
          <a:off x="5234488" y="565327"/>
          <a:ext cx="6619540" cy="6039868"/>
        </p:xfrm>
        <a:graphic>
          <a:graphicData uri="http://schemas.openxmlformats.org/drawingml/2006/table">
            <a:tbl>
              <a:tblPr firstRow="1" bandRow="1">
                <a:tableStyleId>{5C22544A-7EE6-4342-B048-85BDC9FD1C3A}</a:tableStyleId>
              </a:tblPr>
              <a:tblGrid>
                <a:gridCol w="3309770">
                  <a:extLst>
                    <a:ext uri="{9D8B030D-6E8A-4147-A177-3AD203B41FA5}">
                      <a16:colId xmlns:a16="http://schemas.microsoft.com/office/drawing/2014/main" val="20000"/>
                    </a:ext>
                  </a:extLst>
                </a:gridCol>
                <a:gridCol w="3309770">
                  <a:extLst>
                    <a:ext uri="{9D8B030D-6E8A-4147-A177-3AD203B41FA5}">
                      <a16:colId xmlns:a16="http://schemas.microsoft.com/office/drawing/2014/main" val="20001"/>
                    </a:ext>
                  </a:extLst>
                </a:gridCol>
              </a:tblGrid>
              <a:tr h="910290">
                <a:tc>
                  <a:txBody>
                    <a:bodyPr/>
                    <a:lstStyle/>
                    <a:p>
                      <a:pPr algn="ctr"/>
                      <a:r>
                        <a:rPr lang="en-US" sz="2400" dirty="0" err="1">
                          <a:solidFill>
                            <a:srgbClr val="002060"/>
                          </a:solidFill>
                          <a:latin typeface="Times New Roman" panose="02020603050405020304" pitchFamily="18" charset="0"/>
                          <a:cs typeface="Times New Roman" panose="02020603050405020304" pitchFamily="18" charset="0"/>
                        </a:rPr>
                        <a:t>Lợi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ích</a:t>
                      </a:r>
                      <a:endParaRPr lang="en-US" sz="24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ct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kéo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dài</a:t>
                      </a:r>
                      <a:endParaRPr lang="en-US" sz="2400"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0"/>
                  </a:ext>
                </a:extLst>
              </a:tr>
              <a:tr h="5129578">
                <a:tc>
                  <a:txBody>
                    <a:bodyPr/>
                    <a:lstStyle/>
                    <a:p>
                      <a:pPr algn="ctr"/>
                      <a:endParaRPr lang="en-US"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ctr"/>
                      <a:endParaRPr lang="en-US" dirty="0">
                        <a:solidFill>
                          <a:srgbClr val="002060"/>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5" name="Rectangle: Rounded Corners 4"/>
          <p:cNvSpPr/>
          <p:nvPr/>
        </p:nvSpPr>
        <p:spPr>
          <a:xfrm>
            <a:off x="2822093" y="1038489"/>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phơi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37972" y="2538839"/>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cấp</a:t>
            </a:r>
            <a:r>
              <a:rPr lang="en-US" sz="2400" dirty="0">
                <a:solidFill>
                  <a:srgbClr val="7030A0"/>
                </a:solidFill>
                <a:latin typeface="Times New Roman" panose="02020603050405020304" pitchFamily="18" charset="0"/>
                <a:cs typeface="Times New Roman" panose="02020603050405020304" pitchFamily="18" charset="0"/>
              </a:rPr>
              <a:t> vitamin D</a:t>
            </a:r>
          </a:p>
        </p:txBody>
      </p:sp>
      <p:sp>
        <p:nvSpPr>
          <p:cNvPr id="7" name="Rectangle: Rounded Corners 6"/>
          <p:cNvSpPr/>
          <p:nvPr/>
        </p:nvSpPr>
        <p:spPr>
          <a:xfrm>
            <a:off x="337972" y="4041018"/>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7030A0"/>
                </a:solidFill>
                <a:latin typeface="Times New Roman" panose="02020603050405020304" pitchFamily="18" charset="0"/>
                <a:cs typeface="Times New Roman" panose="02020603050405020304" pitchFamily="18" charset="0"/>
              </a:rPr>
              <a:t>tạo </a:t>
            </a:r>
            <a:r>
              <a:rPr lang="en-US" sz="2400" dirty="0" err="1">
                <a:solidFill>
                  <a:srgbClr val="7030A0"/>
                </a:solidFill>
                <a:latin typeface="Times New Roman" panose="02020603050405020304" pitchFamily="18" charset="0"/>
                <a:cs typeface="Times New Roman" panose="02020603050405020304" pitchFamily="18" charset="0"/>
              </a:rPr>
              <a:t>năng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lượng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2822093" y="1912520"/>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muối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37972" y="5583036"/>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thư</a:t>
            </a:r>
            <a:r>
              <a:rPr lang="en-US" sz="2400" dirty="0">
                <a:solidFill>
                  <a:srgbClr val="7030A0"/>
                </a:solidFill>
                <a:latin typeface="Times New Roman" panose="02020603050405020304" pitchFamily="18" charset="0"/>
                <a:cs typeface="Times New Roman" panose="02020603050405020304" pitchFamily="18" charset="0"/>
              </a:rPr>
              <a:t> da</a:t>
            </a:r>
          </a:p>
        </p:txBody>
      </p:sp>
      <p:sp>
        <p:nvSpPr>
          <p:cNvPr id="10" name="Rectangle: Rounded Corners 9"/>
          <p:cNvSpPr/>
          <p:nvPr/>
        </p:nvSpPr>
        <p:spPr>
          <a:xfrm>
            <a:off x="337972" y="990097"/>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cháy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rừng</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369014" y="1737736"/>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cối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khô</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héo</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2822093" y="2663609"/>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hạn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hán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3" name="Rectangle: Rounded Corners 12"/>
          <p:cNvSpPr/>
          <p:nvPr/>
        </p:nvSpPr>
        <p:spPr>
          <a:xfrm>
            <a:off x="337972" y="4798357"/>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chói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mắt</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337972" y="3296178"/>
            <a:ext cx="2194560" cy="6992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bệnh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về</a:t>
            </a:r>
            <a:r>
              <a:rPr lang="en-US" sz="2400" dirty="0">
                <a:solidFill>
                  <a:srgbClr val="7030A0"/>
                </a:solidFill>
                <a:latin typeface="Times New Roman" panose="02020603050405020304" pitchFamily="18" charset="0"/>
                <a:cs typeface="Times New Roman" panose="02020603050405020304" pitchFamily="18" charset="0"/>
              </a:rPr>
              <a:t> da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7037E-7 L 0.71172 0.08357 " pathEditMode="relative" rAng="0" ptsTypes="AA">
                                      <p:cBhvr>
                                        <p:cTn id="6" dur="2000" fill="hold"/>
                                        <p:tgtEl>
                                          <p:spTgt spid="10"/>
                                        </p:tgtEl>
                                        <p:attrNameLst>
                                          <p:attrName>ppt_x</p:attrName>
                                          <p:attrName>ppt_y</p:attrName>
                                        </p:attrNameLst>
                                      </p:cBhvr>
                                      <p:rCtr x="35586" y="41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1.85185E-6 L 0.70834 0.09166 " pathEditMode="relative" rAng="0" ptsTypes="AA">
                                      <p:cBhvr>
                                        <p:cTn id="10" dur="2000" fill="hold"/>
                                        <p:tgtEl>
                                          <p:spTgt spid="11"/>
                                        </p:tgtEl>
                                        <p:attrNameLst>
                                          <p:attrName>ppt_x</p:attrName>
                                          <p:attrName>ppt_y</p:attrName>
                                        </p:attrNameLst>
                                      </p:cBhvr>
                                      <p:rCtr x="35417" y="45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651 -0.00277 L 0.44023 -0.1449 " pathEditMode="relative" rAng="0" ptsTypes="AA">
                                      <p:cBhvr>
                                        <p:cTn id="14" dur="2000" fill="hold"/>
                                        <p:tgtEl>
                                          <p:spTgt spid="6"/>
                                        </p:tgtEl>
                                        <p:attrNameLst>
                                          <p:attrName>ppt_x</p:attrName>
                                          <p:attrName>ppt_y</p:attrName>
                                        </p:attrNameLst>
                                      </p:cBhvr>
                                      <p:rCtr x="21680" y="-71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66667E-6 -1.48148E-6 L 0.71172 -0.01342 " pathEditMode="relative" rAng="0" ptsTypes="AA">
                                      <p:cBhvr>
                                        <p:cTn id="18" dur="2000" fill="hold"/>
                                        <p:tgtEl>
                                          <p:spTgt spid="14"/>
                                        </p:tgtEl>
                                        <p:attrNameLst>
                                          <p:attrName>ppt_x</p:attrName>
                                          <p:attrName>ppt_y</p:attrName>
                                        </p:attrNameLst>
                                      </p:cBhvr>
                                      <p:rCtr x="35586" y="-67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26 2.22222E-6 L 0.44167 -0.2213 " pathEditMode="relative" rAng="0" ptsTypes="AA">
                                      <p:cBhvr>
                                        <p:cTn id="22" dur="2000" fill="hold"/>
                                        <p:tgtEl>
                                          <p:spTgt spid="7"/>
                                        </p:tgtEl>
                                        <p:attrNameLst>
                                          <p:attrName>ppt_x</p:attrName>
                                          <p:attrName>ppt_y</p:attrName>
                                        </p:attrNameLst>
                                      </p:cBhvr>
                                      <p:rCtr x="21953" y="-1106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66667E-6 -4.44444E-6 L 0.71081 -0.10601 " pathEditMode="relative" rAng="0" ptsTypes="AA">
                                      <p:cBhvr>
                                        <p:cTn id="26" dur="2000" fill="hold"/>
                                        <p:tgtEl>
                                          <p:spTgt spid="13"/>
                                        </p:tgtEl>
                                        <p:attrNameLst>
                                          <p:attrName>ppt_x</p:attrName>
                                          <p:attrName>ppt_y</p:attrName>
                                        </p:attrNameLst>
                                      </p:cBhvr>
                                      <p:rCtr x="35534" y="-530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3.7037E-6 L 0.70911 -0.10186 " pathEditMode="relative" rAng="0" ptsTypes="AA">
                                      <p:cBhvr>
                                        <p:cTn id="30" dur="2000" fill="hold"/>
                                        <p:tgtEl>
                                          <p:spTgt spid="9"/>
                                        </p:tgtEl>
                                        <p:attrNameLst>
                                          <p:attrName>ppt_x</p:attrName>
                                          <p:attrName>ppt_y</p:attrName>
                                        </p:attrNameLst>
                                      </p:cBhvr>
                                      <p:rCtr x="35456" y="-509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375E-6 -4.81481E-6 L 0.23529 0.33426 " pathEditMode="relative" rAng="0" ptsTypes="AA">
                                      <p:cBhvr>
                                        <p:cTn id="34" dur="2000" fill="hold"/>
                                        <p:tgtEl>
                                          <p:spTgt spid="5"/>
                                        </p:tgtEl>
                                        <p:attrNameLst>
                                          <p:attrName>ppt_x</p:attrName>
                                          <p:attrName>ppt_y</p:attrName>
                                        </p:attrNameLst>
                                      </p:cBhvr>
                                      <p:rCtr x="11758" y="1671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375E-6 -1.11111E-6 L 0.23438 0.31806 " pathEditMode="relative" rAng="0" ptsTypes="AA">
                                      <p:cBhvr>
                                        <p:cTn id="38" dur="2000" fill="hold"/>
                                        <p:tgtEl>
                                          <p:spTgt spid="8"/>
                                        </p:tgtEl>
                                        <p:attrNameLst>
                                          <p:attrName>ppt_x</p:attrName>
                                          <p:attrName>ppt_y</p:attrName>
                                        </p:attrNameLst>
                                      </p:cBhvr>
                                      <p:rCtr x="11719" y="1590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4.375E-6 -1.85185E-6 L 0.50886 0.43426 " pathEditMode="relative" rAng="0" ptsTypes="AA">
                                      <p:cBhvr>
                                        <p:cTn id="42" dur="2000" fill="hold"/>
                                        <p:tgtEl>
                                          <p:spTgt spid="12"/>
                                        </p:tgtEl>
                                        <p:attrNameLst>
                                          <p:attrName>ppt_x</p:attrName>
                                          <p:attrName>ppt_y</p:attrName>
                                        </p:attrNameLst>
                                      </p:cBhvr>
                                      <p:rCtr x="25443" y="2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tamin D - Vitamin ánh nắ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578"/>
          <a:stretch>
            <a:fillRect/>
          </a:stretch>
        </p:blipFill>
        <p:spPr bwMode="auto">
          <a:xfrm>
            <a:off x="170687" y="406251"/>
            <a:ext cx="2814113" cy="26456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Cách Phơi Là Gấp quần áo Khoa Học, Nhanh | TKT Ma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157" y="273734"/>
            <a:ext cx="4296156" cy="2778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Nâng giá trị hạt muối Cần Gi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604" y="423520"/>
            <a:ext cx="3913632" cy="261112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Năng lượng điện mặt trời và Năng lượng gi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900" y="3608656"/>
            <a:ext cx="4760976" cy="29756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Báo Ấp Bắc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362" y="3864688"/>
            <a:ext cx="4381500" cy="2838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barn(inVertical)">
                                      <p:cBhvr>
                                        <p:cTn id="10" dur="500"/>
                                        <p:tgtEl>
                                          <p:spTgt spid="2054"/>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par>
                                <p:cTn id="14" presetID="16" presetClass="entr" presetSubtype="21"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barn(inVertical)">
                                      <p:cBhvr>
                                        <p:cTn id="16" dur="500"/>
                                        <p:tgtEl>
                                          <p:spTgt spid="2056"/>
                                        </p:tgtEl>
                                      </p:cBhvr>
                                    </p:animEffect>
                                  </p:childTnLst>
                                </p:cTn>
                              </p:par>
                              <p:par>
                                <p:cTn id="17" presetID="16" presetClass="entr" presetSubtype="21"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barn(inVertical)">
                                      <p:cBhvr>
                                        <p:cTn id="1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ác hại của hạn hán và một số giải pháp phòng chống hạn h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234" y="408048"/>
            <a:ext cx="4537906" cy="30209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BÍ QUYẾT LỰA CHỌN PHIM CÁCH NHIỆT ĐÚNG C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080" y="408049"/>
            <a:ext cx="4604680" cy="30209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Phòng tránh viêm da do ánh nắng mặt trời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61" y="3586353"/>
            <a:ext cx="3402297" cy="258780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0" name="Picture 10" descr="13 Nguyên Nhân Khiến Cây Cảnh Bị Khô Cành Lá Hé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4992" y="3586353"/>
            <a:ext cx="3402296" cy="255172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descr="Thủ tướng Chính phủ yêu cầu tăng cường các biện pháp cấp bách phòng cháy,  chữa cháy rừ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223" y="3586352"/>
            <a:ext cx="3821417" cy="25517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par>
                                <p:cTn id="11" presetID="16" presetClass="entr" presetSubtype="21" fill="hold" nodeType="withEffect">
                                  <p:stCondLst>
                                    <p:cond delay="0"/>
                                  </p:stCondLst>
                                  <p:childTnLst>
                                    <p:set>
                                      <p:cBhvr>
                                        <p:cTn id="12" dur="1" fill="hold">
                                          <p:stCondLst>
                                            <p:cond delay="0"/>
                                          </p:stCondLst>
                                        </p:cTn>
                                        <p:tgtEl>
                                          <p:spTgt spid="5132"/>
                                        </p:tgtEl>
                                        <p:attrNameLst>
                                          <p:attrName>style.visibility</p:attrName>
                                        </p:attrNameLst>
                                      </p:cBhvr>
                                      <p:to>
                                        <p:strVal val="visible"/>
                                      </p:to>
                                    </p:set>
                                    <p:animEffect transition="in" filter="barn(inVertical)">
                                      <p:cBhvr>
                                        <p:cTn id="13" dur="500"/>
                                        <p:tgtEl>
                                          <p:spTgt spid="5132"/>
                                        </p:tgtEl>
                                      </p:cBhvr>
                                    </p:animEffect>
                                  </p:childTnLst>
                                </p:cTn>
                              </p:par>
                              <p:par>
                                <p:cTn id="14" presetID="16" presetClass="entr" presetSubtype="21" fill="hold" nodeType="withEffect">
                                  <p:stCondLst>
                                    <p:cond delay="0"/>
                                  </p:stCondLst>
                                  <p:childTnLst>
                                    <p:set>
                                      <p:cBhvr>
                                        <p:cTn id="15" dur="1" fill="hold">
                                          <p:stCondLst>
                                            <p:cond delay="0"/>
                                          </p:stCondLst>
                                        </p:cTn>
                                        <p:tgtEl>
                                          <p:spTgt spid="5130"/>
                                        </p:tgtEl>
                                        <p:attrNameLst>
                                          <p:attrName>style.visibility</p:attrName>
                                        </p:attrNameLst>
                                      </p:cBhvr>
                                      <p:to>
                                        <p:strVal val="visible"/>
                                      </p:to>
                                    </p:set>
                                    <p:animEffect transition="in" filter="barn(inVertical)">
                                      <p:cBhvr>
                                        <p:cTn id="16" dur="500"/>
                                        <p:tgtEl>
                                          <p:spTgt spid="5130"/>
                                        </p:tgtEl>
                                      </p:cBhvr>
                                    </p:animEffect>
                                  </p:childTnLst>
                                </p:cTn>
                              </p:par>
                              <p:par>
                                <p:cTn id="17" presetID="16" presetClass="entr" presetSubtype="21" fill="hold" nodeType="withEffect">
                                  <p:stCondLst>
                                    <p:cond delay="0"/>
                                  </p:stCondLst>
                                  <p:childTnLst>
                                    <p:set>
                                      <p:cBhvr>
                                        <p:cTn id="18" dur="1" fill="hold">
                                          <p:stCondLst>
                                            <p:cond delay="0"/>
                                          </p:stCondLst>
                                        </p:cTn>
                                        <p:tgtEl>
                                          <p:spTgt spid="5128"/>
                                        </p:tgtEl>
                                        <p:attrNameLst>
                                          <p:attrName>style.visibility</p:attrName>
                                        </p:attrNameLst>
                                      </p:cBhvr>
                                      <p:to>
                                        <p:strVal val="visible"/>
                                      </p:to>
                                    </p:set>
                                    <p:animEffect transition="in" filter="barn(inVertical)">
                                      <p:cBhvr>
                                        <p:cTn id="19"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中小学生生命安全教育培训课件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436</Words>
  <Application>Microsoft Office PowerPoint</Application>
  <PresentationFormat>Widescreen</PresentationFormat>
  <Paragraphs>65</Paragraphs>
  <Slides>18</Slides>
  <Notes>8</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Arial</vt:lpstr>
      <vt:lpstr>Arial Rounded</vt:lpstr>
      <vt:lpstr>Calibri</vt:lpstr>
      <vt:lpstr>Calibri Light</vt:lpstr>
      <vt:lpstr>r0c0i Linotte</vt:lpstr>
      <vt:lpstr>Times New Roman</vt:lpstr>
      <vt:lpstr>Office 主题</vt:lpstr>
      <vt:lpstr>PowerPoint Presentation</vt:lpstr>
      <vt:lpstr>PowerPoint Presentation</vt:lpstr>
      <vt:lpstr>PowerPoint Presentation</vt:lpstr>
      <vt:lpstr>PowerPoint Presentation</vt:lpstr>
      <vt:lpstr>PowerPoint Presentation</vt:lpstr>
      <vt:lpstr>TRỜI NẮNG</vt:lpstr>
      <vt:lpstr>TRỜI NẮNG</vt:lpstr>
      <vt:lpstr>PowerPoint Presentation</vt:lpstr>
      <vt:lpstr>PowerPoint Presentation</vt:lpstr>
      <vt:lpstr>PowerPoint Presentation</vt:lpstr>
      <vt:lpstr>TRỜI MƯA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绿色中小学生生命安全教育培训课件PPT模板</dc:title>
  <dc:creator>Administrator</dc:creator>
  <cp:lastModifiedBy>Lương Thành Trung</cp:lastModifiedBy>
  <cp:revision>55</cp:revision>
  <dcterms:created xsi:type="dcterms:W3CDTF">2017-10-03T14:23:00Z</dcterms:created>
  <dcterms:modified xsi:type="dcterms:W3CDTF">2025-05-24T11:41:28Z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1033-12.2.0.21179</vt:lpwstr>
  </property>
  <property fmtid="{D5CDD505-2E9C-101B-9397-08002B2CF9AE}" pid="3" name="ICV">
    <vt:lpwstr>EFF24BD00F464BC0BFC3C31D1CFB5589_13</vt:lpwstr>
  </property>
</Properties>
</file>