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8" r:id="rId3"/>
    <p:sldId id="271" r:id="rId4"/>
    <p:sldId id="265" r:id="rId5"/>
    <p:sldId id="269" r:id="rId6"/>
    <p:sldId id="273" r:id="rId7"/>
    <p:sldId id="274" r:id="rId8"/>
    <p:sldId id="275" r:id="rId9"/>
    <p:sldId id="268" r:id="rId10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3399"/>
    <a:srgbClr val="FFE9C4"/>
    <a:srgbClr val="FBD1AF"/>
    <a:srgbClr val="FEF4EC"/>
    <a:srgbClr val="A1DFFB"/>
    <a:srgbClr val="88DFE8"/>
    <a:srgbClr val="FFCC29"/>
    <a:srgbClr val="FFDB69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882" y="66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5/2/2025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638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755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5/2/2025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719" y="6544828"/>
            <a:ext cx="29210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2956719" y="2052564"/>
            <a:ext cx="10631869" cy="37303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130000"/>
              </a:lnSpc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lnSpc>
                <a:spcPct val="130000"/>
              </a:lnSpc>
              <a:defRPr/>
            </a:pPr>
            <a:r>
              <a:rPr 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73 - THU THẬP, PHÂN LOẠI, </a:t>
            </a:r>
          </a:p>
          <a:p>
            <a:pPr algn="ctr" eaLnBrk="1" hangingPunct="1">
              <a:lnSpc>
                <a:spcPct val="130000"/>
              </a:lnSpc>
              <a:defRPr/>
            </a:pPr>
            <a:r>
              <a:rPr 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GHI CHÉP SỐ LIỆU. BẢNG SỐ LIỆU</a:t>
            </a:r>
          </a:p>
          <a:p>
            <a:pPr algn="ctr" eaLnBrk="1" hangingPunct="1">
              <a:lnSpc>
                <a:spcPct val="130000"/>
              </a:lnSpc>
              <a:defRPr/>
            </a:pPr>
            <a:r>
              <a:rPr 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4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2)</a:t>
            </a:r>
          </a:p>
        </p:txBody>
      </p:sp>
      <p:pic>
        <p:nvPicPr>
          <p:cNvPr id="12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3719" y="6248400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7" descr="BƯỚM 58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571490">
            <a:off x="12134930" y="5428578"/>
            <a:ext cx="2173231" cy="2833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animal-14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489404" flipH="1">
            <a:off x="3890897" y="412995"/>
            <a:ext cx="1910331" cy="13898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POINSET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692416" y="-109904"/>
            <a:ext cx="1382714" cy="1653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2573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1280319" y="1126734"/>
            <a:ext cx="140208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BÀI 73 - THU THẬP, PHÂN LOẠI, GHI CHÉP SỐ LIỆU. BẢNG SỐ LIỆU (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Tiết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2)</a:t>
            </a:r>
          </a:p>
        </p:txBody>
      </p:sp>
      <p:sp>
        <p:nvSpPr>
          <p:cNvPr id="45" name="Text Box 14">
            <a:extLst>
              <a:ext uri="{FF2B5EF4-FFF2-40B4-BE49-F238E27FC236}">
                <a16:creationId xmlns:a16="http://schemas.microsoft.com/office/drawing/2014/main" id="{99CABE2F-11CB-F696-9D11-9924BC03F3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319" y="2286000"/>
            <a:ext cx="15986919" cy="264192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     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Cuối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tuần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này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nhà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trường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sẽ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tổ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chức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hội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trại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cho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các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bạn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học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sinh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từ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lớp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3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đến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lớp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5.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Bên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cạnh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phần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thi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trang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trí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trại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nhà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trường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còn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tổ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chức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thi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đấu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ba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môn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thể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thao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.</a:t>
            </a:r>
          </a:p>
          <a:p>
            <a:pPr indent="571500" algn="just" eaLnBrk="1" hangingPunct="1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 Sau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khi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các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bạn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lớp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3A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hoàn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tất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việc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đăng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kí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.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Rô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–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bốt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đã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ghi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lại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lượng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các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bạn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tham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gia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mỗi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môn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thành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bảng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liệu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dưới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đây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graphicFrame>
        <p:nvGraphicFramePr>
          <p:cNvPr id="20" name="Table 20">
            <a:extLst>
              <a:ext uri="{FF2B5EF4-FFF2-40B4-BE49-F238E27FC236}">
                <a16:creationId xmlns:a16="http://schemas.microsoft.com/office/drawing/2014/main" id="{1657B2F9-869A-932D-B904-3755E62626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5571929"/>
              </p:ext>
            </p:extLst>
          </p:nvPr>
        </p:nvGraphicFramePr>
        <p:xfrm>
          <a:off x="2118519" y="5511217"/>
          <a:ext cx="11338719" cy="203258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200400">
                  <a:extLst>
                    <a:ext uri="{9D8B030D-6E8A-4147-A177-3AD203B41FA5}">
                      <a16:colId xmlns:a16="http://schemas.microsoft.com/office/drawing/2014/main" val="2233711647"/>
                    </a:ext>
                  </a:extLst>
                </a:gridCol>
                <a:gridCol w="2712773">
                  <a:extLst>
                    <a:ext uri="{9D8B030D-6E8A-4147-A177-3AD203B41FA5}">
                      <a16:colId xmlns:a16="http://schemas.microsoft.com/office/drawing/2014/main" val="3265884230"/>
                    </a:ext>
                  </a:extLst>
                </a:gridCol>
                <a:gridCol w="2712773">
                  <a:extLst>
                    <a:ext uri="{9D8B030D-6E8A-4147-A177-3AD203B41FA5}">
                      <a16:colId xmlns:a16="http://schemas.microsoft.com/office/drawing/2014/main" val="134329212"/>
                    </a:ext>
                  </a:extLst>
                </a:gridCol>
                <a:gridCol w="2712773">
                  <a:extLst>
                    <a:ext uri="{9D8B030D-6E8A-4147-A177-3AD203B41FA5}">
                      <a16:colId xmlns:a16="http://schemas.microsoft.com/office/drawing/2014/main" val="720077227"/>
                    </a:ext>
                  </a:extLst>
                </a:gridCol>
              </a:tblGrid>
              <a:tr h="1016291">
                <a:tc>
                  <a:txBody>
                    <a:bodyPr/>
                    <a:lstStyle/>
                    <a:p>
                      <a:pPr algn="ctr"/>
                      <a:r>
                        <a:rPr lang="en-US" sz="3400" b="1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Môn</a:t>
                      </a:r>
                      <a:r>
                        <a:rPr lang="en-US" sz="34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400" b="1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thi</a:t>
                      </a:r>
                      <a:endParaRPr lang="en-US" sz="3400" b="1" dirty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4E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400" b="1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Kéo</a:t>
                      </a:r>
                      <a:r>
                        <a:rPr lang="en-US" sz="34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co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400" b="1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Chạy</a:t>
                      </a:r>
                      <a:r>
                        <a:rPr lang="en-US" sz="34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400" b="1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tiếp</a:t>
                      </a:r>
                      <a:r>
                        <a:rPr lang="en-US" sz="34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400" b="1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sức</a:t>
                      </a:r>
                      <a:endParaRPr lang="en-US" sz="3400" b="1" dirty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400" b="1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Nhảy</a:t>
                      </a:r>
                      <a:r>
                        <a:rPr lang="en-US" sz="34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bao </a:t>
                      </a:r>
                      <a:r>
                        <a:rPr lang="en-US" sz="3400" b="1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bố</a:t>
                      </a:r>
                      <a:endParaRPr lang="en-US" sz="3400" b="1" dirty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2640895"/>
                  </a:ext>
                </a:extLst>
              </a:tr>
              <a:tr h="1016291">
                <a:tc>
                  <a:txBody>
                    <a:bodyPr/>
                    <a:lstStyle/>
                    <a:p>
                      <a:pPr algn="ctr"/>
                      <a:r>
                        <a:rPr lang="en-US" sz="3400" b="1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34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400" b="1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bạn</a:t>
                      </a:r>
                      <a:r>
                        <a:rPr lang="en-US" sz="34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400" b="1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tham</a:t>
                      </a:r>
                      <a:r>
                        <a:rPr lang="en-US" sz="34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400" b="1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gia</a:t>
                      </a:r>
                      <a:endParaRPr lang="en-US" sz="3400" b="1" dirty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4E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4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4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4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9393793"/>
                  </a:ext>
                </a:extLst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137319" y="1619655"/>
            <a:ext cx="23903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Khám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phá</a:t>
            </a:r>
            <a:endParaRPr lang="en-US" sz="3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3FB5680-FBC6-44FF-8D05-D4AAF7F6AB47}"/>
              </a:ext>
            </a:extLst>
          </p:cNvPr>
          <p:cNvSpPr txBox="1"/>
          <p:nvPr/>
        </p:nvSpPr>
        <p:spPr>
          <a:xfrm>
            <a:off x="7453551" y="605135"/>
            <a:ext cx="13634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</a:p>
        </p:txBody>
      </p:sp>
    </p:spTree>
    <p:extLst>
      <p:ext uri="{BB962C8B-B14F-4D97-AF65-F5344CB8AC3E}">
        <p14:creationId xmlns:p14="http://schemas.microsoft.com/office/powerpoint/2010/main" val="2365650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Table 20">
            <a:extLst>
              <a:ext uri="{FF2B5EF4-FFF2-40B4-BE49-F238E27FC236}">
                <a16:creationId xmlns:a16="http://schemas.microsoft.com/office/drawing/2014/main" id="{1657B2F9-869A-932D-B904-3755E62626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3747183"/>
              </p:ext>
            </p:extLst>
          </p:nvPr>
        </p:nvGraphicFramePr>
        <p:xfrm>
          <a:off x="2895600" y="2141042"/>
          <a:ext cx="11338719" cy="197375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200400">
                  <a:extLst>
                    <a:ext uri="{9D8B030D-6E8A-4147-A177-3AD203B41FA5}">
                      <a16:colId xmlns:a16="http://schemas.microsoft.com/office/drawing/2014/main" val="2233711647"/>
                    </a:ext>
                  </a:extLst>
                </a:gridCol>
                <a:gridCol w="2712773">
                  <a:extLst>
                    <a:ext uri="{9D8B030D-6E8A-4147-A177-3AD203B41FA5}">
                      <a16:colId xmlns:a16="http://schemas.microsoft.com/office/drawing/2014/main" val="3265884230"/>
                    </a:ext>
                  </a:extLst>
                </a:gridCol>
                <a:gridCol w="2712773">
                  <a:extLst>
                    <a:ext uri="{9D8B030D-6E8A-4147-A177-3AD203B41FA5}">
                      <a16:colId xmlns:a16="http://schemas.microsoft.com/office/drawing/2014/main" val="134329212"/>
                    </a:ext>
                  </a:extLst>
                </a:gridCol>
                <a:gridCol w="2712773">
                  <a:extLst>
                    <a:ext uri="{9D8B030D-6E8A-4147-A177-3AD203B41FA5}">
                      <a16:colId xmlns:a16="http://schemas.microsoft.com/office/drawing/2014/main" val="720077227"/>
                    </a:ext>
                  </a:extLst>
                </a:gridCol>
              </a:tblGrid>
              <a:tr h="986879">
                <a:tc>
                  <a:txBody>
                    <a:bodyPr/>
                    <a:lstStyle/>
                    <a:p>
                      <a:pPr algn="ctr"/>
                      <a:r>
                        <a:rPr lang="en-US" sz="3400" b="1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Môn</a:t>
                      </a:r>
                      <a:r>
                        <a:rPr lang="en-US" sz="34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400" b="1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thi</a:t>
                      </a:r>
                      <a:endParaRPr lang="en-US" sz="3400" b="1" dirty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4E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400" b="1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Kéo</a:t>
                      </a:r>
                      <a:r>
                        <a:rPr lang="en-US" sz="34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co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400" b="1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Chạy</a:t>
                      </a:r>
                      <a:r>
                        <a:rPr lang="en-US" sz="34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400" b="1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tiếp</a:t>
                      </a:r>
                      <a:r>
                        <a:rPr lang="en-US" sz="34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400" b="1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sức</a:t>
                      </a:r>
                      <a:endParaRPr lang="en-US" sz="3400" b="1" dirty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400" b="1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Nhảy</a:t>
                      </a:r>
                      <a:r>
                        <a:rPr lang="en-US" sz="34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bao </a:t>
                      </a:r>
                      <a:r>
                        <a:rPr lang="en-US" sz="3400" b="1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bố</a:t>
                      </a:r>
                      <a:endParaRPr lang="en-US" sz="3400" b="1" dirty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2640895"/>
                  </a:ext>
                </a:extLst>
              </a:tr>
              <a:tr h="986879">
                <a:tc>
                  <a:txBody>
                    <a:bodyPr/>
                    <a:lstStyle/>
                    <a:p>
                      <a:pPr algn="ctr"/>
                      <a:r>
                        <a:rPr lang="en-US" sz="3400" b="1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34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400" b="1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bạn</a:t>
                      </a:r>
                      <a:r>
                        <a:rPr lang="en-US" sz="34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400" b="1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tham</a:t>
                      </a:r>
                      <a:r>
                        <a:rPr lang="en-US" sz="34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400" b="1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gia</a:t>
                      </a:r>
                      <a:endParaRPr lang="en-US" sz="3400" b="1" dirty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4E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4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4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4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9393793"/>
                  </a:ext>
                </a:extLst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148337" y="1676400"/>
            <a:ext cx="22749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Khám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phá</a:t>
            </a:r>
            <a:endParaRPr lang="en-US" sz="3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id="{E715E79D-2646-B30D-FE1A-E4D85F140C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3119" y="4038600"/>
            <a:ext cx="14769186" cy="211781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</a:rPr>
              <a:t>Bảng</a:t>
            </a:r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</a:rPr>
              <a:t>liệu</a:t>
            </a:r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</a:rPr>
              <a:t>trên</a:t>
            </a:r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</a:rPr>
              <a:t>có</a:t>
            </a:r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</a:rPr>
              <a:t>hai</a:t>
            </a:r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</a:rPr>
              <a:t>hàng</a:t>
            </a:r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</a:rPr>
              <a:t>:</a:t>
            </a:r>
          </a:p>
          <a:p>
            <a:pPr algn="just" eaLnBrk="1" hangingPunct="1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-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Hàng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thứ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nhất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ghi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tên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các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môn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thể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thao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.</a:t>
            </a:r>
          </a:p>
          <a:p>
            <a:pPr algn="just" eaLnBrk="1" hangingPunct="1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-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Hàng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thứ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hai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ghi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số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lượng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các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bạn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tham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gia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thi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đấu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của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mỗi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môn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9E68FD88-5D3C-5EA7-CB5A-343B8ED86C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520" y="6117403"/>
            <a:ext cx="15773400" cy="279799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indent="635000" algn="just" eaLnBrk="1" hangingPunct="1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</a:rPr>
              <a:t>Nhìn</a:t>
            </a:r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</a:rPr>
              <a:t>vào</a:t>
            </a:r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</a:rPr>
              <a:t>bảng</a:t>
            </a:r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</a:rPr>
              <a:t> ta </a:t>
            </a:r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</a:rPr>
              <a:t>biết</a:t>
            </a:r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</a:rPr>
              <a:t>:</a:t>
            </a:r>
          </a:p>
          <a:p>
            <a:pPr indent="635000" algn="just" eaLnBrk="1" hangingPunct="1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- Ba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môn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thể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thao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được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ghi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trong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bảng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là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: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kéo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 co,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chạy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tiếp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sức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,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nhảy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 bao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bố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.</a:t>
            </a:r>
          </a:p>
          <a:p>
            <a:pPr algn="just" eaLnBrk="1" hangingPunct="1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      -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Kéo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 co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có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  15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bạn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tham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gia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,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chạy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tiếp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sức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có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 5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bạn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tham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gia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,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nhảy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 bao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bố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có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 8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bạn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tham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gia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2E49934-D802-4FD0-A2F9-3B4D98BF23B1}"/>
              </a:ext>
            </a:extLst>
          </p:cNvPr>
          <p:cNvSpPr txBox="1"/>
          <p:nvPr/>
        </p:nvSpPr>
        <p:spPr>
          <a:xfrm>
            <a:off x="7453551" y="605135"/>
            <a:ext cx="13634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</a:p>
        </p:txBody>
      </p:sp>
      <p:sp>
        <p:nvSpPr>
          <p:cNvPr id="17" name="Text Box 14">
            <a:extLst>
              <a:ext uri="{FF2B5EF4-FFF2-40B4-BE49-F238E27FC236}">
                <a16:creationId xmlns:a16="http://schemas.microsoft.com/office/drawing/2014/main" id="{6DCACF36-E8D0-4E36-8FE4-DC357A0DE0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0319" y="1126734"/>
            <a:ext cx="140208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BÀI 73 - THU THẬP, PHÂN LOẠI, GHI CHÉP SỐ LIỆU. BẢNG SỐ LIỆU (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Tiết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2)</a:t>
            </a:r>
          </a:p>
        </p:txBody>
      </p:sp>
    </p:spTree>
    <p:extLst>
      <p:ext uri="{BB962C8B-B14F-4D97-AF65-F5344CB8AC3E}">
        <p14:creationId xmlns:p14="http://schemas.microsoft.com/office/powerpoint/2010/main" val="2964743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TextBox 75">
            <a:extLst>
              <a:ext uri="{FF2B5EF4-FFF2-40B4-BE49-F238E27FC236}">
                <a16:creationId xmlns:a16="http://schemas.microsoft.com/office/drawing/2014/main" id="{DF0137F1-D6B9-767E-1ACD-F969B4B904DA}"/>
              </a:ext>
            </a:extLst>
          </p:cNvPr>
          <p:cNvSpPr txBox="1"/>
          <p:nvPr/>
        </p:nvSpPr>
        <p:spPr>
          <a:xfrm>
            <a:off x="899319" y="4871834"/>
            <a:ext cx="15163800" cy="299543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32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Dựa</a:t>
            </a:r>
            <a:r>
              <a:rPr lang="en-US" sz="32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32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2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32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2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2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lnSpc>
                <a:spcPct val="120000"/>
              </a:lnSpc>
            </a:pP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trại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nuôi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bao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con?</a:t>
            </a:r>
          </a:p>
          <a:p>
            <a:pPr marL="742950" indent="-742950" algn="just">
              <a:lnSpc>
                <a:spcPct val="120000"/>
              </a:lnSpc>
              <a:buAutoNum type="alphaLcParenR"/>
            </a:pP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 algn="just">
              <a:lnSpc>
                <a:spcPct val="120000"/>
              </a:lnSpc>
              <a:buAutoNum type="alphaLcParenR"/>
            </a:pP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trại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nuôi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ít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nuôi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670719" y="2381655"/>
            <a:ext cx="12590072" cy="650677"/>
            <a:chOff x="1470819" y="1943100"/>
            <a:chExt cx="12590072" cy="650677"/>
          </a:xfrm>
          <a:noFill/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  <a:grpFill/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grpFill/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6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grp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11942372" cy="646331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US" sz="3600" b="1" i="0" dirty="0" err="1"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anose="02020603050405020304" pitchFamily="18" charset="0"/>
                </a:rPr>
                <a:t>Dưới</a:t>
              </a:r>
              <a:r>
                <a:rPr lang="en-US" sz="3600" b="1" i="0" dirty="0"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i="0" dirty="0" err="1"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đây</a:t>
              </a:r>
              <a:r>
                <a:rPr lang="en-US" sz="3600" b="1" i="0" dirty="0"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i="0" dirty="0" err="1"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là</a:t>
              </a:r>
              <a:r>
                <a:rPr lang="en-US" sz="3600" b="1" i="0" dirty="0"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i="0" dirty="0" err="1"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bảng</a:t>
              </a:r>
              <a:r>
                <a:rPr lang="en-US" sz="3600" b="1" i="0" dirty="0"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i="0" dirty="0" err="1"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3600" b="1" i="0" dirty="0"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i="0" dirty="0" err="1"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liệu</a:t>
              </a:r>
              <a:r>
                <a:rPr lang="en-US" sz="3600" b="1" i="0" dirty="0"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i="0" dirty="0" err="1"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về</a:t>
              </a:r>
              <a:r>
                <a:rPr lang="en-US" sz="3600" b="1" i="0" dirty="0"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i="0" dirty="0" err="1"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3600" b="1" i="0" dirty="0"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i="0" dirty="0" err="1"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vật</a:t>
              </a:r>
              <a:r>
                <a:rPr lang="en-US" sz="3600" b="1" i="0" dirty="0"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i="0" dirty="0" err="1"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nuôi</a:t>
              </a:r>
              <a:r>
                <a:rPr lang="en-US" sz="3600" b="1" i="0" dirty="0"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i="0" dirty="0" err="1"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trong</a:t>
              </a:r>
              <a:r>
                <a:rPr lang="en-US" sz="3600" b="1" i="0" dirty="0"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i="0" dirty="0" err="1"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một</a:t>
              </a:r>
              <a:r>
                <a:rPr lang="en-US" sz="3600" b="1" i="0" dirty="0"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i="0" dirty="0" err="1"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trang</a:t>
              </a:r>
              <a:r>
                <a:rPr lang="en-US" sz="3600" b="1" i="0" dirty="0"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i="0" dirty="0" err="1"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trại</a:t>
              </a:r>
              <a:r>
                <a:rPr lang="en-US" sz="3600" b="1" i="0" dirty="0"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77" name="TextBox 76">
            <a:extLst>
              <a:ext uri="{FF2B5EF4-FFF2-40B4-BE49-F238E27FC236}">
                <a16:creationId xmlns:a16="http://schemas.microsoft.com/office/drawing/2014/main" id="{770172B2-2E62-C637-27D6-5149B66B6588}"/>
              </a:ext>
            </a:extLst>
          </p:cNvPr>
          <p:cNvSpPr txBox="1"/>
          <p:nvPr/>
        </p:nvSpPr>
        <p:spPr>
          <a:xfrm>
            <a:off x="899319" y="7848600"/>
            <a:ext cx="15012440" cy="58477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vi-VN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 trang trại, số lượng con gà là nhiều nhất và số lượng con dê là ít nhất.</a:t>
            </a:r>
          </a:p>
        </p:txBody>
      </p:sp>
      <p:graphicFrame>
        <p:nvGraphicFramePr>
          <p:cNvPr id="79" name="Table 20">
            <a:extLst>
              <a:ext uri="{FF2B5EF4-FFF2-40B4-BE49-F238E27FC236}">
                <a16:creationId xmlns:a16="http://schemas.microsoft.com/office/drawing/2014/main" id="{E7E80E90-87D7-F0D6-C106-2848EF355F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5763552"/>
              </p:ext>
            </p:extLst>
          </p:nvPr>
        </p:nvGraphicFramePr>
        <p:xfrm>
          <a:off x="737809" y="3110579"/>
          <a:ext cx="14791910" cy="169002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958382">
                  <a:extLst>
                    <a:ext uri="{9D8B030D-6E8A-4147-A177-3AD203B41FA5}">
                      <a16:colId xmlns:a16="http://schemas.microsoft.com/office/drawing/2014/main" val="2233711647"/>
                    </a:ext>
                  </a:extLst>
                </a:gridCol>
                <a:gridCol w="2958382">
                  <a:extLst>
                    <a:ext uri="{9D8B030D-6E8A-4147-A177-3AD203B41FA5}">
                      <a16:colId xmlns:a16="http://schemas.microsoft.com/office/drawing/2014/main" val="3265884230"/>
                    </a:ext>
                  </a:extLst>
                </a:gridCol>
                <a:gridCol w="2958382">
                  <a:extLst>
                    <a:ext uri="{9D8B030D-6E8A-4147-A177-3AD203B41FA5}">
                      <a16:colId xmlns:a16="http://schemas.microsoft.com/office/drawing/2014/main" val="134329212"/>
                    </a:ext>
                  </a:extLst>
                </a:gridCol>
                <a:gridCol w="2958382">
                  <a:extLst>
                    <a:ext uri="{9D8B030D-6E8A-4147-A177-3AD203B41FA5}">
                      <a16:colId xmlns:a16="http://schemas.microsoft.com/office/drawing/2014/main" val="720077227"/>
                    </a:ext>
                  </a:extLst>
                </a:gridCol>
                <a:gridCol w="2958382">
                  <a:extLst>
                    <a:ext uri="{9D8B030D-6E8A-4147-A177-3AD203B41FA5}">
                      <a16:colId xmlns:a16="http://schemas.microsoft.com/office/drawing/2014/main" val="3117409777"/>
                    </a:ext>
                  </a:extLst>
                </a:gridCol>
              </a:tblGrid>
              <a:tr h="845012">
                <a:tc>
                  <a:txBody>
                    <a:bodyPr/>
                    <a:lstStyle/>
                    <a:p>
                      <a:pPr algn="ctr"/>
                      <a:r>
                        <a:rPr lang="en-US" sz="3400" b="1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Loại</a:t>
                      </a:r>
                      <a:r>
                        <a:rPr lang="en-US" sz="34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400" b="1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vật</a:t>
                      </a:r>
                      <a:r>
                        <a:rPr lang="en-US" sz="34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400" b="1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nuôi</a:t>
                      </a:r>
                      <a:endParaRPr lang="en-US" sz="3400" b="1" dirty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4E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400" b="1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Bò</a:t>
                      </a:r>
                      <a:endParaRPr lang="en-US" sz="3400" b="1" dirty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400" b="1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Gà</a:t>
                      </a:r>
                      <a:endParaRPr lang="en-US" sz="3400" b="1" dirty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400" b="1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Lợn</a:t>
                      </a:r>
                      <a:endParaRPr lang="en-US" sz="3400" b="1" dirty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400" b="1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Dê</a:t>
                      </a:r>
                      <a:r>
                        <a:rPr lang="en-US" sz="34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2640895"/>
                  </a:ext>
                </a:extLst>
              </a:tr>
              <a:tr h="845010">
                <a:tc>
                  <a:txBody>
                    <a:bodyPr/>
                    <a:lstStyle/>
                    <a:p>
                      <a:pPr algn="ctr"/>
                      <a:r>
                        <a:rPr lang="en-US" sz="3400" b="1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34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400" b="1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lượng</a:t>
                      </a:r>
                      <a:r>
                        <a:rPr lang="en-US" sz="34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(con)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4E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4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4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4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4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9393793"/>
                  </a:ext>
                </a:extLst>
              </a:tr>
            </a:tbl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137319" y="1600200"/>
            <a:ext cx="23647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70172B2-2E62-C637-27D6-5149B66B6588}"/>
              </a:ext>
            </a:extLst>
          </p:cNvPr>
          <p:cNvSpPr txBox="1"/>
          <p:nvPr/>
        </p:nvSpPr>
        <p:spPr>
          <a:xfrm>
            <a:off x="972917" y="6096000"/>
            <a:ext cx="15012440" cy="12226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vi-VN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 trại trên có 4 loại vật nuôi: bò, gà, lợn, dê.</a:t>
            </a:r>
          </a:p>
          <a:p>
            <a:pPr>
              <a:lnSpc>
                <a:spcPct val="120000"/>
              </a:lnSpc>
            </a:pPr>
            <a:r>
              <a:rPr lang="vi-VN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 45 con bò, 120 con gà, 78 con lợn và 36 con dê.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22487C1-A367-486B-9565-4B11BC1E2ED8}"/>
              </a:ext>
            </a:extLst>
          </p:cNvPr>
          <p:cNvSpPr txBox="1"/>
          <p:nvPr/>
        </p:nvSpPr>
        <p:spPr>
          <a:xfrm>
            <a:off x="7453551" y="605135"/>
            <a:ext cx="13634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</a:p>
        </p:txBody>
      </p:sp>
      <p:sp>
        <p:nvSpPr>
          <p:cNvPr id="21" name="Text Box 14">
            <a:extLst>
              <a:ext uri="{FF2B5EF4-FFF2-40B4-BE49-F238E27FC236}">
                <a16:creationId xmlns:a16="http://schemas.microsoft.com/office/drawing/2014/main" id="{06887384-89B0-4C4B-A577-3ECD928E93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0319" y="1126734"/>
            <a:ext cx="140208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BÀI 73 - THU THẬP, PHÂN LOẠI, GHI CHÉP SỐ LIỆU. BẢNG SỐ LIỆU (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Tiết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2)</a:t>
            </a:r>
          </a:p>
        </p:txBody>
      </p:sp>
    </p:spTree>
    <p:extLst>
      <p:ext uri="{BB962C8B-B14F-4D97-AF65-F5344CB8AC3E}">
        <p14:creationId xmlns:p14="http://schemas.microsoft.com/office/powerpoint/2010/main" val="471099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 animBg="1"/>
      <p:bldP spid="77" grpId="0" animBg="1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E53B8C1A-4A85-0FF4-A116-5ED7ED222D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3733" y="3657600"/>
            <a:ext cx="14038385" cy="281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2" name="Group 11"/>
          <p:cNvGrpSpPr/>
          <p:nvPr/>
        </p:nvGrpSpPr>
        <p:grpSpPr>
          <a:xfrm>
            <a:off x="442120" y="2427982"/>
            <a:ext cx="15621000" cy="1222642"/>
            <a:chOff x="1470819" y="1867019"/>
            <a:chExt cx="13652155" cy="1222642"/>
          </a:xfrm>
          <a:noFill/>
        </p:grpSpPr>
        <p:grpSp>
          <p:nvGrpSpPr>
            <p:cNvPr id="10" name="Group 9"/>
            <p:cNvGrpSpPr/>
            <p:nvPr/>
          </p:nvGrpSpPr>
          <p:grpSpPr>
            <a:xfrm>
              <a:off x="1470819" y="2015752"/>
              <a:ext cx="533400" cy="584775"/>
              <a:chOff x="1737519" y="2015752"/>
              <a:chExt cx="533400" cy="584775"/>
            </a:xfrm>
            <a:grpFill/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grpFill/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200" b="1">
                  <a:solidFill>
                    <a:srgbClr val="FF3399"/>
                  </a:solidFill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63432" y="2015752"/>
                <a:ext cx="389850" cy="584775"/>
              </a:xfrm>
              <a:prstGeom prst="rect">
                <a:avLst/>
              </a:prstGeom>
              <a:grp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dirty="0">
                    <a:solidFill>
                      <a:srgbClr val="FF3399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8" y="1867019"/>
              <a:ext cx="13004456" cy="122264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just">
                <a:lnSpc>
                  <a:spcPct val="120000"/>
                </a:lnSpc>
              </a:pPr>
              <a:r>
                <a:rPr lang="vi-VN" sz="3200" b="1" i="0" dirty="0"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Cho bảng số liệu về số quyển sách bán được trong ba tháng đầu năm của một cửa </a:t>
              </a:r>
              <a:endParaRPr lang="en-US" sz="32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just">
                <a:lnSpc>
                  <a:spcPct val="120000"/>
                </a:lnSpc>
              </a:pPr>
              <a:r>
                <a:rPr lang="vi-VN" sz="3200" b="1" i="0" dirty="0"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hàng sách.</a:t>
              </a:r>
              <a:endPara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137319" y="1639669"/>
            <a:ext cx="23647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F0137F1-D6B9-767E-1ACD-F969B4B904DA}"/>
              </a:ext>
            </a:extLst>
          </p:cNvPr>
          <p:cNvSpPr txBox="1"/>
          <p:nvPr/>
        </p:nvSpPr>
        <p:spPr>
          <a:xfrm>
            <a:off x="2367099" y="6477000"/>
            <a:ext cx="13619820" cy="240450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l">
              <a:lnSpc>
                <a:spcPct val="120000"/>
              </a:lnSpc>
            </a:pPr>
            <a:r>
              <a:rPr lang="en-US" sz="32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Dựa</a:t>
            </a:r>
            <a:r>
              <a:rPr lang="en-US" sz="32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32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2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32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2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2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20000"/>
              </a:lnSpc>
            </a:pPr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Trong tháng 2, cửa hàng bán được bao nhiêu quyển sách mỗi loại?</a:t>
            </a:r>
          </a:p>
          <a:p>
            <a:pPr>
              <a:lnSpc>
                <a:spcPct val="120000"/>
              </a:lnSpc>
            </a:pPr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Mỗi tháng cửa hàng bán được bao nhiêu quyển truyện tranh?</a:t>
            </a:r>
          </a:p>
          <a:p>
            <a:pPr>
              <a:lnSpc>
                <a:spcPct val="120000"/>
              </a:lnSpc>
            </a:pPr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 Trong tháng 1, cửa hàng bán được tất cả bao nhiêu quyển sách?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6B4381D-AA86-4BB1-B928-8E409CDE4E9A}"/>
              </a:ext>
            </a:extLst>
          </p:cNvPr>
          <p:cNvSpPr txBox="1"/>
          <p:nvPr/>
        </p:nvSpPr>
        <p:spPr>
          <a:xfrm>
            <a:off x="7453551" y="605135"/>
            <a:ext cx="13634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</a:p>
        </p:txBody>
      </p:sp>
      <p:sp>
        <p:nvSpPr>
          <p:cNvPr id="21" name="Text Box 14">
            <a:extLst>
              <a:ext uri="{FF2B5EF4-FFF2-40B4-BE49-F238E27FC236}">
                <a16:creationId xmlns:a16="http://schemas.microsoft.com/office/drawing/2014/main" id="{AC0EEC7D-B4CE-4C8C-BC22-5F12449AFE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0319" y="1126734"/>
            <a:ext cx="140208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BÀI 73 - THU THẬP, PHÂN LOẠI, GHI CHÉP SỐ LIỆU. BẢNG SỐ LIỆU (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Tiết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2)</a:t>
            </a:r>
          </a:p>
        </p:txBody>
      </p:sp>
    </p:spTree>
    <p:extLst>
      <p:ext uri="{BB962C8B-B14F-4D97-AF65-F5344CB8AC3E}">
        <p14:creationId xmlns:p14="http://schemas.microsoft.com/office/powerpoint/2010/main" val="79203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E53B8C1A-4A85-0FF4-A116-5ED7ED222D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3733" y="3688079"/>
            <a:ext cx="14038385" cy="32093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DF0137F1-D6B9-767E-1ACD-F969B4B904DA}"/>
              </a:ext>
            </a:extLst>
          </p:cNvPr>
          <p:cNvSpPr txBox="1"/>
          <p:nvPr/>
        </p:nvSpPr>
        <p:spPr>
          <a:xfrm>
            <a:off x="2290899" y="6897469"/>
            <a:ext cx="13619820" cy="64633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Trong tháng 2, cửa hàng bán được bao nhiêu quyển sách mỗi loại?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F0137F1-D6B9-767E-1ACD-F969B4B904DA}"/>
              </a:ext>
            </a:extLst>
          </p:cNvPr>
          <p:cNvSpPr txBox="1"/>
          <p:nvPr/>
        </p:nvSpPr>
        <p:spPr>
          <a:xfrm>
            <a:off x="2900499" y="7486471"/>
            <a:ext cx="12400620" cy="136390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 tháng 2, cửa hàng bán được 200 quyển sách khoa học, 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540 quyển truyện tranh.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9EAE43C-229B-48D7-B8CE-9369CDE24A3E}"/>
              </a:ext>
            </a:extLst>
          </p:cNvPr>
          <p:cNvSpPr txBox="1"/>
          <p:nvPr/>
        </p:nvSpPr>
        <p:spPr>
          <a:xfrm>
            <a:off x="7453551" y="605135"/>
            <a:ext cx="13634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</a:p>
        </p:txBody>
      </p:sp>
      <p:sp>
        <p:nvSpPr>
          <p:cNvPr id="22" name="Text Box 14">
            <a:extLst>
              <a:ext uri="{FF2B5EF4-FFF2-40B4-BE49-F238E27FC236}">
                <a16:creationId xmlns:a16="http://schemas.microsoft.com/office/drawing/2014/main" id="{164E15A6-DB94-4240-B186-BCB476775A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0319" y="1126734"/>
            <a:ext cx="140208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BÀI 73 - THU THẬP, PHÂN LOẠI, GHI CHÉP SỐ LIỆU. BẢNG SỐ LIỆU (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Tiết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2)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5BC99C3-5F43-4ECF-AD60-943991B83FC2}"/>
              </a:ext>
            </a:extLst>
          </p:cNvPr>
          <p:cNvSpPr txBox="1"/>
          <p:nvPr/>
        </p:nvSpPr>
        <p:spPr>
          <a:xfrm>
            <a:off x="137319" y="1639669"/>
            <a:ext cx="23647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0F17F194-DF80-46C2-8088-29EB21697DA6}"/>
              </a:ext>
            </a:extLst>
          </p:cNvPr>
          <p:cNvGrpSpPr/>
          <p:nvPr/>
        </p:nvGrpSpPr>
        <p:grpSpPr>
          <a:xfrm>
            <a:off x="442120" y="2427982"/>
            <a:ext cx="15621000" cy="1222642"/>
            <a:chOff x="1470819" y="1867019"/>
            <a:chExt cx="13652155" cy="1222642"/>
          </a:xfrm>
          <a:noFill/>
        </p:grpSpPr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67BF27E7-983A-4E46-8FD7-FEDFA847EF98}"/>
                </a:ext>
              </a:extLst>
            </p:cNvPr>
            <p:cNvGrpSpPr/>
            <p:nvPr/>
          </p:nvGrpSpPr>
          <p:grpSpPr>
            <a:xfrm>
              <a:off x="1470819" y="2015752"/>
              <a:ext cx="533400" cy="584775"/>
              <a:chOff x="1737519" y="2015752"/>
              <a:chExt cx="533400" cy="584775"/>
            </a:xfrm>
            <a:grpFill/>
          </p:grpSpPr>
          <p:sp>
            <p:nvSpPr>
              <p:cNvPr id="27" name="Oval 26">
                <a:extLst>
                  <a:ext uri="{FF2B5EF4-FFF2-40B4-BE49-F238E27FC236}">
                    <a16:creationId xmlns:a16="http://schemas.microsoft.com/office/drawing/2014/main" id="{FBB7608A-72E6-4637-9990-6AA6FFE1DE23}"/>
                  </a:ext>
                </a:extLst>
              </p:cNvPr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grpFill/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200" b="1">
                  <a:solidFill>
                    <a:srgbClr val="FF3399"/>
                  </a:solidFill>
                </a:endParaRPr>
              </a:p>
            </p:txBody>
          </p:sp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9535ADFE-10C4-4E82-B8C9-B4E0C1BB2C8C}"/>
                  </a:ext>
                </a:extLst>
              </p:cNvPr>
              <p:cNvSpPr txBox="1"/>
              <p:nvPr/>
            </p:nvSpPr>
            <p:spPr>
              <a:xfrm>
                <a:off x="1863432" y="2015752"/>
                <a:ext cx="389850" cy="584775"/>
              </a:xfrm>
              <a:prstGeom prst="rect">
                <a:avLst/>
              </a:prstGeom>
              <a:grp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dirty="0">
                    <a:solidFill>
                      <a:srgbClr val="FF3399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</p:grp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AE47FBA2-7505-4F7B-A609-C43CE8457FAD}"/>
                </a:ext>
              </a:extLst>
            </p:cNvPr>
            <p:cNvSpPr txBox="1"/>
            <p:nvPr/>
          </p:nvSpPr>
          <p:spPr>
            <a:xfrm>
              <a:off x="2118518" y="1867019"/>
              <a:ext cx="13004456" cy="122264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just">
                <a:lnSpc>
                  <a:spcPct val="120000"/>
                </a:lnSpc>
              </a:pPr>
              <a:r>
                <a:rPr lang="vi-VN" sz="3200" b="1" i="0" dirty="0"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Cho bảng số liệu về số quyển sách bán được trong ba tháng đầu năm của một cửa </a:t>
              </a:r>
              <a:endParaRPr lang="en-US" sz="32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just">
                <a:lnSpc>
                  <a:spcPct val="120000"/>
                </a:lnSpc>
              </a:pPr>
              <a:r>
                <a:rPr lang="vi-VN" sz="3200" b="1" i="0" dirty="0"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hàng sách.</a:t>
              </a:r>
              <a:endPara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19511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E53B8C1A-4A85-0FF4-A116-5ED7ED222D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3733" y="3594774"/>
            <a:ext cx="14266986" cy="3110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DF0137F1-D6B9-767E-1ACD-F969B4B904DA}"/>
              </a:ext>
            </a:extLst>
          </p:cNvPr>
          <p:cNvSpPr txBox="1"/>
          <p:nvPr/>
        </p:nvSpPr>
        <p:spPr>
          <a:xfrm>
            <a:off x="2595699" y="6897469"/>
            <a:ext cx="13619820" cy="64633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vi-VN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Mỗi tháng cửa hàng bán được bao nhiêu quyển truyện </a:t>
            </a:r>
            <a:r>
              <a:rPr lang="vi-VN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tranh?</a:t>
            </a:r>
            <a:endParaRPr lang="vi-VN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916823" y="7533382"/>
            <a:ext cx="12765296" cy="1222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vi-VN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 tháng cửa hàng bán được số quyển truyện tranh là:</a:t>
            </a:r>
          </a:p>
          <a:p>
            <a:pPr>
              <a:lnSpc>
                <a:spcPct val="120000"/>
              </a:lnSpc>
            </a:pPr>
            <a:r>
              <a:rPr lang="vi-VN" sz="32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 1: 400 quyển</a:t>
            </a:r>
            <a:r>
              <a:rPr lang="en-US" sz="32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vi-VN" sz="32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 2: 540 quyển</a:t>
            </a:r>
            <a:r>
              <a:rPr lang="en-US" sz="32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vi-VN" sz="32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 3: 612 quyển</a:t>
            </a:r>
            <a:endParaRPr lang="en-US" sz="3200" b="1" dirty="0">
              <a:solidFill>
                <a:srgbClr val="FF33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CB5F3CC-EAC6-4971-BC5E-37ED3CA90E03}"/>
              </a:ext>
            </a:extLst>
          </p:cNvPr>
          <p:cNvSpPr txBox="1"/>
          <p:nvPr/>
        </p:nvSpPr>
        <p:spPr>
          <a:xfrm>
            <a:off x="7453551" y="605135"/>
            <a:ext cx="13634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</a:p>
        </p:txBody>
      </p:sp>
      <p:sp>
        <p:nvSpPr>
          <p:cNvPr id="21" name="Text Box 14">
            <a:extLst>
              <a:ext uri="{FF2B5EF4-FFF2-40B4-BE49-F238E27FC236}">
                <a16:creationId xmlns:a16="http://schemas.microsoft.com/office/drawing/2014/main" id="{B246B236-A6F5-4D89-A22B-B75D978C34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0319" y="1126734"/>
            <a:ext cx="140208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BÀI 73 - THU THẬP, PHÂN LOẠI, GHI CHÉP SỐ LIỆU. BẢNG SỐ LIỆU (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Tiết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2)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9A7969A-BFA7-40DD-9381-1303873DAC75}"/>
              </a:ext>
            </a:extLst>
          </p:cNvPr>
          <p:cNvSpPr txBox="1"/>
          <p:nvPr/>
        </p:nvSpPr>
        <p:spPr>
          <a:xfrm>
            <a:off x="137319" y="1639669"/>
            <a:ext cx="23647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A36CF9F7-81C3-4D75-B168-41267B6666F5}"/>
              </a:ext>
            </a:extLst>
          </p:cNvPr>
          <p:cNvGrpSpPr/>
          <p:nvPr/>
        </p:nvGrpSpPr>
        <p:grpSpPr>
          <a:xfrm>
            <a:off x="442120" y="2427982"/>
            <a:ext cx="15621000" cy="1222642"/>
            <a:chOff x="1470819" y="1867019"/>
            <a:chExt cx="13652155" cy="1222642"/>
          </a:xfrm>
          <a:noFill/>
        </p:grpSpPr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A4314589-7DD0-4D91-B93B-A4BB4B8C9B65}"/>
                </a:ext>
              </a:extLst>
            </p:cNvPr>
            <p:cNvGrpSpPr/>
            <p:nvPr/>
          </p:nvGrpSpPr>
          <p:grpSpPr>
            <a:xfrm>
              <a:off x="1470819" y="2015752"/>
              <a:ext cx="533400" cy="584775"/>
              <a:chOff x="1737519" y="2015752"/>
              <a:chExt cx="533400" cy="584775"/>
            </a:xfrm>
            <a:grpFill/>
          </p:grpSpPr>
          <p:sp>
            <p:nvSpPr>
              <p:cNvPr id="26" name="Oval 25">
                <a:extLst>
                  <a:ext uri="{FF2B5EF4-FFF2-40B4-BE49-F238E27FC236}">
                    <a16:creationId xmlns:a16="http://schemas.microsoft.com/office/drawing/2014/main" id="{6C501320-0D98-4F7E-A694-293826BBEE34}"/>
                  </a:ext>
                </a:extLst>
              </p:cNvPr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grpFill/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200" b="1">
                  <a:solidFill>
                    <a:srgbClr val="FF3399"/>
                  </a:solidFill>
                </a:endParaRPr>
              </a:p>
            </p:txBody>
          </p:sp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74935A7D-C000-43C7-9C09-A258B815FCBE}"/>
                  </a:ext>
                </a:extLst>
              </p:cNvPr>
              <p:cNvSpPr txBox="1"/>
              <p:nvPr/>
            </p:nvSpPr>
            <p:spPr>
              <a:xfrm>
                <a:off x="1863432" y="2015752"/>
                <a:ext cx="389850" cy="584775"/>
              </a:xfrm>
              <a:prstGeom prst="rect">
                <a:avLst/>
              </a:prstGeom>
              <a:grp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dirty="0">
                    <a:solidFill>
                      <a:srgbClr val="FF3399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</p:grp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DE4DFBF9-8265-4E93-9E8D-9F6575E67664}"/>
                </a:ext>
              </a:extLst>
            </p:cNvPr>
            <p:cNvSpPr txBox="1"/>
            <p:nvPr/>
          </p:nvSpPr>
          <p:spPr>
            <a:xfrm>
              <a:off x="2118518" y="1867019"/>
              <a:ext cx="13004456" cy="122264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just">
                <a:lnSpc>
                  <a:spcPct val="120000"/>
                </a:lnSpc>
              </a:pPr>
              <a:r>
                <a:rPr lang="vi-VN" sz="3200" b="1" i="0" dirty="0"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Cho bảng số liệu về số quyển sách bán được trong ba tháng đầu năm của một cửa </a:t>
              </a:r>
              <a:endParaRPr lang="en-US" sz="32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just">
                <a:lnSpc>
                  <a:spcPct val="120000"/>
                </a:lnSpc>
              </a:pPr>
              <a:r>
                <a:rPr lang="vi-VN" sz="3200" b="1" i="0" dirty="0"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hàng sách.</a:t>
              </a:r>
              <a:endPara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49939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E53B8C1A-4A85-0FF4-A116-5ED7ED222D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3227" y="3688079"/>
            <a:ext cx="14498891" cy="32093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DF0137F1-D6B9-767E-1ACD-F969B4B904DA}"/>
              </a:ext>
            </a:extLst>
          </p:cNvPr>
          <p:cNvSpPr txBox="1"/>
          <p:nvPr/>
        </p:nvSpPr>
        <p:spPr>
          <a:xfrm>
            <a:off x="2671899" y="6897469"/>
            <a:ext cx="13619820" cy="64633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 Trong tháng 1, cửa hàng bán được tất cả bao nhiêu quyển sách?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490119" y="7533382"/>
            <a:ext cx="12077699" cy="1222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vi-VN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 tháng 1, cửa hàng bán được tất cả số quyển sách là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>
              <a:lnSpc>
                <a:spcPct val="120000"/>
              </a:lnSpc>
            </a:pPr>
            <a:r>
              <a:rPr lang="vi-VN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280 + 400 = 680 (quyển sác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h)</a:t>
            </a:r>
            <a:endParaRPr lang="vi-VN" sz="3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 Box 14">
            <a:extLst>
              <a:ext uri="{FF2B5EF4-FFF2-40B4-BE49-F238E27FC236}">
                <a16:creationId xmlns:a16="http://schemas.microsoft.com/office/drawing/2014/main" id="{23037F0F-43E6-4D6B-9DEC-85B4DE61C9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0319" y="1126734"/>
            <a:ext cx="140208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BÀI 73 - THU THẬP, PHÂN LOẠI, GHI CHÉP SỐ LIỆU. BẢNG SỐ LIỆU (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Tiết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2)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569B4684-B751-4334-96C2-10DB66F20C73}"/>
              </a:ext>
            </a:extLst>
          </p:cNvPr>
          <p:cNvGrpSpPr/>
          <p:nvPr/>
        </p:nvGrpSpPr>
        <p:grpSpPr>
          <a:xfrm>
            <a:off x="442120" y="2427982"/>
            <a:ext cx="15621000" cy="1222642"/>
            <a:chOff x="1470819" y="1867019"/>
            <a:chExt cx="13652155" cy="1222642"/>
          </a:xfrm>
          <a:noFill/>
        </p:grpSpPr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66D20141-3459-4F92-87FA-0EB3F758832A}"/>
                </a:ext>
              </a:extLst>
            </p:cNvPr>
            <p:cNvGrpSpPr/>
            <p:nvPr/>
          </p:nvGrpSpPr>
          <p:grpSpPr>
            <a:xfrm>
              <a:off x="1470819" y="2015752"/>
              <a:ext cx="533400" cy="584775"/>
              <a:chOff x="1737519" y="2015752"/>
              <a:chExt cx="533400" cy="584775"/>
            </a:xfrm>
            <a:grpFill/>
          </p:grpSpPr>
          <p:sp>
            <p:nvSpPr>
              <p:cNvPr id="25" name="Oval 24">
                <a:extLst>
                  <a:ext uri="{FF2B5EF4-FFF2-40B4-BE49-F238E27FC236}">
                    <a16:creationId xmlns:a16="http://schemas.microsoft.com/office/drawing/2014/main" id="{9225AD31-E10C-4D7F-BBEE-F283EDCBA97D}"/>
                  </a:ext>
                </a:extLst>
              </p:cNvPr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grpFill/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200" b="1">
                  <a:solidFill>
                    <a:srgbClr val="FF3399"/>
                  </a:solidFill>
                </a:endParaRPr>
              </a:p>
            </p:txBody>
          </p:sp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5FD6E1AF-5B3E-4455-AFF5-BA7E0396A430}"/>
                  </a:ext>
                </a:extLst>
              </p:cNvPr>
              <p:cNvSpPr txBox="1"/>
              <p:nvPr/>
            </p:nvSpPr>
            <p:spPr>
              <a:xfrm>
                <a:off x="1863432" y="2015752"/>
                <a:ext cx="389850" cy="584775"/>
              </a:xfrm>
              <a:prstGeom prst="rect">
                <a:avLst/>
              </a:prstGeom>
              <a:grp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dirty="0">
                    <a:solidFill>
                      <a:srgbClr val="FF3399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</p:grp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435E656F-D20A-4DB7-80B9-5DCBC025C738}"/>
                </a:ext>
              </a:extLst>
            </p:cNvPr>
            <p:cNvSpPr txBox="1"/>
            <p:nvPr/>
          </p:nvSpPr>
          <p:spPr>
            <a:xfrm>
              <a:off x="2118518" y="1867019"/>
              <a:ext cx="13004456" cy="122264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just">
                <a:lnSpc>
                  <a:spcPct val="120000"/>
                </a:lnSpc>
              </a:pPr>
              <a:r>
                <a:rPr lang="vi-VN" sz="3200" b="1" i="0" dirty="0"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Cho bảng số liệu về số quyển sách bán được trong ba tháng đầu năm của một cửa </a:t>
              </a:r>
              <a:endParaRPr lang="en-US" sz="32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just">
                <a:lnSpc>
                  <a:spcPct val="120000"/>
                </a:lnSpc>
              </a:pPr>
              <a:r>
                <a:rPr lang="vi-VN" sz="3200" b="1" i="0" dirty="0"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hàng sách.</a:t>
              </a:r>
              <a:endPara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7" name="TextBox 26">
            <a:extLst>
              <a:ext uri="{FF2B5EF4-FFF2-40B4-BE49-F238E27FC236}">
                <a16:creationId xmlns:a16="http://schemas.microsoft.com/office/drawing/2014/main" id="{AC4E4881-4478-4CDD-91C6-04DDDB4389A0}"/>
              </a:ext>
            </a:extLst>
          </p:cNvPr>
          <p:cNvSpPr txBox="1"/>
          <p:nvPr/>
        </p:nvSpPr>
        <p:spPr>
          <a:xfrm>
            <a:off x="137319" y="1639669"/>
            <a:ext cx="23647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9534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 descr="Anh dep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719" y="218988"/>
            <a:ext cx="14417345" cy="8459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WordArt 3"/>
          <p:cNvSpPr>
            <a:spLocks noChangeArrowheads="1" noChangeShapeType="1" noTextEdit="1"/>
          </p:cNvSpPr>
          <p:nvPr/>
        </p:nvSpPr>
        <p:spPr bwMode="auto">
          <a:xfrm>
            <a:off x="4175919" y="3294062"/>
            <a:ext cx="8305800" cy="12779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5700" b="1" kern="10" dirty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MẾ</a:t>
            </a:r>
            <a:r>
              <a:rPr lang="vi-VN" sz="5700" b="1" kern="10" dirty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N CH</a:t>
            </a:r>
            <a:r>
              <a:rPr lang="en-US" sz="5700" b="1" kern="10" dirty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ÀO</a:t>
            </a:r>
            <a:r>
              <a:rPr lang="vi-VN" sz="5700" b="1" kern="10" dirty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 CÁC EM</a:t>
            </a:r>
            <a:endParaRPr lang="en-US" sz="5700" b="1" kern="10" dirty="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1788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1131</TotalTime>
  <Words>811</Words>
  <Application>Microsoft Office PowerPoint</Application>
  <PresentationFormat>Custom</PresentationFormat>
  <Paragraphs>96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Administrator</cp:lastModifiedBy>
  <cp:revision>188</cp:revision>
  <dcterms:created xsi:type="dcterms:W3CDTF">2022-07-10T01:37:20Z</dcterms:created>
  <dcterms:modified xsi:type="dcterms:W3CDTF">2025-05-01T18:55:22Z</dcterms:modified>
</cp:coreProperties>
</file>