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0" r:id="rId2"/>
    <p:sldId id="258" r:id="rId3"/>
    <p:sldId id="262" r:id="rId4"/>
    <p:sldId id="264" r:id="rId5"/>
    <p:sldId id="301" r:id="rId6"/>
    <p:sldId id="302" r:id="rId7"/>
    <p:sldId id="263" r:id="rId8"/>
    <p:sldId id="268" r:id="rId9"/>
    <p:sldId id="269" r:id="rId10"/>
    <p:sldId id="292" r:id="rId11"/>
    <p:sldId id="303" r:id="rId12"/>
    <p:sldId id="304"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24D6E-1811-404A-8B3E-20BFEF8BAB42}"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6643-C47D-4E3A-850E-19826B8D113E}" type="slidenum">
              <a:rPr lang="en-US" smtClean="0"/>
              <a:t>‹#›</a:t>
            </a:fld>
            <a:endParaRPr lang="en-US"/>
          </a:p>
        </p:txBody>
      </p:sp>
    </p:spTree>
    <p:extLst>
      <p:ext uri="{BB962C8B-B14F-4D97-AF65-F5344CB8AC3E}">
        <p14:creationId xmlns:p14="http://schemas.microsoft.com/office/powerpoint/2010/main" val="225100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triển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nha</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C71D6643-C47D-4E3A-850E-19826B8D113E}" type="slidenum">
              <a:rPr lang="en-US" smtClean="0"/>
              <a:t>2</a:t>
            </a:fld>
            <a:endParaRPr lang="en-US"/>
          </a:p>
        </p:txBody>
      </p:sp>
    </p:spTree>
    <p:extLst>
      <p:ext uri="{BB962C8B-B14F-4D97-AF65-F5344CB8AC3E}">
        <p14:creationId xmlns:p14="http://schemas.microsoft.com/office/powerpoint/2010/main" val="1083107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xmlns=""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7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2F4AD32-8A8B-42E2-BE68-AE1E4A9AAE1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760" b="1865"/>
          <a:stretch/>
        </p:blipFill>
        <p:spPr>
          <a:xfrm>
            <a:off x="0" y="0"/>
            <a:ext cx="12192000" cy="6858000"/>
          </a:xfrm>
          <a:prstGeom prst="rect">
            <a:avLst/>
          </a:prstGeom>
        </p:spPr>
      </p:pic>
    </p:spTree>
    <p:extLst>
      <p:ext uri="{BB962C8B-B14F-4D97-AF65-F5344CB8AC3E}">
        <p14:creationId xmlns:p14="http://schemas.microsoft.com/office/powerpoint/2010/main" val="223465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22FF3-8521-6462-A960-F25400D4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A821106-22E7-06E3-775B-5CF30758F5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EA8B80-B6BB-E924-62BF-47517394E37D}"/>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5" name="Footer Placeholder 4">
            <a:extLst>
              <a:ext uri="{FF2B5EF4-FFF2-40B4-BE49-F238E27FC236}">
                <a16:creationId xmlns:a16="http://schemas.microsoft.com/office/drawing/2014/main" xmlns="" id="{4ABADC6F-C35C-2DB9-08CE-2DCCF94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3FDFEB1-DD2D-93CD-D894-3271BF560357}"/>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192180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FF5F14-A696-F92C-480A-BF316FB409F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E16073-A1AB-24B9-1404-04F1D2320E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2B63E1-6E3F-B5CD-1430-A9004E974E7C}"/>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5" name="Footer Placeholder 4">
            <a:extLst>
              <a:ext uri="{FF2B5EF4-FFF2-40B4-BE49-F238E27FC236}">
                <a16:creationId xmlns:a16="http://schemas.microsoft.com/office/drawing/2014/main" xmlns="" id="{2E2480E5-2F8A-5AEC-D23B-A085D01D7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4B4B61-2C59-609B-1D16-51C4BE7275C9}"/>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34612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xmlns=""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E203066D-50F4-258C-0026-2C4C34FE5781}"/>
              </a:ext>
            </a:extLst>
          </p:cNvPr>
          <p:cNvSpPr/>
          <p:nvPr userDrawn="1"/>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FC8CB54-1A29-4E77-9885-391D5DF4362E}"/>
              </a:ext>
            </a:extLst>
          </p:cNvPr>
          <p:cNvSpPr txBox="1"/>
          <p:nvPr userDrawn="1"/>
        </p:nvSpPr>
        <p:spPr>
          <a:xfrm>
            <a:off x="-46300" y="-23150"/>
            <a:ext cx="1041722" cy="369332"/>
          </a:xfrm>
          <a:prstGeom prst="rect">
            <a:avLst/>
          </a:prstGeom>
          <a:noFill/>
        </p:spPr>
        <p:txBody>
          <a:bodyPr wrap="square" rtlCol="0">
            <a:spAutoFit/>
          </a:bodyPr>
          <a:lstStyle/>
          <a:p>
            <a:r>
              <a:rPr lang="en-US" b="1">
                <a:solidFill>
                  <a:srgbClr val="B8F0F7"/>
                </a:solidFill>
                <a:latin typeface="UTM Avo" panose="02040603050506020204" pitchFamily="18" charset="0"/>
              </a:rPr>
              <a:t>KTUTS</a:t>
            </a:r>
          </a:p>
        </p:txBody>
      </p:sp>
    </p:spTree>
    <p:extLst>
      <p:ext uri="{BB962C8B-B14F-4D97-AF65-F5344CB8AC3E}">
        <p14:creationId xmlns:p14="http://schemas.microsoft.com/office/powerpoint/2010/main" val="7058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2921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5195F-B139-03AE-B927-A45CBAE547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C882DD-4696-C8B8-8845-91D9BDFB64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7B61F72-C871-8F32-2BAE-660B00F2803B}"/>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5" name="Footer Placeholder 4">
            <a:extLst>
              <a:ext uri="{FF2B5EF4-FFF2-40B4-BE49-F238E27FC236}">
                <a16:creationId xmlns:a16="http://schemas.microsoft.com/office/drawing/2014/main" xmlns="" id="{8375EB36-70CC-FCE9-6617-C89C2EA2A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BD8152F-45CC-C9F5-D9A1-F6B153968588}"/>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40750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FCE07-2B4B-20F3-626C-DDFF48957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F54F5E-5CC7-DB0C-99F3-FFFC58A6A7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3B51272-1049-7020-DBEE-D444666500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FCCA9B-180F-14D4-B31B-8537CF8B4B9F}"/>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6" name="Footer Placeholder 5">
            <a:extLst>
              <a:ext uri="{FF2B5EF4-FFF2-40B4-BE49-F238E27FC236}">
                <a16:creationId xmlns:a16="http://schemas.microsoft.com/office/drawing/2014/main" xmlns="" id="{2126065F-3E14-3366-8DF3-2EEF1E124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CD30116-6BB6-3D09-A8C9-112623B63100}"/>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5468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DC6FC-71B2-035C-86DB-A84A81839E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143DF3B-E696-4560-E6C2-25C449D7B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4B4975-E5AF-ADD7-9105-D0E73BDEEC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B92F6B-3328-6E32-FCC0-0109F58C95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810EF6B-E450-3676-0896-D60A2C83CA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DB6734-3903-495F-7C08-B8A43E30E515}"/>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8" name="Footer Placeholder 7">
            <a:extLst>
              <a:ext uri="{FF2B5EF4-FFF2-40B4-BE49-F238E27FC236}">
                <a16:creationId xmlns:a16="http://schemas.microsoft.com/office/drawing/2014/main" xmlns="" id="{4E21D0AB-4CEC-E917-6133-3CFC55169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19D076B-81F6-2422-A1EA-BBE4DC396373}"/>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7877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0745F3-911B-C4C0-DE2D-2A26B9DD5E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A9731A-7562-6111-D9FE-C648620B1F20}"/>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4" name="Footer Placeholder 3">
            <a:extLst>
              <a:ext uri="{FF2B5EF4-FFF2-40B4-BE49-F238E27FC236}">
                <a16:creationId xmlns:a16="http://schemas.microsoft.com/office/drawing/2014/main" xmlns="" id="{3A28A647-670B-B1D7-60FC-87B1B6C8A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8125797-3688-63A3-C813-270EEDAACB96}"/>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1567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5247323-ACC1-48C0-A868-4BD61EBE46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2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D13A8-D4A7-84EE-48B9-BBEC9EE7DB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2F3C4-8FA4-6B3D-11EF-44DA75E944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9015662-4E52-4AEF-A692-1AA1E76235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67524F-49B5-E807-040F-879163CFE671}"/>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4/30/2025</a:t>
            </a:fld>
            <a:endParaRPr lang="en-US"/>
          </a:p>
        </p:txBody>
      </p:sp>
      <p:sp>
        <p:nvSpPr>
          <p:cNvPr id="6" name="Footer Placeholder 5">
            <a:extLst>
              <a:ext uri="{FF2B5EF4-FFF2-40B4-BE49-F238E27FC236}">
                <a16:creationId xmlns:a16="http://schemas.microsoft.com/office/drawing/2014/main" xmlns="" id="{A3A6F212-C088-3011-FC99-C48FB9630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F5289B8-00D3-9C5C-6BD7-509F4562046F}"/>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66353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C10591F7-E924-FD45-1DAE-FE25CBC04EC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7799" y="208765"/>
            <a:ext cx="1252390" cy="1252390"/>
          </a:xfrm>
          <a:prstGeom prst="rect">
            <a:avLst/>
          </a:prstGeom>
        </p:spPr>
      </p:pic>
    </p:spTree>
    <p:extLst>
      <p:ext uri="{BB962C8B-B14F-4D97-AF65-F5344CB8AC3E}">
        <p14:creationId xmlns:p14="http://schemas.microsoft.com/office/powerpoint/2010/main" val="169862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6A1CD79-D034-6641-D493-F7FE013ADEBC}"/>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5645D8A0-078E-665F-9C55-9508488C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07" y="155605"/>
            <a:ext cx="9128185" cy="2295496"/>
          </a:xfrm>
          <a:prstGeom prst="rect">
            <a:avLst/>
          </a:prstGeom>
        </p:spPr>
      </p:pic>
    </p:spTree>
    <p:extLst>
      <p:ext uri="{BB962C8B-B14F-4D97-AF65-F5344CB8AC3E}">
        <p14:creationId xmlns:p14="http://schemas.microsoft.com/office/powerpoint/2010/main" val="78775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xmlns=""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a. Giải thích lí do cần phải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xmlns="" id="{1BE4B76B-59E8-6F1F-1819-E2208B74C2C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xmlns="" id="{019DDF4D-5FDC-CE76-87D2-D1612381E1CA}"/>
              </a:ext>
            </a:extLst>
          </p:cNvPr>
          <p:cNvSpPr/>
          <p:nvPr/>
        </p:nvSpPr>
        <p:spPr>
          <a:xfrm>
            <a:off x="3464560" y="3403600"/>
            <a:ext cx="7772400" cy="2529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Chúng ta phải bảo vệ động vật vì động vật đem lại nhiều lợi ích cho cuộc sống con người, tạo nên sự phong phú cho sự sống trên Trái Đất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8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xmlns=""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b. Nêu những việc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xmlns="" id="{1BE4B76B-59E8-6F1F-1819-E2208B74C2C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xmlns="" id="{019DDF4D-5FDC-CE76-87D2-D1612381E1CA}"/>
              </a:ext>
            </a:extLst>
          </p:cNvPr>
          <p:cNvSpPr/>
          <p:nvPr/>
        </p:nvSpPr>
        <p:spPr>
          <a:xfrm>
            <a:off x="2966720" y="3068320"/>
            <a:ext cx="8696960" cy="3545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Có ý thức bảo vệ và chăm sóc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Không buôn bán, giết hại trái phép</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của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Cấm săn bắn bừa bãi bảo vệ động vật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55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xmlns="" id="{102B4CF2-E336-7A4A-38DD-F5FEDAEA1DD6}"/>
              </a:ext>
            </a:extLst>
          </p:cNvPr>
          <p:cNvSpPr txBox="1"/>
          <p:nvPr/>
        </p:nvSpPr>
        <p:spPr>
          <a:xfrm>
            <a:off x="1911634" y="1569590"/>
            <a:ext cx="97215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c. Nêu việc em có thể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xmlns="" id="{1BE4B76B-59E8-6F1F-1819-E2208B74C2C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xmlns="" id="{019DDF4D-5FDC-CE76-87D2-D1612381E1CA}"/>
              </a:ext>
            </a:extLst>
          </p:cNvPr>
          <p:cNvSpPr/>
          <p:nvPr/>
        </p:nvSpPr>
        <p:spPr>
          <a:xfrm>
            <a:off x="2966720" y="3068320"/>
            <a:ext cx="8696960" cy="337312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Tuyên truyền về nguy cơ tuyệt chủng của các loài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góp phần bảo vệ môi trường sống của các loài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164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xmlns="" id="{D16923E9-D986-6304-21C4-631B576A773E}"/>
              </a:ext>
            </a:extLst>
          </p:cNvPr>
          <p:cNvGrpSpPr/>
          <p:nvPr/>
        </p:nvGrpSpPr>
        <p:grpSpPr>
          <a:xfrm flipV="1">
            <a:off x="3804840" y="721359"/>
            <a:ext cx="8031560" cy="5648959"/>
            <a:chOff x="692006" y="116442"/>
            <a:chExt cx="11176173" cy="2919244"/>
          </a:xfrm>
        </p:grpSpPr>
        <p:sp>
          <p:nvSpPr>
            <p:cNvPr id="3" name="矩形 16">
              <a:extLst>
                <a:ext uri="{FF2B5EF4-FFF2-40B4-BE49-F238E27FC236}">
                  <a16:creationId xmlns:a16="http://schemas.microsoft.com/office/drawing/2014/main" xmlns="" id="{A28A9146-87EE-4C52-37E5-B40539280E7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xmlns="" id="{1FC412F0-F937-CA08-7AD4-0CC394D94370}"/>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xmlns="" id="{E392822E-F1E4-2B1C-6B23-3E38401DB8CC}"/>
              </a:ext>
            </a:extLst>
          </p:cNvPr>
          <p:cNvSpPr txBox="1"/>
          <p:nvPr/>
        </p:nvSpPr>
        <p:spPr>
          <a:xfrm>
            <a:off x="4277360" y="1241416"/>
            <a:ext cx="7089268" cy="1107996"/>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góp</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vi-VN"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2" descr="Vector world animal day flat design illustration">
            <a:extLst>
              <a:ext uri="{FF2B5EF4-FFF2-40B4-BE49-F238E27FC236}">
                <a16:creationId xmlns:a16="http://schemas.microsoft.com/office/drawing/2014/main" xmlns="" id="{1BC7C042-F8C8-3098-0BAE-59CBA18B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1233500"/>
            <a:ext cx="5962650" cy="59626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7B105BD-EB05-26A4-2879-C45BEAC3EEA0}"/>
              </a:ext>
            </a:extLst>
          </p:cNvPr>
          <p:cNvSpPr txBox="1"/>
          <p:nvPr/>
        </p:nvSpPr>
        <p:spPr>
          <a:xfrm>
            <a:off x="4236720" y="2917816"/>
            <a:ext cx="7396480" cy="2123658"/>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2060"/>
                </a:solidFill>
                <a:effectLst/>
                <a:latin typeface="Cambria" panose="02040503050406030204" pitchFamily="18" charset="0"/>
                <a:ea typeface="Cambria" panose="02040503050406030204" pitchFamily="18" charset="0"/>
              </a:rPr>
              <a:t>Ghi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thích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trong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bài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nói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của</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bạn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hoặc</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muốn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bổ</a:t>
            </a:r>
            <a:r>
              <a:rPr lang="en-US" sz="4400" b="0" i="0" dirty="0">
                <a:solidFill>
                  <a:srgbClr val="002060"/>
                </a:solidFill>
                <a:effectLst/>
                <a:latin typeface="Cambria" panose="02040503050406030204" pitchFamily="18" charset="0"/>
                <a:ea typeface="Cambria" panose="02040503050406030204" pitchFamily="18" charset="0"/>
              </a:rPr>
              <a:t> sung.</a:t>
            </a:r>
            <a:endParaRPr kumimoji="0" lang="vi-VN" sz="4400" b="0" i="0" u="none" strike="noStrike" kern="1200" cap="none" spc="0" normalizeH="0" baseline="0" noProof="0" dirty="0">
              <a:ln w="1905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3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42705F-4FCC-8EDA-0E7D-2DFE0CA9A8C3}"/>
              </a:ext>
            </a:extLst>
          </p:cNvPr>
          <p:cNvPicPr>
            <a:picLocks noChangeAspect="1"/>
          </p:cNvPicPr>
          <p:nvPr/>
        </p:nvPicPr>
        <p:blipFill>
          <a:blip r:embed="rId3"/>
          <a:stretch>
            <a:fillRect/>
          </a:stretch>
        </p:blipFill>
        <p:spPr>
          <a:xfrm>
            <a:off x="-114300" y="2036445"/>
            <a:ext cx="12192000" cy="2956560"/>
          </a:xfrm>
          <a:prstGeom prst="rect">
            <a:avLst/>
          </a:prstGeom>
        </p:spPr>
      </p:pic>
      <p:pic>
        <p:nvPicPr>
          <p:cNvPr id="6" name="Picture 5">
            <a:extLst>
              <a:ext uri="{FF2B5EF4-FFF2-40B4-BE49-F238E27FC236}">
                <a16:creationId xmlns:a16="http://schemas.microsoft.com/office/drawing/2014/main" xmlns="" id="{4EC6D89F-3DD3-2605-1E42-98EF4DBC0148}"/>
              </a:ext>
            </a:extLst>
          </p:cNvPr>
          <p:cNvPicPr>
            <a:picLocks noChangeAspect="1"/>
          </p:cNvPicPr>
          <p:nvPr/>
        </p:nvPicPr>
        <p:blipFill>
          <a:blip r:embed="rId4"/>
          <a:stretch>
            <a:fillRect/>
          </a:stretch>
        </p:blipFill>
        <p:spPr>
          <a:xfrm>
            <a:off x="3987368" y="1098764"/>
            <a:ext cx="4102964" cy="926672"/>
          </a:xfrm>
          <a:prstGeom prst="rect">
            <a:avLst/>
          </a:prstGeom>
        </p:spPr>
      </p:pic>
    </p:spTree>
    <p:extLst>
      <p:ext uri="{BB962C8B-B14F-4D97-AF65-F5344CB8AC3E}">
        <p14:creationId xmlns:p14="http://schemas.microsoft.com/office/powerpoint/2010/main" val="5132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5BD53D3A-1C8F-2E56-0253-3A2E44EE4BEE}"/>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8A44C9AB-0CA5-E591-20B0-225C0332998B}"/>
              </a:ext>
            </a:extLst>
          </p:cNvPr>
          <p:cNvSpPr/>
          <p:nvPr/>
        </p:nvSpPr>
        <p:spPr>
          <a:xfrm>
            <a:off x="2590800" y="742369"/>
            <a:ext cx="8143160" cy="204147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1. </a:t>
            </a:r>
            <a:r>
              <a:rPr kumimoji="0" lang="en-US" sz="5400" b="1" i="0" u="none" strike="noStrike" kern="1200" cap="none" spc="0" normalizeH="0" baseline="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Chuẩn</a:t>
            </a:r>
            <a:r>
              <a:rPr kumimoji="0" lang="en-US" sz="5400" b="1" i="0" u="none" strike="noStrike" kern="1200" cap="none" spc="0" normalizeH="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 </a:t>
            </a:r>
            <a:r>
              <a:rPr kumimoji="0" lang="en-US" sz="5400" b="1" i="0" u="none" strike="noStrike" kern="1200" cap="none" spc="0" normalizeH="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bị</a:t>
            </a:r>
            <a:endPar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101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3469D9E-925D-BCF1-1B11-037A11A3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581" y="267791"/>
            <a:ext cx="8501575" cy="3944433"/>
          </a:xfrm>
          <a:prstGeom prst="rect">
            <a:avLst/>
          </a:prstGeom>
        </p:spPr>
      </p:pic>
      <p:sp>
        <p:nvSpPr>
          <p:cNvPr id="7" name="TextBox 6">
            <a:extLst>
              <a:ext uri="{FF2B5EF4-FFF2-40B4-BE49-F238E27FC236}">
                <a16:creationId xmlns:a16="http://schemas.microsoft.com/office/drawing/2014/main" xmlns="" id="{E4C71BB4-65CA-A526-9229-937B1D0BEEAA}"/>
              </a:ext>
            </a:extLst>
          </p:cNvPr>
          <p:cNvSpPr txBox="1"/>
          <p:nvPr/>
        </p:nvSpPr>
        <p:spPr>
          <a:xfrm>
            <a:off x="3931425" y="962734"/>
            <a:ext cx="7097885" cy="2308324"/>
          </a:xfrm>
          <a:prstGeom prst="rect">
            <a:avLst/>
          </a:prstGeom>
          <a:noFill/>
        </p:spPr>
        <p:txBody>
          <a:bodyPr wrap="square" rtlCol="0">
            <a:spAutoFit/>
          </a:bodyPr>
          <a:lstStyle/>
          <a:p>
            <a:pPr lvl="0" algn="ctr"/>
            <a:r>
              <a:rPr lang="vi-VN" sz="4800" b="1" dirty="0">
                <a:solidFill>
                  <a:srgbClr val="C00000"/>
                </a:solidFill>
                <a:latin typeface="iCiel Nabila" pitchFamily="2" charset="0"/>
                <a:cs typeface="Pattaya" panose="00000500000000000000" pitchFamily="2" charset="-34"/>
              </a:rPr>
              <a:t>Yêu cầu: </a:t>
            </a:r>
            <a:r>
              <a:rPr lang="vi-VN" sz="4800" dirty="0">
                <a:solidFill>
                  <a:srgbClr val="C00000"/>
                </a:solidFill>
                <a:latin typeface="iCiel Nabila" pitchFamily="2" charset="0"/>
                <a:cs typeface="Pattaya" panose="00000500000000000000" pitchFamily="2" charset="-34"/>
              </a:rPr>
              <a:t>Trình bày ý kiến của em về hoạt động bảo vệ động vật.</a:t>
            </a:r>
            <a:endParaRPr kumimoji="0" lang="vi-VN" sz="4800" b="0" i="0" u="none" strike="noStrike" kern="1200" cap="none" spc="0" normalizeH="0" baseline="0" noProof="0" dirty="0">
              <a:ln>
                <a:noFill/>
              </a:ln>
              <a:solidFill>
                <a:srgbClr val="C00000"/>
              </a:solidFill>
              <a:effectLst/>
              <a:uLnTx/>
              <a:uFillTx/>
              <a:latin typeface="iCiel Nabila" pitchFamily="2" charset="0"/>
              <a:cs typeface="Pattaya" panose="00000500000000000000" pitchFamily="2" charset="-34"/>
            </a:endParaRPr>
          </a:p>
        </p:txBody>
      </p:sp>
      <p:pic>
        <p:nvPicPr>
          <p:cNvPr id="8" name="Picture 7">
            <a:extLst>
              <a:ext uri="{FF2B5EF4-FFF2-40B4-BE49-F238E27FC236}">
                <a16:creationId xmlns:a16="http://schemas.microsoft.com/office/drawing/2014/main" xmlns="" id="{B3C752DA-5254-A925-F6B3-CFEDEC1B4C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spTree>
    <p:extLst>
      <p:ext uri="{BB962C8B-B14F-4D97-AF65-F5344CB8AC3E}">
        <p14:creationId xmlns:p14="http://schemas.microsoft.com/office/powerpoint/2010/main" val="2992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ector world animal day flat design illustration">
            <a:extLst>
              <a:ext uri="{FF2B5EF4-FFF2-40B4-BE49-F238E27FC236}">
                <a16:creationId xmlns:a16="http://schemas.microsoft.com/office/drawing/2014/main" xmlns="" id="{BAA65BEE-11E9-807F-0FB1-18E4B7E3CD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2624082"/>
            <a:ext cx="4572068" cy="45720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6">
            <a:extLst>
              <a:ext uri="{FF2B5EF4-FFF2-40B4-BE49-F238E27FC236}">
                <a16:creationId xmlns:a16="http://schemas.microsoft.com/office/drawing/2014/main" xmlns="" id="{C9CDD640-D859-4F65-ABA4-F3611393914C}"/>
              </a:ext>
            </a:extLst>
          </p:cNvPr>
          <p:cNvSpPr/>
          <p:nvPr/>
        </p:nvSpPr>
        <p:spPr>
          <a:xfrm>
            <a:off x="386080" y="530186"/>
            <a:ext cx="11419840" cy="902374"/>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3361AEE-89E5-DB11-605B-59AC86DA85CD}"/>
              </a:ext>
            </a:extLst>
          </p:cNvPr>
          <p:cNvSpPr txBox="1"/>
          <p:nvPr/>
        </p:nvSpPr>
        <p:spPr>
          <a:xfrm>
            <a:off x="406400" y="560666"/>
            <a:ext cx="11267440" cy="646331"/>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Sưu tầm tư liệu về những việc làm bảo vệ động vật.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2">
            <a:extLst>
              <a:ext uri="{FF2B5EF4-FFF2-40B4-BE49-F238E27FC236}">
                <a16:creationId xmlns:a16="http://schemas.microsoft.com/office/drawing/2014/main" xmlns="" id="{90DFF488-E578-8B4A-CF5A-BC8D190D4ADF}"/>
              </a:ext>
            </a:extLst>
          </p:cNvPr>
          <p:cNvSpPr/>
          <p:nvPr/>
        </p:nvSpPr>
        <p:spPr>
          <a:xfrm>
            <a:off x="3489380" y="1859280"/>
            <a:ext cx="8194620" cy="4216400"/>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0CAFD869-42D6-AE9F-DC77-C7FAE497D1E5}"/>
              </a:ext>
            </a:extLst>
          </p:cNvPr>
          <p:cNvSpPr txBox="1"/>
          <p:nvPr/>
        </p:nvSpPr>
        <p:spPr>
          <a:xfrm>
            <a:off x="3934834" y="2073824"/>
            <a:ext cx="7393566" cy="3970318"/>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Có ý thức bảo vệ và chăm sóc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Không buôn bán, giết hại trái phép</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Bảo vệ môi trường của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Cấm săn bắn bừa bãi bảo vệ động vật quý hiếm</a:t>
            </a:r>
          </a:p>
        </p:txBody>
      </p:sp>
    </p:spTree>
    <p:extLst>
      <p:ext uri="{BB962C8B-B14F-4D97-AF65-F5344CB8AC3E}">
        <p14:creationId xmlns:p14="http://schemas.microsoft.com/office/powerpoint/2010/main" val="14737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6">
            <a:extLst>
              <a:ext uri="{FF2B5EF4-FFF2-40B4-BE49-F238E27FC236}">
                <a16:creationId xmlns:a16="http://schemas.microsoft.com/office/drawing/2014/main" xmlns="" id="{C9CDD640-D859-4F65-ABA4-F3611393914C}"/>
              </a:ext>
            </a:extLst>
          </p:cNvPr>
          <p:cNvSpPr/>
          <p:nvPr/>
        </p:nvSpPr>
        <p:spPr>
          <a:xfrm>
            <a:off x="386080" y="345440"/>
            <a:ext cx="11419840" cy="1178560"/>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3361AEE-89E5-DB11-605B-59AC86DA85CD}"/>
              </a:ext>
            </a:extLst>
          </p:cNvPr>
          <p:cNvSpPr txBox="1"/>
          <p:nvPr/>
        </p:nvSpPr>
        <p:spPr>
          <a:xfrm>
            <a:off x="386080" y="347306"/>
            <a:ext cx="11267440" cy="1200329"/>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Lựa chọn các phương tiện hỗ trợ: sách báo, máy tính, video, tranh ảnh,...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BẢO VỆ ĐỘNG VẬT HOANG DÃ">
            <a:hlinkClick r:id="" action="ppaction://media"/>
            <a:extLst>
              <a:ext uri="{FF2B5EF4-FFF2-40B4-BE49-F238E27FC236}">
                <a16:creationId xmlns:a16="http://schemas.microsoft.com/office/drawing/2014/main" xmlns="" id="{C3051C84-43E3-C7D4-C613-B82848BFD2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320" y="1650999"/>
            <a:ext cx="8564880" cy="4817745"/>
          </a:xfrm>
          <a:prstGeom prst="rect">
            <a:avLst/>
          </a:prstGeom>
        </p:spPr>
      </p:pic>
    </p:spTree>
    <p:extLst>
      <p:ext uri="{BB962C8B-B14F-4D97-AF65-F5344CB8AC3E}">
        <p14:creationId xmlns:p14="http://schemas.microsoft.com/office/powerpoint/2010/main" val="20586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0FC31703-0E5D-7FF7-7F09-FC07BC66586B}"/>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E3FAE744-7FA5-359F-E7ED-BCFCA9608D24}"/>
              </a:ext>
            </a:extLst>
          </p:cNvPr>
          <p:cNvPicPr>
            <a:picLocks noChangeAspect="1"/>
          </p:cNvPicPr>
          <p:nvPr/>
        </p:nvPicPr>
        <p:blipFill>
          <a:blip r:embed="rId2"/>
          <a:stretch>
            <a:fillRect/>
          </a:stretch>
        </p:blipFill>
        <p:spPr>
          <a:xfrm>
            <a:off x="579120" y="1102995"/>
            <a:ext cx="6096000" cy="4286250"/>
          </a:xfrm>
          <a:prstGeom prst="rect">
            <a:avLst/>
          </a:prstGeom>
        </p:spPr>
      </p:pic>
      <p:pic>
        <p:nvPicPr>
          <p:cNvPr id="3" name="Picture 2">
            <a:extLst>
              <a:ext uri="{FF2B5EF4-FFF2-40B4-BE49-F238E27FC236}">
                <a16:creationId xmlns:a16="http://schemas.microsoft.com/office/drawing/2014/main" xmlns="" id="{0776D297-FC79-61B2-CC74-8552A0EBAED5}"/>
              </a:ext>
            </a:extLst>
          </p:cNvPr>
          <p:cNvPicPr>
            <a:picLocks noChangeAspect="1"/>
          </p:cNvPicPr>
          <p:nvPr/>
        </p:nvPicPr>
        <p:blipFill>
          <a:blip r:embed="rId3"/>
          <a:stretch>
            <a:fillRect/>
          </a:stretch>
        </p:blipFill>
        <p:spPr>
          <a:xfrm>
            <a:off x="6837680" y="1270000"/>
            <a:ext cx="4836160" cy="4013200"/>
          </a:xfrm>
          <a:prstGeom prst="rect">
            <a:avLst/>
          </a:prstGeom>
        </p:spPr>
      </p:pic>
    </p:spTree>
    <p:extLst>
      <p:ext uri="{BB962C8B-B14F-4D97-AF65-F5344CB8AC3E}">
        <p14:creationId xmlns:p14="http://schemas.microsoft.com/office/powerpoint/2010/main" val="2742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4D19C75E-A526-DE3A-5B6D-2322C5D31A48}"/>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ECDEDCA2-1736-9802-77C6-79FC7AF3B2A0}"/>
              </a:ext>
            </a:extLst>
          </p:cNvPr>
          <p:cNvSpPr/>
          <p:nvPr/>
        </p:nvSpPr>
        <p:spPr>
          <a:xfrm>
            <a:off x="3556000" y="386769"/>
            <a:ext cx="5176440" cy="171635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2. </a:t>
            </a:r>
            <a:r>
              <a:rPr lang="en-US" sz="6000" b="1"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rPr>
              <a:t>N</a:t>
            </a:r>
            <a:r>
              <a:rPr kumimoji="0" lang="en-US" sz="6000" b="1" i="0" u="none" strike="noStrike" kern="1200" cap="none" spc="0" normalizeH="0" baseline="0" noProof="0" dirty="0" err="1">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ói</a:t>
            </a:r>
            <a:endPar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4787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E97E45D-FB9F-AFE3-91D8-4F536B8D03EC}"/>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组合 19">
            <a:extLst>
              <a:ext uri="{FF2B5EF4-FFF2-40B4-BE49-F238E27FC236}">
                <a16:creationId xmlns:a16="http://schemas.microsoft.com/office/drawing/2014/main" xmlns="" id="{64B8C097-EA44-0EF0-64FA-BDB223E96982}"/>
              </a:ext>
            </a:extLst>
          </p:cNvPr>
          <p:cNvGrpSpPr/>
          <p:nvPr/>
        </p:nvGrpSpPr>
        <p:grpSpPr>
          <a:xfrm flipV="1">
            <a:off x="822960" y="176062"/>
            <a:ext cx="10746740" cy="1866098"/>
            <a:chOff x="692006" y="116442"/>
            <a:chExt cx="11176173" cy="2919244"/>
          </a:xfrm>
        </p:grpSpPr>
        <p:sp>
          <p:nvSpPr>
            <p:cNvPr id="11" name="矩形 16">
              <a:extLst>
                <a:ext uri="{FF2B5EF4-FFF2-40B4-BE49-F238E27FC236}">
                  <a16:creationId xmlns:a16="http://schemas.microsoft.com/office/drawing/2014/main" xmlns="" id="{4E01637D-0532-807A-D41E-D9E5D76CA69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xmlns="" id="{4463D061-C52B-B3D7-DDCF-0ED13283007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xmlns="" id="{25EC6C75-92BD-E222-BA7F-B3BBFDC4C3EC}"/>
              </a:ext>
            </a:extLst>
          </p:cNvPr>
          <p:cNvSpPr txBox="1"/>
          <p:nvPr/>
        </p:nvSpPr>
        <p:spPr>
          <a:xfrm>
            <a:off x="965201" y="394884"/>
            <a:ext cx="10350500" cy="1323439"/>
          </a:xfrm>
          <a:prstGeom prst="rect">
            <a:avLst/>
          </a:prstGeom>
          <a:noFill/>
        </p:spPr>
        <p:txBody>
          <a:bodyPr wrap="square">
            <a:spAutoFit/>
          </a:bodyPr>
          <a:lstStyle/>
          <a:p>
            <a:pPr marL="0" marR="2413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 b, c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thảo</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B907DF4A-2F82-56FE-D212-D8468C862418}"/>
              </a:ext>
            </a:extLst>
          </p:cNvPr>
          <p:cNvGrpSpPr/>
          <p:nvPr/>
        </p:nvGrpSpPr>
        <p:grpSpPr>
          <a:xfrm>
            <a:off x="1849120" y="2052320"/>
            <a:ext cx="8910320" cy="1026160"/>
            <a:chOff x="1849120" y="2052320"/>
            <a:chExt cx="8910320" cy="1422400"/>
          </a:xfrm>
        </p:grpSpPr>
        <p:cxnSp>
          <p:nvCxnSpPr>
            <p:cNvPr id="15" name="Straight Connector 14">
              <a:extLst>
                <a:ext uri="{FF2B5EF4-FFF2-40B4-BE49-F238E27FC236}">
                  <a16:creationId xmlns:a16="http://schemas.microsoft.com/office/drawing/2014/main" xmlns="" id="{633A316F-77BB-82BF-9B96-238FF557AE8E}"/>
                </a:ext>
              </a:extLst>
            </p:cNvPr>
            <p:cNvCxnSpPr>
              <a:cxnSpLocks/>
            </p:cNvCxnSpPr>
            <p:nvPr/>
          </p:nvCxnSpPr>
          <p:spPr>
            <a:xfrm>
              <a:off x="6156960" y="2052320"/>
              <a:ext cx="0" cy="13942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68E3570-874C-7DEC-3459-068FA3A92499}"/>
                </a:ext>
              </a:extLst>
            </p:cNvPr>
            <p:cNvCxnSpPr>
              <a:cxnSpLocks/>
            </p:cNvCxnSpPr>
            <p:nvPr/>
          </p:nvCxnSpPr>
          <p:spPr>
            <a:xfrm flipH="1">
              <a:off x="1859280" y="3048000"/>
              <a:ext cx="89001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1745F8C-883D-0FF4-F262-83B4249D278E}"/>
                </a:ext>
              </a:extLst>
            </p:cNvPr>
            <p:cNvCxnSpPr>
              <a:cxnSpLocks/>
            </p:cNvCxnSpPr>
            <p:nvPr/>
          </p:nvCxnSpPr>
          <p:spPr>
            <a:xfrm flipV="1">
              <a:off x="1849120" y="302768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3E6CA85-0F45-A157-DB1C-5D1B66F99680}"/>
                </a:ext>
              </a:extLst>
            </p:cNvPr>
            <p:cNvCxnSpPr>
              <a:cxnSpLocks/>
            </p:cNvCxnSpPr>
            <p:nvPr/>
          </p:nvCxnSpPr>
          <p:spPr>
            <a:xfrm flipV="1">
              <a:off x="10759440" y="301752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xmlns="" id="{7C2D99C2-B80B-BFAC-C245-B53A8429976D}"/>
              </a:ext>
            </a:extLst>
          </p:cNvPr>
          <p:cNvSpPr/>
          <p:nvPr/>
        </p:nvSpPr>
        <p:spPr>
          <a:xfrm>
            <a:off x="508000" y="305816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lí</a:t>
            </a:r>
            <a:r>
              <a:rPr lang="en-US" sz="3600" dirty="0">
                <a:latin typeface="Cambria" panose="02040503050406030204" pitchFamily="18" charset="0"/>
                <a:ea typeface="Cambria" panose="02040503050406030204" pitchFamily="18" charset="0"/>
              </a:rPr>
              <a:t> do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7" name="Rectangle 26">
            <a:extLst>
              <a:ext uri="{FF2B5EF4-FFF2-40B4-BE49-F238E27FC236}">
                <a16:creationId xmlns:a16="http://schemas.microsoft.com/office/drawing/2014/main" xmlns="" id="{0A804337-6943-7A49-072B-A3860E12D4B6}"/>
              </a:ext>
            </a:extLst>
          </p:cNvPr>
          <p:cNvSpPr/>
          <p:nvPr/>
        </p:nvSpPr>
        <p:spPr>
          <a:xfrm>
            <a:off x="4704080" y="306832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xmlns="" id="{A3058168-2A00-A199-EE7C-E15C4DA3A6E4}"/>
              </a:ext>
            </a:extLst>
          </p:cNvPr>
          <p:cNvSpPr/>
          <p:nvPr/>
        </p:nvSpPr>
        <p:spPr>
          <a:xfrm>
            <a:off x="8646160" y="308864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397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399</Words>
  <Application>Microsoft Office PowerPoint</Application>
  <PresentationFormat>Custom</PresentationFormat>
  <Paragraphs>29</Paragraphs>
  <Slides>13</Slides>
  <Notes>1</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ADMINHP</cp:lastModifiedBy>
  <cp:revision>17</cp:revision>
  <dcterms:created xsi:type="dcterms:W3CDTF">2024-01-11T04:28:03Z</dcterms:created>
  <dcterms:modified xsi:type="dcterms:W3CDTF">2025-04-30T00:22:24Z</dcterms:modified>
</cp:coreProperties>
</file>