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71" r:id="rId3"/>
    <p:sldId id="256" r:id="rId4"/>
    <p:sldId id="269" r:id="rId5"/>
    <p:sldId id="272" r:id="rId6"/>
    <p:sldId id="273" r:id="rId7"/>
    <p:sldId id="274" r:id="rId8"/>
    <p:sldId id="275" r:id="rId9"/>
    <p:sldId id="276" r:id="rId10"/>
    <p:sldId id="263" r:id="rId11"/>
    <p:sldId id="277" r:id="rId12"/>
    <p:sldId id="280" r:id="rId13"/>
    <p:sldId id="279" r:id="rId14"/>
    <p:sldId id="281" r:id="rId15"/>
    <p:sldId id="282" r:id="rId16"/>
    <p:sldId id="283" r:id="rId17"/>
    <p:sldId id="284" r:id="rId18"/>
    <p:sldId id="285" r:id="rId19"/>
    <p:sldId id="287" r:id="rId20"/>
    <p:sldId id="286" r:id="rId21"/>
  </p:sldIdLst>
  <p:sldSz cx="18288000" cy="10287000"/>
  <p:notesSz cx="6858000" cy="9144000"/>
  <p:embeddedFontLs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78495D-983F-4DDB-B65A-7001AF30C938}">
          <p14:sldIdLst>
            <p14:sldId id="270"/>
            <p14:sldId id="271"/>
            <p14:sldId id="256"/>
            <p14:sldId id="269"/>
            <p14:sldId id="272"/>
            <p14:sldId id="273"/>
            <p14:sldId id="274"/>
            <p14:sldId id="275"/>
            <p14:sldId id="276"/>
            <p14:sldId id="263"/>
            <p14:sldId id="277"/>
            <p14:sldId id="280"/>
            <p14:sldId id="279"/>
            <p14:sldId id="281"/>
            <p14:sldId id="282"/>
            <p14:sldId id="283"/>
            <p14:sldId id="284"/>
            <p14:sldId id="285"/>
            <p14:sldId id="287"/>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svg"/><Relationship Id="rId7" Type="http://schemas.openxmlformats.org/officeDocument/2006/relationships/image" Target="../media/image26.svg"/><Relationship Id="rId12"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8.svg"/><Relationship Id="rId5" Type="http://schemas.openxmlformats.org/officeDocument/2006/relationships/image" Target="../media/image13.svg"/><Relationship Id="rId10"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2.sv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3.sv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20.sv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svg"/><Relationship Id="rId7" Type="http://schemas.openxmlformats.org/officeDocument/2006/relationships/image" Target="../media/image26.svg"/><Relationship Id="rId12"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8.svg"/><Relationship Id="rId5" Type="http://schemas.openxmlformats.org/officeDocument/2006/relationships/image" Target="../media/image13.svg"/><Relationship Id="rId10"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3" name="TextBox 2">
            <a:extLst>
              <a:ext uri="{FF2B5EF4-FFF2-40B4-BE49-F238E27FC236}">
                <a16:creationId xmlns:a16="http://schemas.microsoft.com/office/drawing/2014/main" id="{7579F494-2830-A46E-4BC3-81D7D61B8498}"/>
              </a:ext>
            </a:extLst>
          </p:cNvPr>
          <p:cNvSpPr txBox="1"/>
          <p:nvPr/>
        </p:nvSpPr>
        <p:spPr>
          <a:xfrm>
            <a:off x="3467099" y="901010"/>
            <a:ext cx="113538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KHỞI ĐỘNG </a:t>
            </a:r>
          </a:p>
        </p:txBody>
      </p:sp>
      <p:grpSp>
        <p:nvGrpSpPr>
          <p:cNvPr id="11" name="Group 10">
            <a:extLst>
              <a:ext uri="{FF2B5EF4-FFF2-40B4-BE49-F238E27FC236}">
                <a16:creationId xmlns:a16="http://schemas.microsoft.com/office/drawing/2014/main" id="{56B13158-57CA-1B59-C408-6ACA742C9FA6}"/>
              </a:ext>
            </a:extLst>
          </p:cNvPr>
          <p:cNvGrpSpPr/>
          <p:nvPr/>
        </p:nvGrpSpPr>
        <p:grpSpPr>
          <a:xfrm>
            <a:off x="7324474" y="2050030"/>
            <a:ext cx="10619551" cy="5889901"/>
            <a:chOff x="7324474" y="2050030"/>
            <a:chExt cx="10619551" cy="5889901"/>
          </a:xfrm>
        </p:grpSpPr>
        <p:sp>
          <p:nvSpPr>
            <p:cNvPr id="4" name="Speech Bubble: Rectangle with Corners Rounded 3">
              <a:extLst>
                <a:ext uri="{FF2B5EF4-FFF2-40B4-BE49-F238E27FC236}">
                  <a16:creationId xmlns:a16="http://schemas.microsoft.com/office/drawing/2014/main" id="{3986E829-D38B-1997-9282-6904DF4BA34F}"/>
                </a:ext>
              </a:extLst>
            </p:cNvPr>
            <p:cNvSpPr/>
            <p:nvPr/>
          </p:nvSpPr>
          <p:spPr>
            <a:xfrm>
              <a:off x="7324474" y="2801590"/>
              <a:ext cx="9720355" cy="5138341"/>
            </a:xfrm>
            <a:prstGeom prst="wedgeRoundRectCallout">
              <a:avLst>
                <a:gd name="adj1" fmla="val -56356"/>
                <a:gd name="adj2" fmla="val -6345"/>
                <a:gd name="adj3" fmla="val 166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Theo em, việc trình bày một văn bản có nhiều thông tin, cần phải giải thích chi tiết các sự việc như một văn bản hay một lá thư thì sử dụng phần mềm trình chiếu còn phù hợp nữa không? </a:t>
              </a:r>
            </a:p>
          </p:txBody>
        </p:sp>
        <p:pic>
          <p:nvPicPr>
            <p:cNvPr id="1030" name="Picture 6" descr="FAQ ">
              <a:extLst>
                <a:ext uri="{FF2B5EF4-FFF2-40B4-BE49-F238E27FC236}">
                  <a16:creationId xmlns:a16="http://schemas.microsoft.com/office/drawing/2014/main" id="{FB32D219-388F-3A17-A4F9-142AFD8715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517987">
              <a:off x="16033071" y="214927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Q ">
              <a:extLst>
                <a:ext uri="{FF2B5EF4-FFF2-40B4-BE49-F238E27FC236}">
                  <a16:creationId xmlns:a16="http://schemas.microsoft.com/office/drawing/2014/main" id="{A1D97513-48C5-5680-E537-BDD68B9382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58942">
              <a:off x="14993801" y="205003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Q ">
              <a:extLst>
                <a:ext uri="{FF2B5EF4-FFF2-40B4-BE49-F238E27FC236}">
                  <a16:creationId xmlns:a16="http://schemas.microsoft.com/office/drawing/2014/main" id="{DCB984E0-2A29-5DFF-D261-6AF6198890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446705">
              <a:off x="16724825" y="2874882"/>
              <a:ext cx="1219200" cy="1219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7DADC1A0-A662-DC33-9837-623900D736E9}"/>
              </a:ext>
            </a:extLst>
          </p:cNvPr>
          <p:cNvGrpSpPr/>
          <p:nvPr/>
        </p:nvGrpSpPr>
        <p:grpSpPr>
          <a:xfrm>
            <a:off x="1031991" y="2827102"/>
            <a:ext cx="5974231" cy="5815432"/>
            <a:chOff x="1031991" y="2827102"/>
            <a:chExt cx="5974231" cy="5815432"/>
          </a:xfrm>
        </p:grpSpPr>
        <p:pic>
          <p:nvPicPr>
            <p:cNvPr id="1026" name="Picture 2" descr="Microsoft PowerPoint — Wikipédia">
              <a:extLst>
                <a:ext uri="{FF2B5EF4-FFF2-40B4-BE49-F238E27FC236}">
                  <a16:creationId xmlns:a16="http://schemas.microsoft.com/office/drawing/2014/main" id="{43486D16-EDEF-B864-A810-1B062D4122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991" y="2827102"/>
              <a:ext cx="5525304" cy="51383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0736261-33AD-850A-DAAF-0A9FB507F901}"/>
                </a:ext>
              </a:extLst>
            </p:cNvPr>
            <p:cNvSpPr txBox="1"/>
            <p:nvPr/>
          </p:nvSpPr>
          <p:spPr>
            <a:xfrm>
              <a:off x="1090521" y="8088536"/>
              <a:ext cx="5915701" cy="553998"/>
            </a:xfrm>
            <a:prstGeom prst="rect">
              <a:avLst/>
            </a:prstGeom>
            <a:noFill/>
          </p:spPr>
          <p:txBody>
            <a:bodyPr wrap="square" rtlCol="0">
              <a:spAutoFit/>
            </a:bodyPr>
            <a:lstStyle/>
            <a:p>
              <a:r>
                <a:rPr lang="en-US" sz="3000">
                  <a:solidFill>
                    <a:srgbClr val="0070C0"/>
                  </a:solidFill>
                  <a:latin typeface="Arial" panose="020B0604020202020204" pitchFamily="34" charset="0"/>
                  <a:cs typeface="Arial" panose="020B0604020202020204" pitchFamily="34" charset="0"/>
                </a:rPr>
                <a:t>Logo của phần mềm trình chiếu </a:t>
              </a:r>
            </a:p>
          </p:txBody>
        </p:sp>
      </p:grpSp>
    </p:spTree>
    <p:extLst>
      <p:ext uri="{BB962C8B-B14F-4D97-AF65-F5344CB8AC3E}">
        <p14:creationId xmlns:p14="http://schemas.microsoft.com/office/powerpoint/2010/main" val="201976677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6180" y="1028700"/>
            <a:ext cx="10638731" cy="78024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433386" y="6980056"/>
            <a:ext cx="9414765" cy="349523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3089" y="1028700"/>
            <a:ext cx="10638731" cy="7802450"/>
          </a:xfrm>
          <a:prstGeom prst="rect">
            <a:avLst/>
          </a:prstGeom>
        </p:spPr>
      </p:pic>
      <p:sp>
        <p:nvSpPr>
          <p:cNvPr id="5" name="TextBox 5"/>
          <p:cNvSpPr txBox="1"/>
          <p:nvPr/>
        </p:nvSpPr>
        <p:spPr>
          <a:xfrm>
            <a:off x="2820881" y="3881606"/>
            <a:ext cx="12864333" cy="2670603"/>
          </a:xfrm>
          <a:prstGeom prst="rect">
            <a:avLst/>
          </a:prstGeom>
        </p:spPr>
        <p:txBody>
          <a:bodyPr wrap="square" lIns="0" tIns="0" rIns="0" bIns="0" rtlCol="0" anchor="t">
            <a:spAutoFit/>
          </a:bodyPr>
          <a:lstStyle/>
          <a:p>
            <a:pPr algn="just">
              <a:lnSpc>
                <a:spcPct val="150000"/>
              </a:lnSpc>
            </a:pPr>
            <a:r>
              <a:rPr lang="vi-VN" sz="4000">
                <a:solidFill>
                  <a:srgbClr val="000000"/>
                </a:solidFill>
              </a:rPr>
              <a:t>Phần mềm soạn thảo văn bản giúp em gõ, chỉnh sửa, trình bày và lưu văn bản. Khi gõ phím, kí tự sẽ xuất hiện tại vị trí con trỏ soạn thảo.</a:t>
            </a:r>
            <a:endParaRPr lang="en-US" sz="4000">
              <a:solidFill>
                <a:srgbClr val="000000"/>
              </a:solidFill>
            </a:endParaRPr>
          </a:p>
        </p:txBody>
      </p:sp>
      <p:grpSp>
        <p:nvGrpSpPr>
          <p:cNvPr id="15" name="Group 14">
            <a:extLst>
              <a:ext uri="{FF2B5EF4-FFF2-40B4-BE49-F238E27FC236}">
                <a16:creationId xmlns:a16="http://schemas.microsoft.com/office/drawing/2014/main" id="{89676062-D99D-1CCC-29F3-EF8F0FE22A04}"/>
              </a:ext>
            </a:extLst>
          </p:cNvPr>
          <p:cNvGrpSpPr/>
          <p:nvPr/>
        </p:nvGrpSpPr>
        <p:grpSpPr>
          <a:xfrm>
            <a:off x="4337427" y="2403386"/>
            <a:ext cx="9613145" cy="1050373"/>
            <a:chOff x="3834012" y="1772796"/>
            <a:chExt cx="9613145" cy="1050373"/>
          </a:xfrm>
        </p:grpSpPr>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14800" y="1772796"/>
              <a:ext cx="9051571" cy="1050373"/>
            </a:xfrm>
            <a:prstGeom prst="rect">
              <a:avLst/>
            </a:prstGeom>
          </p:spPr>
        </p:pic>
        <p:sp>
          <p:nvSpPr>
            <p:cNvPr id="8" name="TextBox 8"/>
            <p:cNvSpPr txBox="1"/>
            <p:nvPr/>
          </p:nvSpPr>
          <p:spPr>
            <a:xfrm>
              <a:off x="3834012" y="2073880"/>
              <a:ext cx="9613145" cy="561909"/>
            </a:xfrm>
            <a:prstGeom prst="rect">
              <a:avLst/>
            </a:prstGeom>
          </p:spPr>
          <p:txBody>
            <a:bodyPr lIns="0" tIns="0" rIns="0" bIns="0" rtlCol="0" anchor="t">
              <a:spAutoFit/>
            </a:bodyPr>
            <a:lstStyle/>
            <a:p>
              <a:pPr algn="ctr">
                <a:lnSpc>
                  <a:spcPts val="4439"/>
                </a:lnSpc>
              </a:pPr>
              <a:r>
                <a:rPr lang="en-US" sz="4500" b="1">
                  <a:solidFill>
                    <a:srgbClr val="C00000"/>
                  </a:solidFill>
                  <a:latin typeface="Arial" panose="020B0604020202020204" pitchFamily="34" charset="0"/>
                  <a:cs typeface="Arial" panose="020B0604020202020204" pitchFamily="34" charset="0"/>
                </a:rPr>
                <a:t>HỘP KIẾN THỨC </a:t>
              </a:r>
            </a:p>
          </p:txBody>
        </p:sp>
      </p:gr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26049" y="2324322"/>
            <a:ext cx="4153690" cy="19031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11263" y="2873705"/>
            <a:ext cx="3683801" cy="168785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2596739" y="-557553"/>
            <a:ext cx="3129440" cy="1433853"/>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1905528" y="361048"/>
            <a:ext cx="2819856" cy="129200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84320" y="7281098"/>
            <a:ext cx="7592243" cy="3245684"/>
          </a:xfrm>
          <a:prstGeom prst="rect">
            <a:avLst/>
          </a:prstGeom>
        </p:spPr>
      </p:pic>
      <p:pic>
        <p:nvPicPr>
          <p:cNvPr id="14" name="Picture 14"/>
          <p:cNvPicPr>
            <a:picLocks noChangeAspect="1"/>
          </p:cNvPicPr>
          <p:nvPr/>
        </p:nvPicPr>
        <p:blipFill>
          <a:blip r:embed="rId12"/>
          <a:srcRect/>
          <a:stretch>
            <a:fillRect/>
          </a:stretch>
        </p:blipFill>
        <p:spPr>
          <a:xfrm>
            <a:off x="143816" y="6232917"/>
            <a:ext cx="3558546" cy="3750773"/>
          </a:xfrm>
          <a:prstGeom prst="rect">
            <a:avLst/>
          </a:prstGeom>
        </p:spPr>
      </p:pic>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3" name="TextBox 2">
            <a:extLst>
              <a:ext uri="{FF2B5EF4-FFF2-40B4-BE49-F238E27FC236}">
                <a16:creationId xmlns:a16="http://schemas.microsoft.com/office/drawing/2014/main" id="{D955A32E-3B8A-B319-C72C-6F2A9F67F0E6}"/>
              </a:ext>
            </a:extLst>
          </p:cNvPr>
          <p:cNvSpPr txBox="1"/>
          <p:nvPr/>
        </p:nvSpPr>
        <p:spPr>
          <a:xfrm>
            <a:off x="3048000" y="908928"/>
            <a:ext cx="12390773" cy="861774"/>
          </a:xfrm>
          <a:prstGeom prst="rect">
            <a:avLst/>
          </a:prstGeom>
          <a:noFill/>
        </p:spPr>
        <p:txBody>
          <a:bodyPr wrap="square" rtlCol="0">
            <a:spAutoFit/>
          </a:bodyPr>
          <a:lstStyle/>
          <a:p>
            <a:pPr algn="ctr"/>
            <a:r>
              <a:rPr lang="en-US" sz="5000" b="1">
                <a:solidFill>
                  <a:schemeClr val="accent5">
                    <a:lumMod val="75000"/>
                  </a:schemeClr>
                </a:solidFill>
                <a:latin typeface="Arial" panose="020B0604020202020204" pitchFamily="34" charset="0"/>
                <a:cs typeface="Arial" panose="020B0604020202020204" pitchFamily="34" charset="0"/>
              </a:rPr>
              <a:t>CÂU HỎI CỦNG CỐ </a:t>
            </a:r>
          </a:p>
        </p:txBody>
      </p:sp>
      <p:pic>
        <p:nvPicPr>
          <p:cNvPr id="4" name="Picture 5">
            <a:extLst>
              <a:ext uri="{FF2B5EF4-FFF2-40B4-BE49-F238E27FC236}">
                <a16:creationId xmlns:a16="http://schemas.microsoft.com/office/drawing/2014/main" id="{91742224-FF58-1088-DC56-4296894E6449}"/>
              </a:ext>
            </a:extLst>
          </p:cNvPr>
          <p:cNvPicPr>
            <a:picLocks noChangeAspect="1"/>
          </p:cNvPicPr>
          <p:nvPr/>
        </p:nvPicPr>
        <p:blipFill>
          <a:blip r:embed="rId8"/>
          <a:srcRect/>
          <a:stretch>
            <a:fillRect/>
          </a:stretch>
        </p:blipFill>
        <p:spPr>
          <a:xfrm>
            <a:off x="10820793" y="4244168"/>
            <a:ext cx="6877509" cy="5433232"/>
          </a:xfrm>
          <a:prstGeom prst="rect">
            <a:avLst/>
          </a:prstGeom>
        </p:spPr>
      </p:pic>
      <p:sp>
        <p:nvSpPr>
          <p:cNvPr id="8" name="TextBox 7">
            <a:extLst>
              <a:ext uri="{FF2B5EF4-FFF2-40B4-BE49-F238E27FC236}">
                <a16:creationId xmlns:a16="http://schemas.microsoft.com/office/drawing/2014/main" id="{EA2EB8DD-F3E4-27BA-91A1-F1C1203F6CAB}"/>
              </a:ext>
            </a:extLst>
          </p:cNvPr>
          <p:cNvSpPr txBox="1"/>
          <p:nvPr/>
        </p:nvSpPr>
        <p:spPr>
          <a:xfrm>
            <a:off x="2133598" y="1780369"/>
            <a:ext cx="14020801" cy="1839606"/>
          </a:xfrm>
          <a:prstGeom prst="rect">
            <a:avLst/>
          </a:prstGeom>
          <a:noFill/>
        </p:spPr>
        <p:txBody>
          <a:bodyPr wrap="square" rtlCol="0">
            <a:spAutoFit/>
          </a:bodyPr>
          <a:lstStyle/>
          <a:p>
            <a:pPr>
              <a:lnSpc>
                <a:spcPct val="150000"/>
              </a:lnSpc>
            </a:pPr>
            <a:r>
              <a:rPr lang="vi-VN" sz="4000" b="1" i="1">
                <a:effectLst/>
                <a:ea typeface="Calibri" panose="020F0502020204030204" pitchFamily="34" charset="0"/>
              </a:rPr>
              <a:t>Chọn những câu ghép đúng. Trong phần mềm soạn thảo văn bản, em có thể:</a:t>
            </a:r>
            <a:endParaRPr lang="en-US" sz="4000" b="1" i="1"/>
          </a:p>
        </p:txBody>
      </p:sp>
      <p:sp>
        <p:nvSpPr>
          <p:cNvPr id="10" name="Rectangle: Rounded Corners 9">
            <a:extLst>
              <a:ext uri="{FF2B5EF4-FFF2-40B4-BE49-F238E27FC236}">
                <a16:creationId xmlns:a16="http://schemas.microsoft.com/office/drawing/2014/main" id="{8099CECF-CE17-0728-657A-7FED86CFAB35}"/>
              </a:ext>
            </a:extLst>
          </p:cNvPr>
          <p:cNvSpPr/>
          <p:nvPr/>
        </p:nvSpPr>
        <p:spPr>
          <a:xfrm>
            <a:off x="1200346" y="3872168"/>
            <a:ext cx="8991600" cy="10131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tx1"/>
                </a:solidFill>
                <a:latin typeface="Arial" panose="020B0604020202020204" pitchFamily="34" charset="0"/>
                <a:cs typeface="Arial" panose="020B0604020202020204" pitchFamily="34" charset="0"/>
              </a:rPr>
              <a:t>A. Gõ và chỉnh sửa văn bản</a:t>
            </a:r>
          </a:p>
        </p:txBody>
      </p:sp>
      <p:sp>
        <p:nvSpPr>
          <p:cNvPr id="11" name="Rectangle: Rounded Corners 10">
            <a:extLst>
              <a:ext uri="{FF2B5EF4-FFF2-40B4-BE49-F238E27FC236}">
                <a16:creationId xmlns:a16="http://schemas.microsoft.com/office/drawing/2014/main" id="{C35F7731-6C0F-F54C-1A0C-3FDF8A104972}"/>
              </a:ext>
            </a:extLst>
          </p:cNvPr>
          <p:cNvSpPr/>
          <p:nvPr/>
        </p:nvSpPr>
        <p:spPr>
          <a:xfrm>
            <a:off x="1200346" y="5171912"/>
            <a:ext cx="8991600" cy="10131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tx1"/>
                </a:solidFill>
                <a:latin typeface="Arial" panose="020B0604020202020204" pitchFamily="34" charset="0"/>
                <a:cs typeface="Arial" panose="020B0604020202020204" pitchFamily="34" charset="0"/>
              </a:rPr>
              <a:t>B. Trình bày văn bản</a:t>
            </a:r>
          </a:p>
        </p:txBody>
      </p:sp>
      <p:sp>
        <p:nvSpPr>
          <p:cNvPr id="17" name="Rectangle: Rounded Corners 16">
            <a:extLst>
              <a:ext uri="{FF2B5EF4-FFF2-40B4-BE49-F238E27FC236}">
                <a16:creationId xmlns:a16="http://schemas.microsoft.com/office/drawing/2014/main" id="{4A373B63-FBD6-5B5C-7BF1-2B813CD9E1DF}"/>
              </a:ext>
            </a:extLst>
          </p:cNvPr>
          <p:cNvSpPr/>
          <p:nvPr/>
        </p:nvSpPr>
        <p:spPr>
          <a:xfrm>
            <a:off x="1200346" y="6471656"/>
            <a:ext cx="8991600" cy="10131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a:solidFill>
                  <a:schemeClr val="tx1"/>
                </a:solidFill>
                <a:latin typeface="Arial" panose="020B0604020202020204" pitchFamily="34" charset="0"/>
                <a:cs typeface="Arial" panose="020B0604020202020204" pitchFamily="34" charset="0"/>
              </a:rPr>
              <a:t>C. Lưu văn bản.</a:t>
            </a:r>
            <a:endParaRPr lang="en-US" sz="400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BE276908-DF8B-27F7-8261-336392F70DCE}"/>
              </a:ext>
            </a:extLst>
          </p:cNvPr>
          <p:cNvSpPr/>
          <p:nvPr/>
        </p:nvSpPr>
        <p:spPr>
          <a:xfrm>
            <a:off x="1200346" y="7772653"/>
            <a:ext cx="8991600" cy="101319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tx1"/>
                </a:solidFill>
                <a:latin typeface="Arial" panose="020B0604020202020204" pitchFamily="34" charset="0"/>
                <a:cs typeface="Arial" panose="020B0604020202020204" pitchFamily="34" charset="0"/>
              </a:rPr>
              <a:t>D. Khám phá thế giới tự nhiên.</a:t>
            </a:r>
          </a:p>
        </p:txBody>
      </p:sp>
    </p:spTree>
    <p:extLst>
      <p:ext uri="{BB962C8B-B14F-4D97-AF65-F5344CB8AC3E}">
        <p14:creationId xmlns:p14="http://schemas.microsoft.com/office/powerpoint/2010/main" val="23665151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25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25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25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25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250"/>
                                        <p:tgtEl>
                                          <p:spTgt spid="1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25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par>
                                <p:cTn id="33" presetID="1" presetClass="emph" presetSubtype="2" fill="hold" nodeType="withEffect">
                                  <p:stCondLst>
                                    <p:cond delay="0"/>
                                  </p:stCondLst>
                                  <p:childTnLst>
                                    <p:animClr clrSpc="rgb" dir="cw">
                                      <p:cBhvr>
                                        <p:cTn id="34" dur="2000" fill="hold"/>
                                        <p:tgtEl>
                                          <p:spTgt spid="10"/>
                                        </p:tgtEl>
                                        <p:attrNameLst>
                                          <p:attrName>fillcolor</p:attrName>
                                        </p:attrNameLst>
                                      </p:cBhvr>
                                      <p:to>
                                        <a:srgbClr val="92D050"/>
                                      </p:to>
                                    </p:animClr>
                                    <p:set>
                                      <p:cBhvr>
                                        <p:cTn id="35" dur="2000" fill="hold"/>
                                        <p:tgtEl>
                                          <p:spTgt spid="10"/>
                                        </p:tgtEl>
                                        <p:attrNameLst>
                                          <p:attrName>fill.type</p:attrName>
                                        </p:attrNameLst>
                                      </p:cBhvr>
                                      <p:to>
                                        <p:strVal val="solid"/>
                                      </p:to>
                                    </p:set>
                                    <p:set>
                                      <p:cBhvr>
                                        <p:cTn id="36" dur="2000" fill="hold"/>
                                        <p:tgtEl>
                                          <p:spTgt spid="10"/>
                                        </p:tgtEl>
                                        <p:attrNameLst>
                                          <p:attrName>fill.on</p:attrName>
                                        </p:attrNameLst>
                                      </p:cBhvr>
                                      <p:to>
                                        <p:strVal val="true"/>
                                      </p:to>
                                    </p:set>
                                  </p:childTnLst>
                                </p:cTn>
                              </p:par>
                              <p:par>
                                <p:cTn id="37" presetID="26" presetClass="emph" presetSubtype="0" fill="hold" grpId="1" nodeType="with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par>
                                <p:cTn id="40" presetID="1" presetClass="emph" presetSubtype="2" fill="hold" nodeType="withEffect">
                                  <p:stCondLst>
                                    <p:cond delay="0"/>
                                  </p:stCondLst>
                                  <p:childTnLst>
                                    <p:animClr clrSpc="rgb" dir="cw">
                                      <p:cBhvr>
                                        <p:cTn id="41" dur="2000" fill="hold"/>
                                        <p:tgtEl>
                                          <p:spTgt spid="11"/>
                                        </p:tgtEl>
                                        <p:attrNameLst>
                                          <p:attrName>fillcolor</p:attrName>
                                        </p:attrNameLst>
                                      </p:cBhvr>
                                      <p:to>
                                        <a:srgbClr val="92D050"/>
                                      </p:to>
                                    </p:animClr>
                                    <p:set>
                                      <p:cBhvr>
                                        <p:cTn id="42" dur="2000" fill="hold"/>
                                        <p:tgtEl>
                                          <p:spTgt spid="11"/>
                                        </p:tgtEl>
                                        <p:attrNameLst>
                                          <p:attrName>fill.type</p:attrName>
                                        </p:attrNameLst>
                                      </p:cBhvr>
                                      <p:to>
                                        <p:strVal val="solid"/>
                                      </p:to>
                                    </p:set>
                                    <p:set>
                                      <p:cBhvr>
                                        <p:cTn id="43" dur="2000" fill="hold"/>
                                        <p:tgtEl>
                                          <p:spTgt spid="11"/>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2000" fill="hold"/>
                                        <p:tgtEl>
                                          <p:spTgt spid="17"/>
                                        </p:tgtEl>
                                        <p:attrNameLst>
                                          <p:attrName>fillcolor</p:attrName>
                                        </p:attrNameLst>
                                      </p:cBhvr>
                                      <p:to>
                                        <a:srgbClr val="92D050"/>
                                      </p:to>
                                    </p:animClr>
                                    <p:set>
                                      <p:cBhvr>
                                        <p:cTn id="46" dur="2000" fill="hold"/>
                                        <p:tgtEl>
                                          <p:spTgt spid="17"/>
                                        </p:tgtEl>
                                        <p:attrNameLst>
                                          <p:attrName>fill.type</p:attrName>
                                        </p:attrNameLst>
                                      </p:cBhvr>
                                      <p:to>
                                        <p:strVal val="solid"/>
                                      </p:to>
                                    </p:set>
                                    <p:set>
                                      <p:cBhvr>
                                        <p:cTn id="47" dur="2000" fill="hold"/>
                                        <p:tgtEl>
                                          <p:spTgt spid="17"/>
                                        </p:tgtEl>
                                        <p:attrNameLst>
                                          <p:attrName>fill.on</p:attrName>
                                        </p:attrNameLst>
                                      </p:cBhvr>
                                      <p:to>
                                        <p:strVal val="true"/>
                                      </p:to>
                                    </p:set>
                                  </p:childTnLst>
                                </p:cTn>
                              </p:par>
                              <p:par>
                                <p:cTn id="48" presetID="26" presetClass="emph" presetSubtype="0" fill="hold" grpId="1" nodeType="withEffect">
                                  <p:stCondLst>
                                    <p:cond delay="0"/>
                                  </p:stCondLst>
                                  <p:childTnLst>
                                    <p:animEffect transition="out" filter="fade">
                                      <p:cBhvr>
                                        <p:cTn id="49" dur="500" tmFilter="0, 0; .2, .5; .8, .5; 1, 0"/>
                                        <p:tgtEl>
                                          <p:spTgt spid="17"/>
                                        </p:tgtEl>
                                      </p:cBhvr>
                                    </p:animEffect>
                                    <p:animScale>
                                      <p:cBhvr>
                                        <p:cTn id="50"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animBg="1"/>
      <p:bldP spid="10" grpId="1" animBg="1"/>
      <p:bldP spid="11" grpId="0" animBg="1"/>
      <p:bldP spid="11" grpId="1" animBg="1"/>
      <p:bldP spid="17" grpId="0" animBg="1"/>
      <p:bldP spid="17" grpId="1"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grpSp>
        <p:nvGrpSpPr>
          <p:cNvPr id="12" name="Group 12"/>
          <p:cNvGrpSpPr/>
          <p:nvPr/>
        </p:nvGrpSpPr>
        <p:grpSpPr>
          <a:xfrm>
            <a:off x="1976737" y="2274787"/>
            <a:ext cx="14645338" cy="5701337"/>
            <a:chOff x="0" y="0"/>
            <a:chExt cx="1314904" cy="744078"/>
          </a:xfrm>
        </p:grpSpPr>
        <p:sp>
          <p:nvSpPr>
            <p:cNvPr id="13" name="Freeform 13"/>
            <p:cNvSpPr/>
            <p:nvPr/>
          </p:nvSpPr>
          <p:spPr>
            <a:xfrm>
              <a:off x="0" y="0"/>
              <a:ext cx="1314904" cy="744078"/>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rgbClr val="FFF7E9"/>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470699"/>
            <a:ext cx="4606412" cy="230320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71003" y="1270118"/>
            <a:ext cx="2396988" cy="90168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571" y="7375300"/>
            <a:ext cx="3871529" cy="309018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7393" y="1270118"/>
            <a:ext cx="2396988" cy="9016882"/>
          </a:xfrm>
          <a:prstGeom prst="rect">
            <a:avLst/>
          </a:prstGeom>
        </p:spPr>
      </p:pic>
      <p:sp>
        <p:nvSpPr>
          <p:cNvPr id="17" name="TextBox 17"/>
          <p:cNvSpPr txBox="1"/>
          <p:nvPr/>
        </p:nvSpPr>
        <p:spPr>
          <a:xfrm>
            <a:off x="3617278" y="3600569"/>
            <a:ext cx="11053443" cy="2598917"/>
          </a:xfrm>
          <a:prstGeom prst="rect">
            <a:avLst/>
          </a:prstGeom>
        </p:spPr>
        <p:txBody>
          <a:bodyPr wrap="square" lIns="0" tIns="0" rIns="0" bIns="0" rtlCol="0" anchor="t">
            <a:spAutoFit/>
          </a:bodyPr>
          <a:lstStyle/>
          <a:p>
            <a:pPr algn="ctr">
              <a:lnSpc>
                <a:spcPct val="150000"/>
              </a:lnSpc>
            </a:pPr>
            <a:r>
              <a:rPr lang="en-US" sz="6000" b="1">
                <a:solidFill>
                  <a:srgbClr val="000000"/>
                </a:solidFill>
                <a:latin typeface="Arial" panose="020B0604020202020204" pitchFamily="34" charset="0"/>
                <a:cs typeface="Arial" panose="020B0604020202020204" pitchFamily="34" charset="0"/>
              </a:rPr>
              <a:t>PHẦN 2.</a:t>
            </a:r>
          </a:p>
          <a:p>
            <a:pPr algn="ctr">
              <a:lnSpc>
                <a:spcPct val="150000"/>
              </a:lnSpc>
            </a:pPr>
            <a:r>
              <a:rPr lang="en-US" sz="6000" b="1">
                <a:solidFill>
                  <a:srgbClr val="000000"/>
                </a:solidFill>
                <a:latin typeface="Arial" panose="020B0604020202020204" pitchFamily="34" charset="0"/>
                <a:cs typeface="Arial" panose="020B0604020202020204" pitchFamily="34" charset="0"/>
              </a:rPr>
              <a:t>XÓA VĂN BẢN </a:t>
            </a: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470699"/>
            <a:ext cx="4606412" cy="2303206"/>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02881" y="7576696"/>
            <a:ext cx="3647916" cy="2911700"/>
          </a:xfrm>
          <a:prstGeom prst="rect">
            <a:avLst/>
          </a:prstGeom>
        </p:spPr>
      </p:pic>
    </p:spTree>
    <p:extLst>
      <p:ext uri="{BB962C8B-B14F-4D97-AF65-F5344CB8AC3E}">
        <p14:creationId xmlns:p14="http://schemas.microsoft.com/office/powerpoint/2010/main" val="258317478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14" name="TextBox 13">
            <a:extLst>
              <a:ext uri="{FF2B5EF4-FFF2-40B4-BE49-F238E27FC236}">
                <a16:creationId xmlns:a16="http://schemas.microsoft.com/office/drawing/2014/main" id="{E47D6B02-6C63-46F1-EBF7-9627951B7B32}"/>
              </a:ext>
            </a:extLst>
          </p:cNvPr>
          <p:cNvSpPr txBox="1"/>
          <p:nvPr/>
        </p:nvSpPr>
        <p:spPr>
          <a:xfrm>
            <a:off x="4762499" y="2041135"/>
            <a:ext cx="8763000"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THẢO LUẬN NHÓM</a:t>
            </a:r>
          </a:p>
        </p:txBody>
      </p:sp>
      <p:sp>
        <p:nvSpPr>
          <p:cNvPr id="15" name="Rectangle: Rounded Corners 14">
            <a:extLst>
              <a:ext uri="{FF2B5EF4-FFF2-40B4-BE49-F238E27FC236}">
                <a16:creationId xmlns:a16="http://schemas.microsoft.com/office/drawing/2014/main" id="{954F6024-0B57-9A63-3354-346150222534}"/>
              </a:ext>
            </a:extLst>
          </p:cNvPr>
          <p:cNvSpPr/>
          <p:nvPr/>
        </p:nvSpPr>
        <p:spPr>
          <a:xfrm>
            <a:off x="1104899" y="3391472"/>
            <a:ext cx="16078200" cy="230320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Sau khi gõ xong đoạn văn bản, em phát hiện ra một vài chỗ gõ sai, em sẽ làm gì để được văn bản đúng?</a:t>
            </a:r>
            <a:endParaRPr lang="en-US" sz="4000">
              <a:solidFill>
                <a:schemeClr val="tx1"/>
              </a:solidFill>
            </a:endParaRPr>
          </a:p>
        </p:txBody>
      </p:sp>
      <p:grpSp>
        <p:nvGrpSpPr>
          <p:cNvPr id="22" name="Group 21">
            <a:extLst>
              <a:ext uri="{FF2B5EF4-FFF2-40B4-BE49-F238E27FC236}">
                <a16:creationId xmlns:a16="http://schemas.microsoft.com/office/drawing/2014/main" id="{BB489491-F091-AEF8-2CD3-424DA6342021}"/>
              </a:ext>
            </a:extLst>
          </p:cNvPr>
          <p:cNvGrpSpPr/>
          <p:nvPr/>
        </p:nvGrpSpPr>
        <p:grpSpPr>
          <a:xfrm>
            <a:off x="913542" y="6380766"/>
            <a:ext cx="16232316" cy="1824923"/>
            <a:chOff x="836818" y="6303074"/>
            <a:chExt cx="16232316" cy="1824923"/>
          </a:xfrm>
        </p:grpSpPr>
        <p:pic>
          <p:nvPicPr>
            <p:cNvPr id="19" name="Graphic 18" descr="Back with solid fill">
              <a:extLst>
                <a:ext uri="{FF2B5EF4-FFF2-40B4-BE49-F238E27FC236}">
                  <a16:creationId xmlns:a16="http://schemas.microsoft.com/office/drawing/2014/main" id="{FF99F91C-3AB7-ABEE-3A3D-FBCE78FAEC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836818" y="6473202"/>
              <a:ext cx="1556668" cy="1603119"/>
            </a:xfrm>
            <a:prstGeom prst="rect">
              <a:avLst/>
            </a:prstGeom>
          </p:spPr>
        </p:pic>
        <p:sp>
          <p:nvSpPr>
            <p:cNvPr id="20" name="TextBox 19">
              <a:extLst>
                <a:ext uri="{FF2B5EF4-FFF2-40B4-BE49-F238E27FC236}">
                  <a16:creationId xmlns:a16="http://schemas.microsoft.com/office/drawing/2014/main" id="{8B76578C-6028-937E-1962-C71808C36BF2}"/>
                </a:ext>
              </a:extLst>
            </p:cNvPr>
            <p:cNvSpPr txBox="1"/>
            <p:nvPr/>
          </p:nvSpPr>
          <p:spPr>
            <a:xfrm>
              <a:off x="2629235" y="6303074"/>
              <a:ext cx="14439899" cy="1824923"/>
            </a:xfrm>
            <a:prstGeom prst="rect">
              <a:avLst/>
            </a:prstGeom>
            <a:noFill/>
          </p:spPr>
          <p:txBody>
            <a:bodyPr wrap="square" rtlCol="0">
              <a:spAutoFit/>
            </a:bodyPr>
            <a:lstStyle/>
            <a:p>
              <a:pPr>
                <a:lnSpc>
                  <a:spcPct val="150000"/>
                </a:lnSpc>
              </a:pPr>
              <a:r>
                <a:rPr lang="en-US" sz="4000" b="1" i="1">
                  <a:effectLst/>
                  <a:latin typeface="Arial" panose="020B0604020202020204" pitchFamily="34" charset="0"/>
                  <a:ea typeface="Calibri" panose="020F0502020204030204" pitchFamily="34" charset="0"/>
                  <a:cs typeface="Arial" panose="020B0604020202020204" pitchFamily="34" charset="0"/>
                </a:rPr>
                <a:t>Khi phát hiện ra vài chỗ gõ sai, sẽ xóa phần sai đi và gõ lại cho đúng.</a:t>
              </a:r>
              <a:endParaRPr lang="en-US" sz="4000" b="1" i="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863114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8" name="Speech Bubble: Rectangle with Corners Rounded 7">
            <a:extLst>
              <a:ext uri="{FF2B5EF4-FFF2-40B4-BE49-F238E27FC236}">
                <a16:creationId xmlns:a16="http://schemas.microsoft.com/office/drawing/2014/main" id="{2BA9D813-0220-7BC4-32C7-749A3ED247CA}"/>
              </a:ext>
            </a:extLst>
          </p:cNvPr>
          <p:cNvSpPr/>
          <p:nvPr/>
        </p:nvSpPr>
        <p:spPr>
          <a:xfrm>
            <a:off x="1361175" y="3566897"/>
            <a:ext cx="8163825" cy="1881403"/>
          </a:xfrm>
          <a:prstGeom prst="wedgeRoundRectCallout">
            <a:avLst>
              <a:gd name="adj1" fmla="val 60041"/>
              <a:gd name="adj2" fmla="val 5919"/>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Có mấy cách xóa kí tự trong phần mềm soạn thảo văn bản? </a:t>
            </a:r>
          </a:p>
        </p:txBody>
      </p:sp>
      <p:sp>
        <p:nvSpPr>
          <p:cNvPr id="10" name="Speech Bubble: Rectangle with Corners Rounded 9">
            <a:extLst>
              <a:ext uri="{FF2B5EF4-FFF2-40B4-BE49-F238E27FC236}">
                <a16:creationId xmlns:a16="http://schemas.microsoft.com/office/drawing/2014/main" id="{25DE3204-90F3-B501-8486-1644AC18FA72}"/>
              </a:ext>
            </a:extLst>
          </p:cNvPr>
          <p:cNvSpPr/>
          <p:nvPr/>
        </p:nvSpPr>
        <p:spPr>
          <a:xfrm>
            <a:off x="1339566" y="6263217"/>
            <a:ext cx="8163825" cy="1881403"/>
          </a:xfrm>
          <a:prstGeom prst="wedgeRoundRectCallout">
            <a:avLst>
              <a:gd name="adj1" fmla="val 61044"/>
              <a:gd name="adj2" fmla="val -15843"/>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Đó là những cách nào?</a:t>
            </a:r>
          </a:p>
        </p:txBody>
      </p:sp>
      <p:pic>
        <p:nvPicPr>
          <p:cNvPr id="11" name="Picture 7">
            <a:extLst>
              <a:ext uri="{FF2B5EF4-FFF2-40B4-BE49-F238E27FC236}">
                <a16:creationId xmlns:a16="http://schemas.microsoft.com/office/drawing/2014/main" id="{B4AE614A-990A-C749-E2D6-70952C214B8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16647" y="3074614"/>
            <a:ext cx="6244759" cy="5909102"/>
          </a:xfrm>
          <a:prstGeom prst="rect">
            <a:avLst/>
          </a:prstGeom>
        </p:spPr>
      </p:pic>
    </p:spTree>
    <p:extLst>
      <p:ext uri="{BB962C8B-B14F-4D97-AF65-F5344CB8AC3E}">
        <p14:creationId xmlns:p14="http://schemas.microsoft.com/office/powerpoint/2010/main" val="8200213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grpSp>
        <p:nvGrpSpPr>
          <p:cNvPr id="15" name="Group 14">
            <a:extLst>
              <a:ext uri="{FF2B5EF4-FFF2-40B4-BE49-F238E27FC236}">
                <a16:creationId xmlns:a16="http://schemas.microsoft.com/office/drawing/2014/main" id="{D57C04A2-697A-959F-ADE1-E885065945B8}"/>
              </a:ext>
            </a:extLst>
          </p:cNvPr>
          <p:cNvGrpSpPr/>
          <p:nvPr/>
        </p:nvGrpSpPr>
        <p:grpSpPr>
          <a:xfrm>
            <a:off x="1985003" y="3994889"/>
            <a:ext cx="14317992" cy="4649305"/>
            <a:chOff x="1929819" y="4074819"/>
            <a:chExt cx="14317992" cy="4649305"/>
          </a:xfrm>
        </p:grpSpPr>
        <p:pic>
          <p:nvPicPr>
            <p:cNvPr id="5122" name="Picture 2" descr="PHÍM DELETE CHO CUỘC SỐNG | Lãnh đạo 360°">
              <a:extLst>
                <a:ext uri="{FF2B5EF4-FFF2-40B4-BE49-F238E27FC236}">
                  <a16:creationId xmlns:a16="http://schemas.microsoft.com/office/drawing/2014/main" id="{FEFE2A8C-5611-D2D7-066C-C8241CE7D75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020"/>
            <a:stretch/>
          </p:blipFill>
          <p:spPr bwMode="auto">
            <a:xfrm>
              <a:off x="2066705" y="4074819"/>
              <a:ext cx="6344996" cy="3721559"/>
            </a:xfrm>
            <a:prstGeom prst="roundRect">
              <a:avLst/>
            </a:prstGeom>
            <a:noFill/>
            <a:extLst>
              <a:ext uri="{909E8E84-426E-40DD-AFC4-6F175D3DCCD1}">
                <a14:hiddenFill xmlns:a14="http://schemas.microsoft.com/office/drawing/2010/main">
                  <a:solidFill>
                    <a:srgbClr val="FFFFFF"/>
                  </a:solidFill>
                </a14:hiddenFill>
              </a:ext>
            </a:extLst>
          </p:spPr>
        </p:pic>
        <p:pic>
          <p:nvPicPr>
            <p:cNvPr id="5124" name="Picture 4" descr="Chrome sắp tắt chức năng mặc định của nút Backspace">
              <a:extLst>
                <a:ext uri="{FF2B5EF4-FFF2-40B4-BE49-F238E27FC236}">
                  <a16:creationId xmlns:a16="http://schemas.microsoft.com/office/drawing/2014/main" id="{33538A42-FB84-C6BB-9F4B-47E6E77C88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0991" y="4092448"/>
              <a:ext cx="5587925" cy="3721558"/>
            </a:xfrm>
            <a:prstGeom prst="round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8CF2FC-40BC-C095-82A8-BE7952BD7AD2}"/>
                </a:ext>
              </a:extLst>
            </p:cNvPr>
            <p:cNvSpPr txBox="1"/>
            <p:nvPr/>
          </p:nvSpPr>
          <p:spPr>
            <a:xfrm>
              <a:off x="1929819" y="8077793"/>
              <a:ext cx="5785716" cy="646331"/>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Phím delete</a:t>
              </a:r>
            </a:p>
          </p:txBody>
        </p:sp>
        <p:sp>
          <p:nvSpPr>
            <p:cNvPr id="14" name="TextBox 13">
              <a:extLst>
                <a:ext uri="{FF2B5EF4-FFF2-40B4-BE49-F238E27FC236}">
                  <a16:creationId xmlns:a16="http://schemas.microsoft.com/office/drawing/2014/main" id="{43508387-293A-6343-7569-E31693CFF930}"/>
                </a:ext>
              </a:extLst>
            </p:cNvPr>
            <p:cNvSpPr txBox="1"/>
            <p:nvPr/>
          </p:nvSpPr>
          <p:spPr>
            <a:xfrm>
              <a:off x="10462095" y="8077792"/>
              <a:ext cx="5785716" cy="646331"/>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Phím backspace</a:t>
              </a:r>
            </a:p>
          </p:txBody>
        </p:sp>
      </p:grpSp>
      <p:sp>
        <p:nvSpPr>
          <p:cNvPr id="16" name="TextBox 15">
            <a:extLst>
              <a:ext uri="{FF2B5EF4-FFF2-40B4-BE49-F238E27FC236}">
                <a16:creationId xmlns:a16="http://schemas.microsoft.com/office/drawing/2014/main" id="{C5E580CC-5087-EBE6-65A8-8D9EFA02B52B}"/>
              </a:ext>
            </a:extLst>
          </p:cNvPr>
          <p:cNvSpPr txBox="1"/>
          <p:nvPr/>
        </p:nvSpPr>
        <p:spPr>
          <a:xfrm>
            <a:off x="4914899" y="903960"/>
            <a:ext cx="84582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Các cách để xóa kí tự </a:t>
            </a:r>
          </a:p>
        </p:txBody>
      </p:sp>
      <p:grpSp>
        <p:nvGrpSpPr>
          <p:cNvPr id="23" name="Group 22">
            <a:extLst>
              <a:ext uri="{FF2B5EF4-FFF2-40B4-BE49-F238E27FC236}">
                <a16:creationId xmlns:a16="http://schemas.microsoft.com/office/drawing/2014/main" id="{4711F3A2-28E7-B358-A0A4-005C0B3F08B3}"/>
              </a:ext>
            </a:extLst>
          </p:cNvPr>
          <p:cNvGrpSpPr/>
          <p:nvPr/>
        </p:nvGrpSpPr>
        <p:grpSpPr>
          <a:xfrm>
            <a:off x="1552858" y="2457469"/>
            <a:ext cx="9283373" cy="914400"/>
            <a:chOff x="2057400" y="1872974"/>
            <a:chExt cx="9283373" cy="914400"/>
          </a:xfrm>
        </p:grpSpPr>
        <p:sp>
          <p:nvSpPr>
            <p:cNvPr id="17" name="Oval 16">
              <a:extLst>
                <a:ext uri="{FF2B5EF4-FFF2-40B4-BE49-F238E27FC236}">
                  <a16:creationId xmlns:a16="http://schemas.microsoft.com/office/drawing/2014/main" id="{8F479C68-A83B-D04A-1F8A-A981A4810B5E}"/>
                </a:ext>
              </a:extLst>
            </p:cNvPr>
            <p:cNvSpPr/>
            <p:nvPr/>
          </p:nvSpPr>
          <p:spPr>
            <a:xfrm>
              <a:off x="2057400" y="1872974"/>
              <a:ext cx="914400" cy="9144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1A8A851B-7084-44B3-637B-E0A50ADE9AB3}"/>
                </a:ext>
              </a:extLst>
            </p:cNvPr>
            <p:cNvSpPr txBox="1"/>
            <p:nvPr/>
          </p:nvSpPr>
          <p:spPr>
            <a:xfrm>
              <a:off x="3796973" y="1934544"/>
              <a:ext cx="7543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Sử dụng phím </a:t>
              </a:r>
              <a:r>
                <a:rPr lang="en-US" sz="4000" b="1">
                  <a:latin typeface="Arial" panose="020B0604020202020204" pitchFamily="34" charset="0"/>
                  <a:cs typeface="Arial" panose="020B0604020202020204" pitchFamily="34" charset="0"/>
                </a:rPr>
                <a:t>delete</a:t>
              </a:r>
            </a:p>
          </p:txBody>
        </p:sp>
      </p:grpSp>
      <p:grpSp>
        <p:nvGrpSpPr>
          <p:cNvPr id="22" name="Group 21">
            <a:extLst>
              <a:ext uri="{FF2B5EF4-FFF2-40B4-BE49-F238E27FC236}">
                <a16:creationId xmlns:a16="http://schemas.microsoft.com/office/drawing/2014/main" id="{753A913C-505D-4064-35DD-66C7FAB0425E}"/>
              </a:ext>
            </a:extLst>
          </p:cNvPr>
          <p:cNvGrpSpPr/>
          <p:nvPr/>
        </p:nvGrpSpPr>
        <p:grpSpPr>
          <a:xfrm>
            <a:off x="9507539" y="2415968"/>
            <a:ext cx="9286785" cy="914400"/>
            <a:chOff x="2053988" y="3296993"/>
            <a:chExt cx="9286785" cy="914400"/>
          </a:xfrm>
        </p:grpSpPr>
        <p:sp>
          <p:nvSpPr>
            <p:cNvPr id="19" name="Oval 18">
              <a:extLst>
                <a:ext uri="{FF2B5EF4-FFF2-40B4-BE49-F238E27FC236}">
                  <a16:creationId xmlns:a16="http://schemas.microsoft.com/office/drawing/2014/main" id="{4B59B0B6-3B6D-FE0F-ECAE-1262440E0FB9}"/>
                </a:ext>
              </a:extLst>
            </p:cNvPr>
            <p:cNvSpPr/>
            <p:nvPr/>
          </p:nvSpPr>
          <p:spPr>
            <a:xfrm>
              <a:off x="2053988" y="3296993"/>
              <a:ext cx="914400" cy="9144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FA0D5148-5E64-6D78-87EF-3C18CE2D8E0A}"/>
                </a:ext>
              </a:extLst>
            </p:cNvPr>
            <p:cNvSpPr txBox="1"/>
            <p:nvPr/>
          </p:nvSpPr>
          <p:spPr>
            <a:xfrm>
              <a:off x="3796973" y="3401843"/>
              <a:ext cx="7543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Sử dụng phím </a:t>
              </a:r>
              <a:r>
                <a:rPr lang="en-US" sz="4000" b="1">
                  <a:latin typeface="Arial" panose="020B0604020202020204" pitchFamily="34" charset="0"/>
                  <a:cs typeface="Arial" panose="020B0604020202020204" pitchFamily="34" charset="0"/>
                </a:rPr>
                <a:t>backspace</a:t>
              </a:r>
            </a:p>
          </p:txBody>
        </p:sp>
      </p:grpSp>
    </p:spTree>
    <p:extLst>
      <p:ext uri="{BB962C8B-B14F-4D97-AF65-F5344CB8AC3E}">
        <p14:creationId xmlns:p14="http://schemas.microsoft.com/office/powerpoint/2010/main" val="30229327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57" name="Picture 9">
            <a:extLst>
              <a:ext uri="{FF2B5EF4-FFF2-40B4-BE49-F238E27FC236}">
                <a16:creationId xmlns:a16="http://schemas.microsoft.com/office/drawing/2014/main" id="{06BB7A9B-E764-3D8B-5F8A-81F0A0C47E0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0492" y="3846464"/>
            <a:ext cx="5765829" cy="5833891"/>
          </a:xfrm>
          <a:prstGeom prst="rect">
            <a:avLst/>
          </a:prstGeom>
        </p:spPr>
      </p:pic>
      <p:sp>
        <p:nvSpPr>
          <p:cNvPr id="58" name="TextBox 57">
            <a:extLst>
              <a:ext uri="{FF2B5EF4-FFF2-40B4-BE49-F238E27FC236}">
                <a16:creationId xmlns:a16="http://schemas.microsoft.com/office/drawing/2014/main" id="{7C5855A9-D6C7-1CE0-549C-AF34C4CE7F74}"/>
              </a:ext>
            </a:extLst>
          </p:cNvPr>
          <p:cNvSpPr txBox="1"/>
          <p:nvPr/>
        </p:nvSpPr>
        <p:spPr>
          <a:xfrm>
            <a:off x="4114799" y="1219281"/>
            <a:ext cx="100584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TRẢ LỜI CÂU HỎI </a:t>
            </a:r>
          </a:p>
        </p:txBody>
      </p:sp>
      <p:pic>
        <p:nvPicPr>
          <p:cNvPr id="62" name="Picture 61">
            <a:extLst>
              <a:ext uri="{FF2B5EF4-FFF2-40B4-BE49-F238E27FC236}">
                <a16:creationId xmlns:a16="http://schemas.microsoft.com/office/drawing/2014/main" id="{43C72F02-4E62-4A55-6F08-834EF0552AB7}"/>
              </a:ext>
            </a:extLst>
          </p:cNvPr>
          <p:cNvPicPr>
            <a:picLocks noChangeAspect="1"/>
          </p:cNvPicPr>
          <p:nvPr/>
        </p:nvPicPr>
        <p:blipFill>
          <a:blip r:embed="rId10"/>
          <a:stretch>
            <a:fillRect/>
          </a:stretch>
        </p:blipFill>
        <p:spPr>
          <a:xfrm>
            <a:off x="6173838" y="2451953"/>
            <a:ext cx="10629081" cy="3282779"/>
          </a:xfrm>
          <a:prstGeom prst="rect">
            <a:avLst/>
          </a:prstGeom>
        </p:spPr>
      </p:pic>
      <p:sp>
        <p:nvSpPr>
          <p:cNvPr id="63" name="Speech Bubble: Rectangle with Corners Rounded 62">
            <a:extLst>
              <a:ext uri="{FF2B5EF4-FFF2-40B4-BE49-F238E27FC236}">
                <a16:creationId xmlns:a16="http://schemas.microsoft.com/office/drawing/2014/main" id="{1C808DE8-921F-4E2F-217C-972A551A4894}"/>
              </a:ext>
            </a:extLst>
          </p:cNvPr>
          <p:cNvSpPr/>
          <p:nvPr/>
        </p:nvSpPr>
        <p:spPr>
          <a:xfrm>
            <a:off x="7117210" y="6337376"/>
            <a:ext cx="10058400" cy="2410861"/>
          </a:xfrm>
          <a:prstGeom prst="wedgeRoundRectCallout">
            <a:avLst>
              <a:gd name="adj1" fmla="val -60589"/>
              <a:gd name="adj2" fmla="val -43359"/>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Em hãy chỉ ra sự khác nhau giữa hai cách xóa của phím delete và phím backspace?  </a:t>
            </a:r>
          </a:p>
        </p:txBody>
      </p:sp>
    </p:spTree>
    <p:extLst>
      <p:ext uri="{BB962C8B-B14F-4D97-AF65-F5344CB8AC3E}">
        <p14:creationId xmlns:p14="http://schemas.microsoft.com/office/powerpoint/2010/main" val="28533619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down)">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down)">
                                      <p:cBhvr>
                                        <p:cTn id="2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grpSp>
        <p:nvGrpSpPr>
          <p:cNvPr id="54" name="Group 53">
            <a:extLst>
              <a:ext uri="{FF2B5EF4-FFF2-40B4-BE49-F238E27FC236}">
                <a16:creationId xmlns:a16="http://schemas.microsoft.com/office/drawing/2014/main" id="{0E28BCFD-4B1D-101A-C498-56152705001A}"/>
              </a:ext>
            </a:extLst>
          </p:cNvPr>
          <p:cNvGrpSpPr/>
          <p:nvPr/>
        </p:nvGrpSpPr>
        <p:grpSpPr>
          <a:xfrm>
            <a:off x="2047638" y="4480934"/>
            <a:ext cx="14192718" cy="4198621"/>
            <a:chOff x="1905000" y="1737262"/>
            <a:chExt cx="14192718" cy="4198621"/>
          </a:xfrm>
        </p:grpSpPr>
        <p:pic>
          <p:nvPicPr>
            <p:cNvPr id="52" name="Picture 51">
              <a:extLst>
                <a:ext uri="{FF2B5EF4-FFF2-40B4-BE49-F238E27FC236}">
                  <a16:creationId xmlns:a16="http://schemas.microsoft.com/office/drawing/2014/main" id="{D004A027-3149-A016-D3D1-B9C88B0CA86A}"/>
                </a:ext>
              </a:extLst>
            </p:cNvPr>
            <p:cNvPicPr>
              <a:picLocks noChangeAspect="1"/>
            </p:cNvPicPr>
            <p:nvPr/>
          </p:nvPicPr>
          <p:blipFill>
            <a:blip r:embed="rId8"/>
            <a:stretch>
              <a:fillRect/>
            </a:stretch>
          </p:blipFill>
          <p:spPr>
            <a:xfrm>
              <a:off x="1905000" y="1737262"/>
              <a:ext cx="14192718" cy="3511600"/>
            </a:xfrm>
            <a:prstGeom prst="rect">
              <a:avLst/>
            </a:prstGeom>
          </p:spPr>
        </p:pic>
        <p:sp>
          <p:nvSpPr>
            <p:cNvPr id="53" name="TextBox 52">
              <a:extLst>
                <a:ext uri="{FF2B5EF4-FFF2-40B4-BE49-F238E27FC236}">
                  <a16:creationId xmlns:a16="http://schemas.microsoft.com/office/drawing/2014/main" id="{CF02B66E-B62B-FFE3-B1DD-4F798384009D}"/>
                </a:ext>
              </a:extLst>
            </p:cNvPr>
            <p:cNvSpPr txBox="1"/>
            <p:nvPr/>
          </p:nvSpPr>
          <p:spPr>
            <a:xfrm>
              <a:off x="3200399" y="5381885"/>
              <a:ext cx="11887200"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Hình 40</a:t>
              </a:r>
              <a:r>
                <a:rPr lang="en-US" sz="3000">
                  <a:latin typeface="Arial" panose="020B0604020202020204" pitchFamily="34" charset="0"/>
                  <a:cs typeface="Arial" panose="020B0604020202020204" pitchFamily="34" charset="0"/>
                </a:rPr>
                <a:t>. Xóa kí tự phía bên trái và bên phải của con trỏ soạn thảo </a:t>
              </a:r>
            </a:p>
          </p:txBody>
        </p:sp>
      </p:grpSp>
      <p:sp>
        <p:nvSpPr>
          <p:cNvPr id="55" name="TextBox 54">
            <a:extLst>
              <a:ext uri="{FF2B5EF4-FFF2-40B4-BE49-F238E27FC236}">
                <a16:creationId xmlns:a16="http://schemas.microsoft.com/office/drawing/2014/main" id="{E7977868-6E31-5FCE-0CEC-6199809F6CE1}"/>
              </a:ext>
            </a:extLst>
          </p:cNvPr>
          <p:cNvSpPr txBox="1"/>
          <p:nvPr/>
        </p:nvSpPr>
        <p:spPr>
          <a:xfrm>
            <a:off x="2204917" y="1607445"/>
            <a:ext cx="13878161" cy="1824923"/>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Phím </a:t>
            </a:r>
            <a:r>
              <a:rPr lang="en-US" sz="4000" b="1">
                <a:latin typeface="Arial" panose="020B0604020202020204" pitchFamily="34" charset="0"/>
                <a:cs typeface="Arial" panose="020B0604020202020204" pitchFamily="34" charset="0"/>
              </a:rPr>
              <a:t>Delete</a:t>
            </a:r>
            <a:r>
              <a:rPr lang="en-US" sz="4000">
                <a:latin typeface="Arial" panose="020B0604020202020204" pitchFamily="34" charset="0"/>
                <a:cs typeface="Arial" panose="020B0604020202020204" pitchFamily="34" charset="0"/>
              </a:rPr>
              <a:t>: xóa kí tự ở bên phải con trỏ soạn thảo.</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Phím </a:t>
            </a:r>
            <a:r>
              <a:rPr lang="en-US" sz="4000" b="1">
                <a:latin typeface="Arial" panose="020B0604020202020204" pitchFamily="34" charset="0"/>
                <a:cs typeface="Arial" panose="020B0604020202020204" pitchFamily="34" charset="0"/>
              </a:rPr>
              <a:t>Backspace</a:t>
            </a:r>
            <a:r>
              <a:rPr lang="en-US" sz="4000">
                <a:latin typeface="Arial" panose="020B0604020202020204" pitchFamily="34" charset="0"/>
                <a:cs typeface="Arial" panose="020B0604020202020204" pitchFamily="34" charset="0"/>
              </a:rPr>
              <a:t>: xóa kí tự ở bên trái con trỏ soạn thảo. </a:t>
            </a:r>
          </a:p>
        </p:txBody>
      </p:sp>
    </p:spTree>
    <p:extLst>
      <p:ext uri="{BB962C8B-B14F-4D97-AF65-F5344CB8AC3E}">
        <p14:creationId xmlns:p14="http://schemas.microsoft.com/office/powerpoint/2010/main" val="33509483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3" name="Rectangle: Rounded Corners 2">
            <a:extLst>
              <a:ext uri="{FF2B5EF4-FFF2-40B4-BE49-F238E27FC236}">
                <a16:creationId xmlns:a16="http://schemas.microsoft.com/office/drawing/2014/main" id="{1A21E834-B39A-C921-2F02-D00D4B155A10}"/>
              </a:ext>
            </a:extLst>
          </p:cNvPr>
          <p:cNvSpPr/>
          <p:nvPr/>
        </p:nvSpPr>
        <p:spPr>
          <a:xfrm>
            <a:off x="2743199" y="1225779"/>
            <a:ext cx="12801600" cy="1437879"/>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Arial" panose="020B0604020202020204" pitchFamily="34" charset="0"/>
                <a:cs typeface="Arial" panose="020B0604020202020204" pitchFamily="34" charset="0"/>
              </a:rPr>
              <a:t>Cảnh ddepj quê em. </a:t>
            </a:r>
          </a:p>
        </p:txBody>
      </p:sp>
      <p:sp>
        <p:nvSpPr>
          <p:cNvPr id="4" name="TextBox 3">
            <a:extLst>
              <a:ext uri="{FF2B5EF4-FFF2-40B4-BE49-F238E27FC236}">
                <a16:creationId xmlns:a16="http://schemas.microsoft.com/office/drawing/2014/main" id="{EC2E6D48-BC29-F927-0A24-0248BB4A8197}"/>
              </a:ext>
            </a:extLst>
          </p:cNvPr>
          <p:cNvSpPr txBox="1"/>
          <p:nvPr/>
        </p:nvSpPr>
        <p:spPr>
          <a:xfrm>
            <a:off x="1373685" y="3139119"/>
            <a:ext cx="16002000" cy="707886"/>
          </a:xfrm>
          <a:prstGeom prst="rect">
            <a:avLst/>
          </a:prstGeom>
          <a:noFill/>
        </p:spPr>
        <p:txBody>
          <a:bodyPr wrap="square" rtlCol="0">
            <a:spAutoFit/>
          </a:bodyPr>
          <a:lstStyle/>
          <a:p>
            <a:pPr algn="ctr"/>
            <a:r>
              <a:rPr lang="en-US" sz="4000" b="1" i="1">
                <a:latin typeface="Arial" panose="020B0604020202020204" pitchFamily="34" charset="0"/>
                <a:cs typeface="Arial" panose="020B0604020202020204" pitchFamily="34" charset="0"/>
              </a:rPr>
              <a:t>Em hãy nêu cách xóa phần văn bản bị lỗi trong câu phía trên? </a:t>
            </a:r>
          </a:p>
        </p:txBody>
      </p:sp>
      <p:grpSp>
        <p:nvGrpSpPr>
          <p:cNvPr id="11" name="Group 10">
            <a:extLst>
              <a:ext uri="{FF2B5EF4-FFF2-40B4-BE49-F238E27FC236}">
                <a16:creationId xmlns:a16="http://schemas.microsoft.com/office/drawing/2014/main" id="{2C5EE2CB-5483-225A-D382-A4D376F9FAE4}"/>
              </a:ext>
            </a:extLst>
          </p:cNvPr>
          <p:cNvGrpSpPr/>
          <p:nvPr/>
        </p:nvGrpSpPr>
        <p:grpSpPr>
          <a:xfrm>
            <a:off x="2286000" y="5959110"/>
            <a:ext cx="10187514" cy="1178913"/>
            <a:chOff x="1775886" y="4717270"/>
            <a:chExt cx="10187514" cy="1178913"/>
          </a:xfrm>
        </p:grpSpPr>
        <p:sp>
          <p:nvSpPr>
            <p:cNvPr id="8" name="Oval 7">
              <a:extLst>
                <a:ext uri="{FF2B5EF4-FFF2-40B4-BE49-F238E27FC236}">
                  <a16:creationId xmlns:a16="http://schemas.microsoft.com/office/drawing/2014/main" id="{3F0E2E19-F1A0-B4CA-EE97-7BB37C1526BD}"/>
                </a:ext>
              </a:extLst>
            </p:cNvPr>
            <p:cNvSpPr/>
            <p:nvPr/>
          </p:nvSpPr>
          <p:spPr>
            <a:xfrm>
              <a:off x="1775886" y="4717270"/>
              <a:ext cx="1178913" cy="11789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1EC2545A-E009-FEB1-C1C7-44FCDD8D5DAC}"/>
                </a:ext>
              </a:extLst>
            </p:cNvPr>
            <p:cNvSpPr txBox="1"/>
            <p:nvPr/>
          </p:nvSpPr>
          <p:spPr>
            <a:xfrm>
              <a:off x="3657600" y="4935019"/>
              <a:ext cx="8305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Chọn phần văn bản cần xóa </a:t>
              </a:r>
            </a:p>
          </p:txBody>
        </p:sp>
      </p:grpSp>
      <p:grpSp>
        <p:nvGrpSpPr>
          <p:cNvPr id="12" name="Group 11">
            <a:extLst>
              <a:ext uri="{FF2B5EF4-FFF2-40B4-BE49-F238E27FC236}">
                <a16:creationId xmlns:a16="http://schemas.microsoft.com/office/drawing/2014/main" id="{B3E90858-B4E8-9721-38DF-AD80A19B3148}"/>
              </a:ext>
            </a:extLst>
          </p:cNvPr>
          <p:cNvGrpSpPr/>
          <p:nvPr/>
        </p:nvGrpSpPr>
        <p:grpSpPr>
          <a:xfrm>
            <a:off x="2286000" y="7731914"/>
            <a:ext cx="10187514" cy="1178913"/>
            <a:chOff x="1775886" y="4717270"/>
            <a:chExt cx="10187514" cy="1178913"/>
          </a:xfrm>
        </p:grpSpPr>
        <p:sp>
          <p:nvSpPr>
            <p:cNvPr id="14" name="Oval 13">
              <a:extLst>
                <a:ext uri="{FF2B5EF4-FFF2-40B4-BE49-F238E27FC236}">
                  <a16:creationId xmlns:a16="http://schemas.microsoft.com/office/drawing/2014/main" id="{7ACA783E-A9AA-4F33-7DB7-10D57F47859E}"/>
                </a:ext>
              </a:extLst>
            </p:cNvPr>
            <p:cNvSpPr/>
            <p:nvPr/>
          </p:nvSpPr>
          <p:spPr>
            <a:xfrm>
              <a:off x="1775886" y="4717270"/>
              <a:ext cx="1178913" cy="11789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60621863-10BE-FC2D-F4BB-CE484F73B6D4}"/>
                </a:ext>
              </a:extLst>
            </p:cNvPr>
            <p:cNvSpPr txBox="1"/>
            <p:nvPr/>
          </p:nvSpPr>
          <p:spPr>
            <a:xfrm>
              <a:off x="3657600" y="4935019"/>
              <a:ext cx="8305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Nhấn phím </a:t>
              </a:r>
              <a:r>
                <a:rPr lang="en-US" sz="4000" b="1">
                  <a:latin typeface="Arial" panose="020B0604020202020204" pitchFamily="34" charset="0"/>
                  <a:cs typeface="Arial" panose="020B0604020202020204" pitchFamily="34" charset="0"/>
                </a:rPr>
                <a:t>delete</a:t>
              </a:r>
              <a:r>
                <a:rPr lang="en-US" sz="4000">
                  <a:latin typeface="Arial" panose="020B0604020202020204" pitchFamily="34" charset="0"/>
                  <a:cs typeface="Arial" panose="020B0604020202020204" pitchFamily="34" charset="0"/>
                </a:rPr>
                <a:t> hoặc </a:t>
              </a:r>
              <a:r>
                <a:rPr lang="en-US" sz="4000" b="1">
                  <a:latin typeface="Arial" panose="020B0604020202020204" pitchFamily="34" charset="0"/>
                  <a:cs typeface="Arial" panose="020B0604020202020204" pitchFamily="34" charset="0"/>
                </a:rPr>
                <a:t>backspace</a:t>
              </a:r>
              <a:r>
                <a:rPr lang="en-US" sz="4000">
                  <a:latin typeface="Arial" panose="020B0604020202020204" pitchFamily="34" charset="0"/>
                  <a:cs typeface="Arial" panose="020B0604020202020204" pitchFamily="34" charset="0"/>
                </a:rPr>
                <a:t> </a:t>
              </a:r>
            </a:p>
          </p:txBody>
        </p:sp>
      </p:grpSp>
      <p:sp>
        <p:nvSpPr>
          <p:cNvPr id="16" name="TextBox 15">
            <a:extLst>
              <a:ext uri="{FF2B5EF4-FFF2-40B4-BE49-F238E27FC236}">
                <a16:creationId xmlns:a16="http://schemas.microsoft.com/office/drawing/2014/main" id="{601E8F78-8B4A-1359-6D22-0E1BDA9A5B39}"/>
              </a:ext>
            </a:extLst>
          </p:cNvPr>
          <p:cNvSpPr txBox="1"/>
          <p:nvPr/>
        </p:nvSpPr>
        <p:spPr>
          <a:xfrm>
            <a:off x="926732" y="4702400"/>
            <a:ext cx="5154846" cy="707886"/>
          </a:xfrm>
          <a:prstGeom prst="rect">
            <a:avLst/>
          </a:prstGeom>
          <a:noFill/>
        </p:spPr>
        <p:txBody>
          <a:bodyPr wrap="square" rtlCol="0">
            <a:spAutoFit/>
          </a:bodyPr>
          <a:lstStyle/>
          <a:p>
            <a:r>
              <a:rPr lang="en-US" sz="4000" b="1" u="sng">
                <a:solidFill>
                  <a:schemeClr val="accent5">
                    <a:lumMod val="75000"/>
                  </a:schemeClr>
                </a:solidFill>
                <a:latin typeface="Arial" panose="020B0604020202020204" pitchFamily="34" charset="0"/>
                <a:cs typeface="Arial" panose="020B0604020202020204" pitchFamily="34" charset="0"/>
              </a:rPr>
              <a:t>Cách thực hiện: </a:t>
            </a:r>
          </a:p>
        </p:txBody>
      </p:sp>
    </p:spTree>
    <p:extLst>
      <p:ext uri="{BB962C8B-B14F-4D97-AF65-F5344CB8AC3E}">
        <p14:creationId xmlns:p14="http://schemas.microsoft.com/office/powerpoint/2010/main" val="321520358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6180" y="1028700"/>
            <a:ext cx="10638731" cy="78024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433386" y="6980056"/>
            <a:ext cx="9414765" cy="349523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3089" y="1028700"/>
            <a:ext cx="10638731" cy="7802450"/>
          </a:xfrm>
          <a:prstGeom prst="rect">
            <a:avLst/>
          </a:prstGeom>
        </p:spPr>
      </p:pic>
      <p:sp>
        <p:nvSpPr>
          <p:cNvPr id="5" name="TextBox 5"/>
          <p:cNvSpPr txBox="1"/>
          <p:nvPr/>
        </p:nvSpPr>
        <p:spPr>
          <a:xfrm>
            <a:off x="2820881" y="3881606"/>
            <a:ext cx="12864333" cy="1747273"/>
          </a:xfrm>
          <a:prstGeom prst="rect">
            <a:avLst/>
          </a:prstGeom>
        </p:spPr>
        <p:txBody>
          <a:bodyPr wrap="square" lIns="0" tIns="0" rIns="0" bIns="0" rtlCol="0" anchor="t">
            <a:spAutoFit/>
          </a:bodyPr>
          <a:lstStyle/>
          <a:p>
            <a:pPr algn="just">
              <a:lnSpc>
                <a:spcPct val="150000"/>
              </a:lnSpc>
            </a:pPr>
            <a:r>
              <a:rPr lang="vi-VN" sz="4000">
                <a:solidFill>
                  <a:srgbClr val="000000"/>
                </a:solidFill>
              </a:rPr>
              <a:t>Em có thể xóa từng kí tự hoặc một phần văn bản bằng cách sử dụng phím Delete hoặc phím Backspace.</a:t>
            </a:r>
            <a:endParaRPr lang="en-US" sz="4000">
              <a:solidFill>
                <a:srgbClr val="000000"/>
              </a:solidFill>
            </a:endParaRPr>
          </a:p>
        </p:txBody>
      </p:sp>
      <p:grpSp>
        <p:nvGrpSpPr>
          <p:cNvPr id="15" name="Group 14">
            <a:extLst>
              <a:ext uri="{FF2B5EF4-FFF2-40B4-BE49-F238E27FC236}">
                <a16:creationId xmlns:a16="http://schemas.microsoft.com/office/drawing/2014/main" id="{89676062-D99D-1CCC-29F3-EF8F0FE22A04}"/>
              </a:ext>
            </a:extLst>
          </p:cNvPr>
          <p:cNvGrpSpPr/>
          <p:nvPr/>
        </p:nvGrpSpPr>
        <p:grpSpPr>
          <a:xfrm>
            <a:off x="4337427" y="2403386"/>
            <a:ext cx="9613145" cy="1050373"/>
            <a:chOff x="3834012" y="1772796"/>
            <a:chExt cx="9613145" cy="1050373"/>
          </a:xfrm>
        </p:grpSpPr>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14800" y="1772796"/>
              <a:ext cx="9051571" cy="1050373"/>
            </a:xfrm>
            <a:prstGeom prst="rect">
              <a:avLst/>
            </a:prstGeom>
          </p:spPr>
        </p:pic>
        <p:sp>
          <p:nvSpPr>
            <p:cNvPr id="8" name="TextBox 8"/>
            <p:cNvSpPr txBox="1"/>
            <p:nvPr/>
          </p:nvSpPr>
          <p:spPr>
            <a:xfrm>
              <a:off x="3834012" y="2073880"/>
              <a:ext cx="9613145" cy="561909"/>
            </a:xfrm>
            <a:prstGeom prst="rect">
              <a:avLst/>
            </a:prstGeom>
          </p:spPr>
          <p:txBody>
            <a:bodyPr lIns="0" tIns="0" rIns="0" bIns="0" rtlCol="0" anchor="t">
              <a:spAutoFit/>
            </a:bodyPr>
            <a:lstStyle/>
            <a:p>
              <a:pPr algn="ctr">
                <a:lnSpc>
                  <a:spcPts val="4439"/>
                </a:lnSpc>
              </a:pPr>
              <a:r>
                <a:rPr lang="en-US" sz="4500" b="1">
                  <a:solidFill>
                    <a:srgbClr val="C00000"/>
                  </a:solidFill>
                  <a:latin typeface="Arial" panose="020B0604020202020204" pitchFamily="34" charset="0"/>
                  <a:cs typeface="Arial" panose="020B0604020202020204" pitchFamily="34" charset="0"/>
                </a:rPr>
                <a:t>HỘP KIẾN THỨC </a:t>
              </a:r>
            </a:p>
          </p:txBody>
        </p:sp>
      </p:gr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26049" y="2324322"/>
            <a:ext cx="4153690" cy="19031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11263" y="2873705"/>
            <a:ext cx="3683801" cy="168785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2596739" y="-557553"/>
            <a:ext cx="3129440" cy="1433853"/>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1905528" y="361048"/>
            <a:ext cx="2819856" cy="129200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84320" y="7281098"/>
            <a:ext cx="7592243" cy="3245684"/>
          </a:xfrm>
          <a:prstGeom prst="rect">
            <a:avLst/>
          </a:prstGeom>
        </p:spPr>
      </p:pic>
      <p:pic>
        <p:nvPicPr>
          <p:cNvPr id="14" name="Picture 14"/>
          <p:cNvPicPr>
            <a:picLocks noChangeAspect="1"/>
          </p:cNvPicPr>
          <p:nvPr/>
        </p:nvPicPr>
        <p:blipFill>
          <a:blip r:embed="rId12"/>
          <a:srcRect/>
          <a:stretch>
            <a:fillRect/>
          </a:stretch>
        </p:blipFill>
        <p:spPr>
          <a:xfrm>
            <a:off x="143816" y="6232917"/>
            <a:ext cx="3558546" cy="3750773"/>
          </a:xfrm>
          <a:prstGeom prst="rect">
            <a:avLst/>
          </a:prstGeom>
        </p:spPr>
      </p:pic>
    </p:spTree>
    <p:extLst>
      <p:ext uri="{BB962C8B-B14F-4D97-AF65-F5344CB8AC3E}">
        <p14:creationId xmlns:p14="http://schemas.microsoft.com/office/powerpoint/2010/main" val="2040424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3" name="TextBox 2">
            <a:extLst>
              <a:ext uri="{FF2B5EF4-FFF2-40B4-BE49-F238E27FC236}">
                <a16:creationId xmlns:a16="http://schemas.microsoft.com/office/drawing/2014/main" id="{7579F494-2830-A46E-4BC3-81D7D61B8498}"/>
              </a:ext>
            </a:extLst>
          </p:cNvPr>
          <p:cNvSpPr txBox="1"/>
          <p:nvPr/>
        </p:nvSpPr>
        <p:spPr>
          <a:xfrm>
            <a:off x="3467099" y="901010"/>
            <a:ext cx="11353800" cy="1015663"/>
          </a:xfrm>
          <a:prstGeom prst="rect">
            <a:avLst/>
          </a:prstGeom>
          <a:noFill/>
        </p:spPr>
        <p:txBody>
          <a:bodyPr wrap="square" rtlCol="0">
            <a:spAutoFit/>
          </a:bodyPr>
          <a:lstStyle/>
          <a:p>
            <a:pPr algn="ctr"/>
            <a:r>
              <a:rPr lang="en-US" sz="6000" b="1">
                <a:latin typeface="Arial" panose="020B0604020202020204" pitchFamily="34" charset="0"/>
                <a:cs typeface="Arial" panose="020B0604020202020204" pitchFamily="34" charset="0"/>
              </a:rPr>
              <a:t>KHỞI ĐỘNG </a:t>
            </a:r>
          </a:p>
        </p:txBody>
      </p:sp>
      <p:grpSp>
        <p:nvGrpSpPr>
          <p:cNvPr id="8" name="Group 7">
            <a:extLst>
              <a:ext uri="{FF2B5EF4-FFF2-40B4-BE49-F238E27FC236}">
                <a16:creationId xmlns:a16="http://schemas.microsoft.com/office/drawing/2014/main" id="{370D668E-F4A4-DE58-EE7C-4BDCD175B740}"/>
              </a:ext>
            </a:extLst>
          </p:cNvPr>
          <p:cNvGrpSpPr/>
          <p:nvPr/>
        </p:nvGrpSpPr>
        <p:grpSpPr>
          <a:xfrm>
            <a:off x="949792" y="2406756"/>
            <a:ext cx="6718269" cy="5994938"/>
            <a:chOff x="437519" y="2449838"/>
            <a:chExt cx="6718269" cy="5994938"/>
          </a:xfrm>
        </p:grpSpPr>
        <p:sp>
          <p:nvSpPr>
            <p:cNvPr id="15" name="TextBox 14">
              <a:extLst>
                <a:ext uri="{FF2B5EF4-FFF2-40B4-BE49-F238E27FC236}">
                  <a16:creationId xmlns:a16="http://schemas.microsoft.com/office/drawing/2014/main" id="{60736261-33AD-850A-DAAF-0A9FB507F901}"/>
                </a:ext>
              </a:extLst>
            </p:cNvPr>
            <p:cNvSpPr txBox="1"/>
            <p:nvPr/>
          </p:nvSpPr>
          <p:spPr>
            <a:xfrm>
              <a:off x="1283042" y="7890778"/>
              <a:ext cx="5872746" cy="553998"/>
            </a:xfrm>
            <a:prstGeom prst="rect">
              <a:avLst/>
            </a:prstGeom>
            <a:noFill/>
          </p:spPr>
          <p:txBody>
            <a:bodyPr wrap="square" rtlCol="0">
              <a:spAutoFit/>
            </a:bodyPr>
            <a:lstStyle/>
            <a:p>
              <a:r>
                <a:rPr lang="en-US" sz="3000">
                  <a:solidFill>
                    <a:srgbClr val="0070C0"/>
                  </a:solidFill>
                  <a:latin typeface="Arial" panose="020B0604020202020204" pitchFamily="34" charset="0"/>
                  <a:cs typeface="Arial" panose="020B0604020202020204" pitchFamily="34" charset="0"/>
                </a:rPr>
                <a:t>Phần mềm soạn thảo văn bản </a:t>
              </a:r>
            </a:p>
          </p:txBody>
        </p:sp>
        <p:pic>
          <p:nvPicPr>
            <p:cNvPr id="2050" name="Picture 2" descr="Microsoft Word logo and symbol, meaning, history, PNG">
              <a:extLst>
                <a:ext uri="{FF2B5EF4-FFF2-40B4-BE49-F238E27FC236}">
                  <a16:creationId xmlns:a16="http://schemas.microsoft.com/office/drawing/2014/main" id="{0AEFA855-D45F-38FE-CC03-A081B42B8F0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24" r="13889"/>
            <a:stretch/>
          </p:blipFill>
          <p:spPr bwMode="auto">
            <a:xfrm>
              <a:off x="437519" y="2449838"/>
              <a:ext cx="6196642" cy="503062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Rounded Corners 11">
            <a:extLst>
              <a:ext uri="{FF2B5EF4-FFF2-40B4-BE49-F238E27FC236}">
                <a16:creationId xmlns:a16="http://schemas.microsoft.com/office/drawing/2014/main" id="{6F34CEB5-330C-F178-FD75-6D6974585372}"/>
              </a:ext>
            </a:extLst>
          </p:cNvPr>
          <p:cNvSpPr/>
          <p:nvPr/>
        </p:nvSpPr>
        <p:spPr>
          <a:xfrm>
            <a:off x="8382212" y="2713428"/>
            <a:ext cx="7983502" cy="1437879"/>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Trình bày các đoạn văn bản dài </a:t>
            </a:r>
          </a:p>
        </p:txBody>
      </p:sp>
      <p:sp>
        <p:nvSpPr>
          <p:cNvPr id="14" name="Arrow: Down 13">
            <a:extLst>
              <a:ext uri="{FF2B5EF4-FFF2-40B4-BE49-F238E27FC236}">
                <a16:creationId xmlns:a16="http://schemas.microsoft.com/office/drawing/2014/main" id="{9EF0A4BE-71EC-DDE6-F533-5F012A8A734E}"/>
              </a:ext>
            </a:extLst>
          </p:cNvPr>
          <p:cNvSpPr/>
          <p:nvPr/>
        </p:nvSpPr>
        <p:spPr>
          <a:xfrm>
            <a:off x="11953406" y="4652236"/>
            <a:ext cx="838839"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C63FED3-91E4-1AD3-7E3C-0E8D7C293123}"/>
              </a:ext>
            </a:extLst>
          </p:cNvPr>
          <p:cNvSpPr/>
          <p:nvPr/>
        </p:nvSpPr>
        <p:spPr>
          <a:xfrm>
            <a:off x="8381075" y="6087217"/>
            <a:ext cx="7983502" cy="1946764"/>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Phần mềm soạn thảo </a:t>
            </a:r>
          </a:p>
          <a:p>
            <a:pPr algn="ctr">
              <a:lnSpc>
                <a:spcPct val="150000"/>
              </a:lnSpc>
            </a:pPr>
            <a:r>
              <a:rPr lang="en-US" sz="4000">
                <a:solidFill>
                  <a:schemeClr val="tx1"/>
                </a:solidFill>
                <a:latin typeface="Arial" panose="020B0604020202020204" pitchFamily="34" charset="0"/>
                <a:cs typeface="Arial" panose="020B0604020202020204" pitchFamily="34" charset="0"/>
              </a:rPr>
              <a:t>Microsoft Word </a:t>
            </a:r>
          </a:p>
        </p:txBody>
      </p:sp>
    </p:spTree>
    <p:extLst>
      <p:ext uri="{BB962C8B-B14F-4D97-AF65-F5344CB8AC3E}">
        <p14:creationId xmlns:p14="http://schemas.microsoft.com/office/powerpoint/2010/main" val="22737360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17" name="TextBox 16">
            <a:extLst>
              <a:ext uri="{FF2B5EF4-FFF2-40B4-BE49-F238E27FC236}">
                <a16:creationId xmlns:a16="http://schemas.microsoft.com/office/drawing/2014/main" id="{461EB1F6-BB87-0874-CC08-73226F9EA373}"/>
              </a:ext>
            </a:extLst>
          </p:cNvPr>
          <p:cNvSpPr txBox="1"/>
          <p:nvPr/>
        </p:nvSpPr>
        <p:spPr>
          <a:xfrm>
            <a:off x="3581400" y="1026828"/>
            <a:ext cx="102870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CÂU HỎI CỦNG CỐ </a:t>
            </a:r>
          </a:p>
        </p:txBody>
      </p:sp>
      <p:sp>
        <p:nvSpPr>
          <p:cNvPr id="20" name="TextBox 19">
            <a:extLst>
              <a:ext uri="{FF2B5EF4-FFF2-40B4-BE49-F238E27FC236}">
                <a16:creationId xmlns:a16="http://schemas.microsoft.com/office/drawing/2014/main" id="{7AF50BC7-113E-F5C2-5177-329E9C66E695}"/>
              </a:ext>
            </a:extLst>
          </p:cNvPr>
          <p:cNvSpPr txBox="1"/>
          <p:nvPr/>
        </p:nvSpPr>
        <p:spPr>
          <a:xfrm>
            <a:off x="1605989" y="2188478"/>
            <a:ext cx="15140513" cy="707886"/>
          </a:xfrm>
          <a:prstGeom prst="rect">
            <a:avLst/>
          </a:prstGeom>
          <a:noFill/>
        </p:spPr>
        <p:txBody>
          <a:bodyPr wrap="square">
            <a:spAutoFit/>
          </a:bodyPr>
          <a:lstStyle/>
          <a:p>
            <a:pPr algn="ctr"/>
            <a:r>
              <a:rPr lang="en-US" sz="4000" b="1" i="1">
                <a:latin typeface="Arial" panose="020B0604020202020204" pitchFamily="34" charset="0"/>
                <a:cs typeface="Arial" panose="020B0604020202020204" pitchFamily="34" charset="0"/>
              </a:rPr>
              <a:t>Phát biểu nào sau đây </a:t>
            </a:r>
            <a:r>
              <a:rPr lang="en-US" sz="4000" b="1" i="1">
                <a:solidFill>
                  <a:srgbClr val="FF0000"/>
                </a:solidFill>
                <a:latin typeface="Arial" panose="020B0604020202020204" pitchFamily="34" charset="0"/>
                <a:cs typeface="Arial" panose="020B0604020202020204" pitchFamily="34" charset="0"/>
              </a:rPr>
              <a:t>không đúng </a:t>
            </a:r>
            <a:r>
              <a:rPr lang="en-US" sz="4000" b="1" i="1">
                <a:latin typeface="Arial" panose="020B0604020202020204" pitchFamily="34" charset="0"/>
                <a:cs typeface="Arial" panose="020B0604020202020204" pitchFamily="34" charset="0"/>
              </a:rPr>
              <a:t>về thao tác xóa văn bản?</a:t>
            </a:r>
          </a:p>
        </p:txBody>
      </p:sp>
      <p:sp>
        <p:nvSpPr>
          <p:cNvPr id="26" name="Rectangle: Rounded Corners 25">
            <a:extLst>
              <a:ext uri="{FF2B5EF4-FFF2-40B4-BE49-F238E27FC236}">
                <a16:creationId xmlns:a16="http://schemas.microsoft.com/office/drawing/2014/main" id="{FD4A17FD-3210-E138-D071-D6777D62FD66}"/>
              </a:ext>
            </a:extLst>
          </p:cNvPr>
          <p:cNvSpPr/>
          <p:nvPr/>
        </p:nvSpPr>
        <p:spPr>
          <a:xfrm>
            <a:off x="1368639" y="3432795"/>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A. Chọn phần văn bản rồi nhấn phím</a:t>
            </a:r>
            <a:r>
              <a:rPr lang="en-US" sz="3600">
                <a:solidFill>
                  <a:schemeClr val="tx1"/>
                </a:solidFill>
              </a:rPr>
              <a:t> </a:t>
            </a:r>
            <a:r>
              <a:rPr lang="vi-VN" sz="3600">
                <a:solidFill>
                  <a:schemeClr val="tx1"/>
                </a:solidFill>
              </a:rPr>
              <a:t>   </a:t>
            </a:r>
            <a:r>
              <a:rPr lang="en-US" sz="3600">
                <a:solidFill>
                  <a:schemeClr val="tx1"/>
                </a:solidFill>
              </a:rPr>
              <a:t>     </a:t>
            </a:r>
            <a:r>
              <a:rPr lang="vi-VN" sz="3600">
                <a:solidFill>
                  <a:schemeClr val="tx1"/>
                </a:solidFill>
              </a:rPr>
              <a:t>sẽ xóa phần văn bản được chọn.</a:t>
            </a:r>
            <a:endParaRPr lang="en-US" sz="3600">
              <a:solidFill>
                <a:schemeClr val="tx1"/>
              </a:solidFill>
            </a:endParaRPr>
          </a:p>
        </p:txBody>
      </p:sp>
      <p:grpSp>
        <p:nvGrpSpPr>
          <p:cNvPr id="43" name="Group 42">
            <a:extLst>
              <a:ext uri="{FF2B5EF4-FFF2-40B4-BE49-F238E27FC236}">
                <a16:creationId xmlns:a16="http://schemas.microsoft.com/office/drawing/2014/main" id="{83682092-6342-9872-5D6F-7C5A0AB6A8A6}"/>
              </a:ext>
            </a:extLst>
          </p:cNvPr>
          <p:cNvGrpSpPr/>
          <p:nvPr/>
        </p:nvGrpSpPr>
        <p:grpSpPr>
          <a:xfrm>
            <a:off x="9059050" y="3638139"/>
            <a:ext cx="727526" cy="725240"/>
            <a:chOff x="9059050" y="3638139"/>
            <a:chExt cx="727526" cy="725240"/>
          </a:xfrm>
        </p:grpSpPr>
        <p:sp>
          <p:nvSpPr>
            <p:cNvPr id="24" name="Rectangle: Rounded Corners 23">
              <a:extLst>
                <a:ext uri="{FF2B5EF4-FFF2-40B4-BE49-F238E27FC236}">
                  <a16:creationId xmlns:a16="http://schemas.microsoft.com/office/drawing/2014/main" id="{465082B1-32D2-6F3B-CDCC-F08271DFD2ED}"/>
                </a:ext>
              </a:extLst>
            </p:cNvPr>
            <p:cNvSpPr/>
            <p:nvPr/>
          </p:nvSpPr>
          <p:spPr>
            <a:xfrm>
              <a:off x="9059050" y="3638139"/>
              <a:ext cx="727526" cy="725240"/>
            </a:xfrm>
            <a:prstGeom prst="round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0D091A70-762B-0B07-9407-579E4097CBD5}"/>
                </a:ext>
              </a:extLst>
            </p:cNvPr>
            <p:cNvCxnSpPr>
              <a:cxnSpLocks/>
            </p:cNvCxnSpPr>
            <p:nvPr/>
          </p:nvCxnSpPr>
          <p:spPr>
            <a:xfrm>
              <a:off x="9439128" y="3751229"/>
              <a:ext cx="0" cy="508269"/>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Rounded Corners 28">
            <a:extLst>
              <a:ext uri="{FF2B5EF4-FFF2-40B4-BE49-F238E27FC236}">
                <a16:creationId xmlns:a16="http://schemas.microsoft.com/office/drawing/2014/main" id="{D7606766-001E-8416-BB69-F1F0FFC127E6}"/>
              </a:ext>
            </a:extLst>
          </p:cNvPr>
          <p:cNvSpPr/>
          <p:nvPr/>
        </p:nvSpPr>
        <p:spPr>
          <a:xfrm>
            <a:off x="1336393" y="4841674"/>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B. Nhấn phím </a:t>
            </a:r>
            <a:r>
              <a:rPr lang="vi-VN" sz="3600" b="1">
                <a:solidFill>
                  <a:schemeClr val="tx1"/>
                </a:solidFill>
              </a:rPr>
              <a:t>Delete</a:t>
            </a:r>
            <a:r>
              <a:rPr lang="vi-VN" sz="3600">
                <a:solidFill>
                  <a:schemeClr val="tx1"/>
                </a:solidFill>
              </a:rPr>
              <a:t> sẽ xóa kí tự bên phải cho con trỏ soạn thảo.</a:t>
            </a:r>
            <a:endParaRPr lang="en-US" sz="3600">
              <a:solidFill>
                <a:schemeClr val="tx1"/>
              </a:solidFill>
            </a:endParaRPr>
          </a:p>
        </p:txBody>
      </p:sp>
      <p:sp>
        <p:nvSpPr>
          <p:cNvPr id="34" name="Rectangle: Rounded Corners 33">
            <a:extLst>
              <a:ext uri="{FF2B5EF4-FFF2-40B4-BE49-F238E27FC236}">
                <a16:creationId xmlns:a16="http://schemas.microsoft.com/office/drawing/2014/main" id="{E2C60DAC-7B4E-3C0E-0FD4-DE669E92F681}"/>
              </a:ext>
            </a:extLst>
          </p:cNvPr>
          <p:cNvSpPr/>
          <p:nvPr/>
        </p:nvSpPr>
        <p:spPr>
          <a:xfrm>
            <a:off x="1332981" y="6162082"/>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C. Nhấn phím </a:t>
            </a:r>
            <a:r>
              <a:rPr lang="vi-VN" sz="3600" b="1">
                <a:solidFill>
                  <a:schemeClr val="tx1"/>
                </a:solidFill>
              </a:rPr>
              <a:t>Backspace</a:t>
            </a:r>
            <a:r>
              <a:rPr lang="vi-VN" sz="3600">
                <a:solidFill>
                  <a:schemeClr val="tx1"/>
                </a:solidFill>
              </a:rPr>
              <a:t> sẽ xóa kí tự bên trái con trỏ soạn thảo.</a:t>
            </a:r>
            <a:endParaRPr lang="en-US" sz="3600">
              <a:solidFill>
                <a:schemeClr val="tx1"/>
              </a:solidFill>
            </a:endParaRPr>
          </a:p>
        </p:txBody>
      </p:sp>
      <p:sp>
        <p:nvSpPr>
          <p:cNvPr id="39" name="Rectangle: Rounded Corners 38">
            <a:extLst>
              <a:ext uri="{FF2B5EF4-FFF2-40B4-BE49-F238E27FC236}">
                <a16:creationId xmlns:a16="http://schemas.microsoft.com/office/drawing/2014/main" id="{61B6F56C-843D-7C31-C3DD-9C1FF6F8427F}"/>
              </a:ext>
            </a:extLst>
          </p:cNvPr>
          <p:cNvSpPr/>
          <p:nvPr/>
        </p:nvSpPr>
        <p:spPr>
          <a:xfrm>
            <a:off x="1300735" y="7570960"/>
            <a:ext cx="15615211" cy="15266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D. Chọn phần văn bản rồi nhấn phím </a:t>
            </a:r>
            <a:r>
              <a:rPr lang="vi-VN" sz="3600" b="1">
                <a:solidFill>
                  <a:schemeClr val="tx1"/>
                </a:solidFill>
              </a:rPr>
              <a:t>Delete</a:t>
            </a:r>
            <a:r>
              <a:rPr lang="vi-VN" sz="3600">
                <a:solidFill>
                  <a:schemeClr val="tx1"/>
                </a:solidFill>
              </a:rPr>
              <a:t> hoặc </a:t>
            </a:r>
            <a:r>
              <a:rPr lang="vi-VN" sz="3600" b="1">
                <a:solidFill>
                  <a:schemeClr val="tx1"/>
                </a:solidFill>
              </a:rPr>
              <a:t>Backspace</a:t>
            </a:r>
            <a:r>
              <a:rPr lang="vi-VN" sz="3600">
                <a:solidFill>
                  <a:schemeClr val="tx1"/>
                </a:solidFill>
              </a:rPr>
              <a:t> để xóa phần văn bản được chọn.</a:t>
            </a:r>
            <a:endParaRPr lang="en-US" sz="3600">
              <a:solidFill>
                <a:schemeClr val="tx1"/>
              </a:solidFill>
            </a:endParaRPr>
          </a:p>
        </p:txBody>
      </p:sp>
    </p:spTree>
    <p:extLst>
      <p:ext uri="{BB962C8B-B14F-4D97-AF65-F5344CB8AC3E}">
        <p14:creationId xmlns:p14="http://schemas.microsoft.com/office/powerpoint/2010/main" val="7182215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randombar(horizontal)">
                                      <p:cBhvr>
                                        <p:cTn id="18" dur="500"/>
                                        <p:tgtEl>
                                          <p:spTgt spid="3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par>
                                <p:cTn id="25" presetID="14" presetClass="entr" presetSubtype="1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26"/>
                                        </p:tgtEl>
                                      </p:cBhvr>
                                    </p:animEffect>
                                    <p:animScale>
                                      <p:cBhvr>
                                        <p:cTn id="32" dur="250" autoRev="1" fill="hold"/>
                                        <p:tgtEl>
                                          <p:spTgt spid="26"/>
                                        </p:tgtEl>
                                      </p:cBhvr>
                                      <p:by x="105000" y="105000"/>
                                    </p:animScale>
                                  </p:childTnLst>
                                </p:cTn>
                              </p:par>
                              <p:par>
                                <p:cTn id="33" presetID="1" presetClass="emph" presetSubtype="2" fill="hold" nodeType="withEffect">
                                  <p:stCondLst>
                                    <p:cond delay="0"/>
                                  </p:stCondLst>
                                  <p:childTnLst>
                                    <p:animClr clrSpc="rgb" dir="cw">
                                      <p:cBhvr>
                                        <p:cTn id="34" dur="750" fill="hold"/>
                                        <p:tgtEl>
                                          <p:spTgt spid="26"/>
                                        </p:tgtEl>
                                        <p:attrNameLst>
                                          <p:attrName>fillcolor</p:attrName>
                                        </p:attrNameLst>
                                      </p:cBhvr>
                                      <p:to>
                                        <a:srgbClr val="92D050"/>
                                      </p:to>
                                    </p:animClr>
                                    <p:set>
                                      <p:cBhvr>
                                        <p:cTn id="35" dur="750" fill="hold"/>
                                        <p:tgtEl>
                                          <p:spTgt spid="26"/>
                                        </p:tgtEl>
                                        <p:attrNameLst>
                                          <p:attrName>fill.type</p:attrName>
                                        </p:attrNameLst>
                                      </p:cBhvr>
                                      <p:to>
                                        <p:strVal val="solid"/>
                                      </p:to>
                                    </p:set>
                                    <p:set>
                                      <p:cBhvr>
                                        <p:cTn id="36" dur="75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6" grpId="0" animBg="1"/>
      <p:bldP spid="26" grpId="1" animBg="1"/>
      <p:bldP spid="29" grpId="0" animBg="1"/>
      <p:bldP spid="34"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7679">
            <a:off x="518591" y="728094"/>
            <a:ext cx="17081330" cy="770212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08638" y="2188952"/>
            <a:ext cx="3857245" cy="1767319"/>
          </a:xfrm>
          <a:prstGeom prst="rect">
            <a:avLst/>
          </a:prstGeom>
        </p:spPr>
      </p:pic>
      <p:sp>
        <p:nvSpPr>
          <p:cNvPr id="4" name="TextBox 4"/>
          <p:cNvSpPr txBox="1"/>
          <p:nvPr/>
        </p:nvSpPr>
        <p:spPr>
          <a:xfrm>
            <a:off x="-45397" y="2314733"/>
            <a:ext cx="18333397" cy="3465179"/>
          </a:xfrm>
          <a:prstGeom prst="rect">
            <a:avLst/>
          </a:prstGeom>
        </p:spPr>
        <p:txBody>
          <a:bodyPr wrap="square" lIns="0" tIns="0" rIns="0" bIns="0" rtlCol="0" anchor="t">
            <a:spAutoFit/>
          </a:bodyPr>
          <a:lstStyle/>
          <a:p>
            <a:pPr algn="ctr">
              <a:lnSpc>
                <a:spcPct val="150000"/>
              </a:lnSpc>
            </a:pPr>
            <a:r>
              <a:rPr lang="en-US" sz="8000" b="1">
                <a:solidFill>
                  <a:srgbClr val="000000"/>
                </a:solidFill>
                <a:latin typeface="Arial" panose="020B0604020202020204" pitchFamily="34" charset="0"/>
                <a:cs typeface="Arial" panose="020B0604020202020204" pitchFamily="34" charset="0"/>
              </a:rPr>
              <a:t>BÀI 10: PHẦN MỀM </a:t>
            </a:r>
          </a:p>
          <a:p>
            <a:pPr algn="ctr">
              <a:lnSpc>
                <a:spcPct val="150000"/>
              </a:lnSpc>
            </a:pPr>
            <a:r>
              <a:rPr lang="en-US" sz="8000" b="1">
                <a:solidFill>
                  <a:srgbClr val="000000"/>
                </a:solidFill>
                <a:latin typeface="Arial" panose="020B0604020202020204" pitchFamily="34" charset="0"/>
                <a:cs typeface="Arial" panose="020B0604020202020204" pitchFamily="34" charset="0"/>
              </a:rPr>
              <a:t>SOẠN THẢO VĂN BẢN</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358444" y="6853594"/>
            <a:ext cx="9660223" cy="358635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20907" y="2646152"/>
            <a:ext cx="4097760" cy="187751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70370" y="6844646"/>
            <a:ext cx="9660223" cy="3586358"/>
          </a:xfrm>
          <a:prstGeom prst="rect">
            <a:avLst/>
          </a:prstGeom>
        </p:spPr>
      </p:pic>
      <p:pic>
        <p:nvPicPr>
          <p:cNvPr id="13" name="Picture 13"/>
          <p:cNvPicPr>
            <a:picLocks noChangeAspect="1"/>
          </p:cNvPicPr>
          <p:nvPr/>
        </p:nvPicPr>
        <p:blipFill>
          <a:blip r:embed="rId8"/>
          <a:srcRect/>
          <a:stretch>
            <a:fillRect/>
          </a:stretch>
        </p:blipFill>
        <p:spPr>
          <a:xfrm>
            <a:off x="697240" y="5800852"/>
            <a:ext cx="3462117" cy="3649135"/>
          </a:xfrm>
          <a:prstGeom prst="rect">
            <a:avLst/>
          </a:prstGeom>
        </p:spPr>
      </p:pic>
      <p:pic>
        <p:nvPicPr>
          <p:cNvPr id="14" name="Picture 14"/>
          <p:cNvPicPr>
            <a:picLocks noChangeAspect="1"/>
          </p:cNvPicPr>
          <p:nvPr/>
        </p:nvPicPr>
        <p:blipFill>
          <a:blip r:embed="rId9"/>
          <a:srcRect/>
          <a:stretch>
            <a:fillRect/>
          </a:stretch>
        </p:blipFill>
        <p:spPr>
          <a:xfrm>
            <a:off x="13555223" y="5600700"/>
            <a:ext cx="3652012" cy="3849288"/>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318076" y="-527614"/>
            <a:ext cx="2303078" cy="105522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046033" y="317813"/>
            <a:ext cx="2687052" cy="1231158"/>
          </a:xfrm>
          <a:prstGeom prst="rect">
            <a:avLst/>
          </a:prstGeom>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grpSp>
        <p:nvGrpSpPr>
          <p:cNvPr id="12" name="Group 12"/>
          <p:cNvGrpSpPr/>
          <p:nvPr/>
        </p:nvGrpSpPr>
        <p:grpSpPr>
          <a:xfrm>
            <a:off x="1976737" y="2274787"/>
            <a:ext cx="14645338" cy="5701337"/>
            <a:chOff x="0" y="0"/>
            <a:chExt cx="1314904" cy="744078"/>
          </a:xfrm>
        </p:grpSpPr>
        <p:sp>
          <p:nvSpPr>
            <p:cNvPr id="13" name="Freeform 13"/>
            <p:cNvSpPr/>
            <p:nvPr/>
          </p:nvSpPr>
          <p:spPr>
            <a:xfrm>
              <a:off x="0" y="0"/>
              <a:ext cx="1314904" cy="744078"/>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rgbClr val="FFF7E9"/>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470699"/>
            <a:ext cx="4606412" cy="230320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71003" y="1270118"/>
            <a:ext cx="2396988" cy="90168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9571" y="7375300"/>
            <a:ext cx="3871529" cy="309018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7393" y="1270118"/>
            <a:ext cx="2396988" cy="9016882"/>
          </a:xfrm>
          <a:prstGeom prst="rect">
            <a:avLst/>
          </a:prstGeom>
        </p:spPr>
      </p:pic>
      <p:sp>
        <p:nvSpPr>
          <p:cNvPr id="17" name="TextBox 17"/>
          <p:cNvSpPr txBox="1"/>
          <p:nvPr/>
        </p:nvSpPr>
        <p:spPr>
          <a:xfrm>
            <a:off x="3617278" y="3600569"/>
            <a:ext cx="11053443" cy="2598917"/>
          </a:xfrm>
          <a:prstGeom prst="rect">
            <a:avLst/>
          </a:prstGeom>
        </p:spPr>
        <p:txBody>
          <a:bodyPr wrap="square" lIns="0" tIns="0" rIns="0" bIns="0" rtlCol="0" anchor="t">
            <a:spAutoFit/>
          </a:bodyPr>
          <a:lstStyle/>
          <a:p>
            <a:pPr algn="ctr">
              <a:lnSpc>
                <a:spcPct val="150000"/>
              </a:lnSpc>
            </a:pPr>
            <a:r>
              <a:rPr lang="en-US" sz="6000" b="1">
                <a:solidFill>
                  <a:srgbClr val="000000"/>
                </a:solidFill>
                <a:latin typeface="Arial" panose="020B0604020202020204" pitchFamily="34" charset="0"/>
                <a:cs typeface="Arial" panose="020B0604020202020204" pitchFamily="34" charset="0"/>
              </a:rPr>
              <a:t>PHẦN 1.</a:t>
            </a:r>
          </a:p>
          <a:p>
            <a:pPr algn="ctr">
              <a:lnSpc>
                <a:spcPct val="150000"/>
              </a:lnSpc>
            </a:pPr>
            <a:r>
              <a:rPr lang="en-US" sz="6000" b="1">
                <a:solidFill>
                  <a:srgbClr val="000000"/>
                </a:solidFill>
                <a:latin typeface="Arial" panose="020B0604020202020204" pitchFamily="34" charset="0"/>
                <a:cs typeface="Arial" panose="020B0604020202020204" pitchFamily="34" charset="0"/>
              </a:rPr>
              <a:t>SOẠN THẢO VĂN BẢN </a:t>
            </a: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470699"/>
            <a:ext cx="4606412" cy="2303206"/>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02881" y="7576696"/>
            <a:ext cx="3647916" cy="2911700"/>
          </a:xfrm>
          <a:prstGeom prst="rect">
            <a:avLst/>
          </a:prstGeom>
        </p:spPr>
      </p:pic>
    </p:spTree>
    <p:extLst>
      <p:ext uri="{BB962C8B-B14F-4D97-AF65-F5344CB8AC3E}">
        <p14:creationId xmlns:p14="http://schemas.microsoft.com/office/powerpoint/2010/main" val="74909277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24" name="TextBox 23">
            <a:extLst>
              <a:ext uri="{FF2B5EF4-FFF2-40B4-BE49-F238E27FC236}">
                <a16:creationId xmlns:a16="http://schemas.microsoft.com/office/drawing/2014/main" id="{497DD97E-D85C-3299-D425-6F3CFE39CBF5}"/>
              </a:ext>
            </a:extLst>
          </p:cNvPr>
          <p:cNvSpPr txBox="1"/>
          <p:nvPr/>
        </p:nvSpPr>
        <p:spPr>
          <a:xfrm>
            <a:off x="1181098" y="2989843"/>
            <a:ext cx="15925799" cy="3040620"/>
          </a:xfrm>
          <a:prstGeom prst="roundRect">
            <a:avLst/>
          </a:prstGeom>
          <a:solidFill>
            <a:schemeClr val="accent6">
              <a:lumMod val="20000"/>
              <a:lumOff val="80000"/>
            </a:schemeClr>
          </a:solidFill>
        </p:spPr>
        <p:txBody>
          <a:bodyPr wrap="square" rtlCol="0">
            <a:spAutoFit/>
          </a:bodyPr>
          <a:lstStyle/>
          <a:p>
            <a:pPr algn="ctr">
              <a:lnSpc>
                <a:spcPct val="150000"/>
              </a:lnSpc>
            </a:pPr>
            <a:r>
              <a:rPr lang="en-US" sz="4000" b="1">
                <a:solidFill>
                  <a:schemeClr val="accent5">
                    <a:lumMod val="75000"/>
                  </a:schemeClr>
                </a:solidFill>
                <a:latin typeface="Arial" panose="020B0604020202020204" pitchFamily="34" charset="0"/>
                <a:cs typeface="Arial" panose="020B0604020202020204" pitchFamily="34" charset="0"/>
              </a:rPr>
              <a:t>HOẠT ĐỘNG NHÓM</a:t>
            </a:r>
          </a:p>
          <a:p>
            <a:pPr algn="just">
              <a:lnSpc>
                <a:spcPct val="150000"/>
              </a:lnSpc>
            </a:pPr>
            <a:r>
              <a:rPr lang="en-US" sz="4000">
                <a:latin typeface="Arial" panose="020B0604020202020204" pitchFamily="34" charset="0"/>
                <a:cs typeface="Arial" panose="020B0604020202020204" pitchFamily="34" charset="0"/>
              </a:rPr>
              <a:t>Em đã soạn thảo văn bản trên máy tính khi thực hiện công việc gì? Em đã dùng phần mềm nào để tạo ra văn bản? </a:t>
            </a:r>
          </a:p>
        </p:txBody>
      </p:sp>
    </p:spTree>
    <p:extLst>
      <p:ext uri="{BB962C8B-B14F-4D97-AF65-F5344CB8AC3E}">
        <p14:creationId xmlns:p14="http://schemas.microsoft.com/office/powerpoint/2010/main" val="321887047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3" name="TextBox 2">
            <a:extLst>
              <a:ext uri="{FF2B5EF4-FFF2-40B4-BE49-F238E27FC236}">
                <a16:creationId xmlns:a16="http://schemas.microsoft.com/office/drawing/2014/main" id="{339E6B6C-D71E-7C92-BB56-3EEC347D2B04}"/>
              </a:ext>
            </a:extLst>
          </p:cNvPr>
          <p:cNvSpPr txBox="1"/>
          <p:nvPr/>
        </p:nvSpPr>
        <p:spPr>
          <a:xfrm>
            <a:off x="2157694" y="1501065"/>
            <a:ext cx="14231903" cy="707886"/>
          </a:xfrm>
          <a:prstGeom prst="rect">
            <a:avLst/>
          </a:prstGeom>
          <a:noFill/>
        </p:spPr>
        <p:txBody>
          <a:bodyPr wrap="square" rtlCol="0">
            <a:spAutoFit/>
          </a:bodyPr>
          <a:lstStyle/>
          <a:p>
            <a:r>
              <a:rPr lang="en-US" sz="4000" b="1" i="1">
                <a:latin typeface="Arial" panose="020B0604020202020204" pitchFamily="34" charset="0"/>
                <a:cs typeface="Arial" panose="020B0604020202020204" pitchFamily="34" charset="0"/>
              </a:rPr>
              <a:t>Một số tình huống tạo ra văn bản khi giải quyết công việc:</a:t>
            </a:r>
          </a:p>
        </p:txBody>
      </p:sp>
      <p:grpSp>
        <p:nvGrpSpPr>
          <p:cNvPr id="11" name="Group 10">
            <a:extLst>
              <a:ext uri="{FF2B5EF4-FFF2-40B4-BE49-F238E27FC236}">
                <a16:creationId xmlns:a16="http://schemas.microsoft.com/office/drawing/2014/main" id="{BCBF4788-64F3-CE3A-04EF-735C0873273C}"/>
              </a:ext>
            </a:extLst>
          </p:cNvPr>
          <p:cNvGrpSpPr/>
          <p:nvPr/>
        </p:nvGrpSpPr>
        <p:grpSpPr>
          <a:xfrm>
            <a:off x="1035162" y="2840532"/>
            <a:ext cx="16034282" cy="5672441"/>
            <a:chOff x="1064732" y="2361927"/>
            <a:chExt cx="16034282" cy="5672441"/>
          </a:xfrm>
        </p:grpSpPr>
        <p:sp>
          <p:nvSpPr>
            <p:cNvPr id="4" name="Rectangle: Rounded Corners 3">
              <a:extLst>
                <a:ext uri="{FF2B5EF4-FFF2-40B4-BE49-F238E27FC236}">
                  <a16:creationId xmlns:a16="http://schemas.microsoft.com/office/drawing/2014/main" id="{7EA24FBA-EB37-17FC-D2E5-24278AB0F1AC}"/>
                </a:ext>
              </a:extLst>
            </p:cNvPr>
            <p:cNvSpPr/>
            <p:nvPr/>
          </p:nvSpPr>
          <p:spPr>
            <a:xfrm>
              <a:off x="1064732" y="3018649"/>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Gõ văn bản khi luyện gõ bàn phím với phần mềm luyện gõ phím.</a:t>
              </a:r>
            </a:p>
          </p:txBody>
        </p:sp>
        <p:sp>
          <p:nvSpPr>
            <p:cNvPr id="8" name="Rectangle: Rounded Corners 7">
              <a:extLst>
                <a:ext uri="{FF2B5EF4-FFF2-40B4-BE49-F238E27FC236}">
                  <a16:creationId xmlns:a16="http://schemas.microsoft.com/office/drawing/2014/main" id="{D38BF8A4-B96E-3B82-3169-8A76B6E4F20D}"/>
                </a:ext>
              </a:extLst>
            </p:cNvPr>
            <p:cNvSpPr/>
            <p:nvPr/>
          </p:nvSpPr>
          <p:spPr>
            <a:xfrm>
              <a:off x="6633121" y="3018649"/>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Arial" panose="020B0604020202020204" pitchFamily="34" charset="0"/>
                  <a:cs typeface="Arial" panose="020B0604020202020204" pitchFamily="34" charset="0"/>
                </a:rPr>
                <a:t>Gõ văn bản như đoạn thơ, đoạn văn... trong phần mềm Notepad.</a:t>
              </a:r>
              <a:endParaRPr lang="en-US" sz="400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70D6F42C-2A43-1D4F-148E-DA6BE19AB05E}"/>
                </a:ext>
              </a:extLst>
            </p:cNvPr>
            <p:cNvSpPr/>
            <p:nvPr/>
          </p:nvSpPr>
          <p:spPr>
            <a:xfrm>
              <a:off x="12198098" y="3018648"/>
              <a:ext cx="4900916" cy="501571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Gõ văn bản trong phần mềm trình chiếu.</a:t>
              </a:r>
            </a:p>
          </p:txBody>
        </p:sp>
        <p:pic>
          <p:nvPicPr>
            <p:cNvPr id="3074" name="Picture 2" descr="Flower ">
              <a:extLst>
                <a:ext uri="{FF2B5EF4-FFF2-40B4-BE49-F238E27FC236}">
                  <a16:creationId xmlns:a16="http://schemas.microsoft.com/office/drawing/2014/main" id="{083F8424-D83F-4F3E-F424-27B9D9BE1B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7987" y="240904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ower ">
              <a:extLst>
                <a:ext uri="{FF2B5EF4-FFF2-40B4-BE49-F238E27FC236}">
                  <a16:creationId xmlns:a16="http://schemas.microsoft.com/office/drawing/2014/main" id="{FF0F8DA4-D392-7A71-1C1B-3A644C6273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2273" y="236192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lower ">
              <a:extLst>
                <a:ext uri="{FF2B5EF4-FFF2-40B4-BE49-F238E27FC236}">
                  <a16:creationId xmlns:a16="http://schemas.microsoft.com/office/drawing/2014/main" id="{08690DEE-831A-BA1C-F559-36A0194024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08953" y="2409048"/>
              <a:ext cx="1219200" cy="1219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796946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pic>
        <p:nvPicPr>
          <p:cNvPr id="16" name="Picture 9">
            <a:extLst>
              <a:ext uri="{FF2B5EF4-FFF2-40B4-BE49-F238E27FC236}">
                <a16:creationId xmlns:a16="http://schemas.microsoft.com/office/drawing/2014/main" id="{65C51B84-991D-4A89-5828-8ACE3EDC77C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644266" y="2940047"/>
            <a:ext cx="6102236" cy="6174269"/>
          </a:xfrm>
          <a:prstGeom prst="rect">
            <a:avLst/>
          </a:prstGeom>
        </p:spPr>
      </p:pic>
      <p:grpSp>
        <p:nvGrpSpPr>
          <p:cNvPr id="17" name="Group 16">
            <a:extLst>
              <a:ext uri="{FF2B5EF4-FFF2-40B4-BE49-F238E27FC236}">
                <a16:creationId xmlns:a16="http://schemas.microsoft.com/office/drawing/2014/main" id="{81A5199A-5ADB-96CF-BEC7-521308BDC161}"/>
              </a:ext>
            </a:extLst>
          </p:cNvPr>
          <p:cNvGrpSpPr/>
          <p:nvPr/>
        </p:nvGrpSpPr>
        <p:grpSpPr>
          <a:xfrm>
            <a:off x="1541498" y="3608293"/>
            <a:ext cx="7444313" cy="4213556"/>
            <a:chOff x="1744042" y="3430971"/>
            <a:chExt cx="7444313" cy="4213556"/>
          </a:xfrm>
        </p:grpSpPr>
        <p:sp>
          <p:nvSpPr>
            <p:cNvPr id="15" name="Rectangle: Rounded Corners 14">
              <a:extLst>
                <a:ext uri="{FF2B5EF4-FFF2-40B4-BE49-F238E27FC236}">
                  <a16:creationId xmlns:a16="http://schemas.microsoft.com/office/drawing/2014/main" id="{162A602F-775E-01EC-360F-76805157D290}"/>
                </a:ext>
              </a:extLst>
            </p:cNvPr>
            <p:cNvSpPr/>
            <p:nvPr/>
          </p:nvSpPr>
          <p:spPr>
            <a:xfrm>
              <a:off x="1744042" y="3868280"/>
              <a:ext cx="7444313" cy="377624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Chức năng chính của phần mềm soạn thảo văn bản là gì?</a:t>
              </a:r>
            </a:p>
          </p:txBody>
        </p:sp>
        <p:pic>
          <p:nvPicPr>
            <p:cNvPr id="4098" name="Picture 2" descr="Pin ">
              <a:extLst>
                <a:ext uri="{FF2B5EF4-FFF2-40B4-BE49-F238E27FC236}">
                  <a16:creationId xmlns:a16="http://schemas.microsoft.com/office/drawing/2014/main" id="{F21645C5-1C9B-156B-50D1-A88915473F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9706" y="3430971"/>
              <a:ext cx="998525" cy="9985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47230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grpSp>
        <p:nvGrpSpPr>
          <p:cNvPr id="3" name="Group 2">
            <a:extLst>
              <a:ext uri="{FF2B5EF4-FFF2-40B4-BE49-F238E27FC236}">
                <a16:creationId xmlns:a16="http://schemas.microsoft.com/office/drawing/2014/main" id="{DB1CE394-5249-6B0E-0A1F-C204A1507C78}"/>
              </a:ext>
            </a:extLst>
          </p:cNvPr>
          <p:cNvGrpSpPr/>
          <p:nvPr/>
        </p:nvGrpSpPr>
        <p:grpSpPr>
          <a:xfrm>
            <a:off x="1014010" y="2449838"/>
            <a:ext cx="6718269" cy="5994938"/>
            <a:chOff x="437519" y="2449838"/>
            <a:chExt cx="6718269" cy="5994938"/>
          </a:xfrm>
        </p:grpSpPr>
        <p:sp>
          <p:nvSpPr>
            <p:cNvPr id="4" name="TextBox 3">
              <a:extLst>
                <a:ext uri="{FF2B5EF4-FFF2-40B4-BE49-F238E27FC236}">
                  <a16:creationId xmlns:a16="http://schemas.microsoft.com/office/drawing/2014/main" id="{67158F03-F3BA-4EB9-91F6-FCBC4CDC28D0}"/>
                </a:ext>
              </a:extLst>
            </p:cNvPr>
            <p:cNvSpPr txBox="1"/>
            <p:nvPr/>
          </p:nvSpPr>
          <p:spPr>
            <a:xfrm>
              <a:off x="1283042" y="7890778"/>
              <a:ext cx="5872746" cy="553998"/>
            </a:xfrm>
            <a:prstGeom prst="rect">
              <a:avLst/>
            </a:prstGeom>
            <a:noFill/>
          </p:spPr>
          <p:txBody>
            <a:bodyPr wrap="square" rtlCol="0">
              <a:spAutoFit/>
            </a:bodyPr>
            <a:lstStyle/>
            <a:p>
              <a:r>
                <a:rPr lang="en-US" sz="3000">
                  <a:solidFill>
                    <a:srgbClr val="0070C0"/>
                  </a:solidFill>
                  <a:latin typeface="Arial" panose="020B0604020202020204" pitchFamily="34" charset="0"/>
                  <a:cs typeface="Arial" panose="020B0604020202020204" pitchFamily="34" charset="0"/>
                </a:rPr>
                <a:t>Phần mềm soạn thảo văn bản </a:t>
              </a:r>
            </a:p>
          </p:txBody>
        </p:sp>
        <p:pic>
          <p:nvPicPr>
            <p:cNvPr id="8" name="Picture 2" descr="Microsoft Word logo and symbol, meaning, history, PNG">
              <a:extLst>
                <a:ext uri="{FF2B5EF4-FFF2-40B4-BE49-F238E27FC236}">
                  <a16:creationId xmlns:a16="http://schemas.microsoft.com/office/drawing/2014/main" id="{3218CACB-414C-BF03-9E50-135372297F5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24" r="13889"/>
            <a:stretch/>
          </p:blipFill>
          <p:spPr bwMode="auto">
            <a:xfrm>
              <a:off x="437519" y="2449838"/>
              <a:ext cx="6196642" cy="503062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Arrow: Right 9">
            <a:extLst>
              <a:ext uri="{FF2B5EF4-FFF2-40B4-BE49-F238E27FC236}">
                <a16:creationId xmlns:a16="http://schemas.microsoft.com/office/drawing/2014/main" id="{1D294418-777E-ABA1-1948-681950BF6A28}"/>
              </a:ext>
            </a:extLst>
          </p:cNvPr>
          <p:cNvSpPr/>
          <p:nvPr/>
        </p:nvSpPr>
        <p:spPr>
          <a:xfrm>
            <a:off x="8185032" y="4649414"/>
            <a:ext cx="978408" cy="1066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516E08A-6EA9-58B9-FA78-B5374C894826}"/>
              </a:ext>
            </a:extLst>
          </p:cNvPr>
          <p:cNvSpPr/>
          <p:nvPr/>
        </p:nvSpPr>
        <p:spPr>
          <a:xfrm>
            <a:off x="10614428" y="2348691"/>
            <a:ext cx="5741050" cy="9906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Gõ văn bản </a:t>
            </a:r>
          </a:p>
        </p:txBody>
      </p:sp>
      <p:sp>
        <p:nvSpPr>
          <p:cNvPr id="21" name="Rectangle: Rounded Corners 20">
            <a:extLst>
              <a:ext uri="{FF2B5EF4-FFF2-40B4-BE49-F238E27FC236}">
                <a16:creationId xmlns:a16="http://schemas.microsoft.com/office/drawing/2014/main" id="{42041277-207D-3F96-DA0A-CD4AB432A303}"/>
              </a:ext>
            </a:extLst>
          </p:cNvPr>
          <p:cNvSpPr/>
          <p:nvPr/>
        </p:nvSpPr>
        <p:spPr>
          <a:xfrm>
            <a:off x="10614428" y="4806368"/>
            <a:ext cx="5741050" cy="99060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Chỉnh sửa văn bản </a:t>
            </a:r>
          </a:p>
        </p:txBody>
      </p:sp>
      <p:sp>
        <p:nvSpPr>
          <p:cNvPr id="22" name="Rectangle: Rounded Corners 21">
            <a:extLst>
              <a:ext uri="{FF2B5EF4-FFF2-40B4-BE49-F238E27FC236}">
                <a16:creationId xmlns:a16="http://schemas.microsoft.com/office/drawing/2014/main" id="{07A6736A-567A-DC17-B7E6-B603DF19E403}"/>
              </a:ext>
            </a:extLst>
          </p:cNvPr>
          <p:cNvSpPr/>
          <p:nvPr/>
        </p:nvSpPr>
        <p:spPr>
          <a:xfrm>
            <a:off x="10616703" y="7102536"/>
            <a:ext cx="5741050" cy="9906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Trình bày, lưu văn bản</a:t>
            </a:r>
          </a:p>
        </p:txBody>
      </p:sp>
      <p:sp>
        <p:nvSpPr>
          <p:cNvPr id="23" name="TextBox 22">
            <a:extLst>
              <a:ext uri="{FF2B5EF4-FFF2-40B4-BE49-F238E27FC236}">
                <a16:creationId xmlns:a16="http://schemas.microsoft.com/office/drawing/2014/main" id="{BD57BA27-047E-0F12-9B6A-A87946B77787}"/>
              </a:ext>
            </a:extLst>
          </p:cNvPr>
          <p:cNvSpPr txBox="1"/>
          <p:nvPr/>
        </p:nvSpPr>
        <p:spPr>
          <a:xfrm>
            <a:off x="2748079" y="970198"/>
            <a:ext cx="1279184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Chức năng của phần mềm soạn thảo văn bản  </a:t>
            </a:r>
          </a:p>
        </p:txBody>
      </p:sp>
    </p:spTree>
    <p:extLst>
      <p:ext uri="{BB962C8B-B14F-4D97-AF65-F5344CB8AC3E}">
        <p14:creationId xmlns:p14="http://schemas.microsoft.com/office/powerpoint/2010/main" val="35857608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animBg="1"/>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12" name="TextBox 11">
            <a:extLst>
              <a:ext uri="{FF2B5EF4-FFF2-40B4-BE49-F238E27FC236}">
                <a16:creationId xmlns:a16="http://schemas.microsoft.com/office/drawing/2014/main" id="{6E1705A5-B4DF-A05B-50A0-1A4350A46AC5}"/>
              </a:ext>
            </a:extLst>
          </p:cNvPr>
          <p:cNvSpPr txBox="1"/>
          <p:nvPr/>
        </p:nvSpPr>
        <p:spPr>
          <a:xfrm>
            <a:off x="1676399" y="1030389"/>
            <a:ext cx="14935200" cy="784830"/>
          </a:xfrm>
          <a:prstGeom prst="rect">
            <a:avLst/>
          </a:prstGeom>
          <a:noFill/>
        </p:spPr>
        <p:txBody>
          <a:bodyPr wrap="square" rtlCol="0">
            <a:spAutoFit/>
          </a:bodyPr>
          <a:lstStyle/>
          <a:p>
            <a:pPr algn="ctr"/>
            <a:r>
              <a:rPr lang="en-US" sz="4500" b="1">
                <a:solidFill>
                  <a:schemeClr val="accent6">
                    <a:lumMod val="75000"/>
                  </a:schemeClr>
                </a:solidFill>
                <a:latin typeface="Arial" panose="020B0604020202020204" pitchFamily="34" charset="0"/>
                <a:cs typeface="Arial" panose="020B0604020202020204" pitchFamily="34" charset="0"/>
              </a:rPr>
              <a:t>Màn hình làm việc của phần mềm soạn thảo văn bản </a:t>
            </a:r>
          </a:p>
        </p:txBody>
      </p:sp>
      <p:pic>
        <p:nvPicPr>
          <p:cNvPr id="15" name="Picture 14">
            <a:extLst>
              <a:ext uri="{FF2B5EF4-FFF2-40B4-BE49-F238E27FC236}">
                <a16:creationId xmlns:a16="http://schemas.microsoft.com/office/drawing/2014/main" id="{E6A2871C-9DB8-37F1-339E-B2A3723488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6243" y="2254510"/>
            <a:ext cx="15589092" cy="6524365"/>
          </a:xfrm>
          <a:prstGeom prst="rect">
            <a:avLst/>
          </a:prstGeom>
        </p:spPr>
      </p:pic>
    </p:spTree>
    <p:extLst>
      <p:ext uri="{BB962C8B-B14F-4D97-AF65-F5344CB8AC3E}">
        <p14:creationId xmlns:p14="http://schemas.microsoft.com/office/powerpoint/2010/main" val="32851442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630</Words>
  <Application>Microsoft Office PowerPoint</Application>
  <PresentationFormat>Custom</PresentationFormat>
  <Paragraphs>67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Modern Illustration Let's Play Bingo Game Presentation</dc:title>
  <dc:creator>m</dc:creator>
  <cp:lastModifiedBy>Administrator</cp:lastModifiedBy>
  <cp:revision>11</cp:revision>
  <dcterms:created xsi:type="dcterms:W3CDTF">2006-08-16T00:00:00Z</dcterms:created>
  <dcterms:modified xsi:type="dcterms:W3CDTF">2025-03-22T08:09:40Z</dcterms:modified>
  <dc:identifier>DAFepxHb8H0</dc:identifier>
</cp:coreProperties>
</file>