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9" r:id="rId2"/>
    <p:sldId id="257" r:id="rId3"/>
    <p:sldId id="261" r:id="rId4"/>
    <p:sldId id="302" r:id="rId5"/>
    <p:sldId id="262" r:id="rId6"/>
    <p:sldId id="264" r:id="rId7"/>
    <p:sldId id="265"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A2E0C-0E53-4947-A880-D0548712A637}"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4DF63-D090-4DED-B3F1-772965B996AA}" type="slidenum">
              <a:rPr lang="en-US" smtClean="0"/>
              <a:t>‹#›</a:t>
            </a:fld>
            <a:endParaRPr lang="en-US"/>
          </a:p>
        </p:txBody>
      </p:sp>
    </p:spTree>
    <p:extLst>
      <p:ext uri="{BB962C8B-B14F-4D97-AF65-F5344CB8AC3E}">
        <p14:creationId xmlns:p14="http://schemas.microsoft.com/office/powerpoint/2010/main" val="4227212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a:t>
            </a:fld>
            <a:endParaRPr lang="en-US"/>
          </a:p>
        </p:txBody>
      </p:sp>
    </p:spTree>
    <p:extLst>
      <p:ext uri="{BB962C8B-B14F-4D97-AF65-F5344CB8AC3E}">
        <p14:creationId xmlns:p14="http://schemas.microsoft.com/office/powerpoint/2010/main" val="401048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2852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227846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6</a:t>
            </a:fld>
            <a:endParaRPr lang="en-US"/>
          </a:p>
        </p:txBody>
      </p:sp>
    </p:spTree>
    <p:extLst>
      <p:ext uri="{BB962C8B-B14F-4D97-AF65-F5344CB8AC3E}">
        <p14:creationId xmlns:p14="http://schemas.microsoft.com/office/powerpoint/2010/main" val="32210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244203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317191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335D5C2-7926-42C9-92CD-29ABCF445159}"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1408906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35D5C2-7926-42C9-92CD-29ABCF445159}"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421755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35D5C2-7926-42C9-92CD-29ABCF445159}"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2074950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43982"/>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85187"/>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280178"/>
      </p:ext>
    </p:extLst>
  </p:cSld>
  <p:clrMapOvr>
    <a:masterClrMapping/>
  </p:clrMapOvr>
  <p:transition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421112"/>
      </p:ext>
    </p:extLst>
  </p:cSld>
  <p:clrMapOvr>
    <a:masterClrMapping/>
  </p:clrMapOvr>
  <p:transition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308756"/>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35D5C2-7926-42C9-92CD-29ABCF445159}"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3041687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35D5C2-7926-42C9-92CD-29ABCF445159}"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44740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35D5C2-7926-42C9-92CD-29ABCF445159}"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53060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35D5C2-7926-42C9-92CD-29ABCF445159}" type="datetimeFigureOut">
              <a:rPr lang="en-US" smtClean="0"/>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2889500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35D5C2-7926-42C9-92CD-29ABCF445159}" type="datetimeFigureOut">
              <a:rPr lang="en-US" smtClean="0"/>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119092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35D5C2-7926-42C9-92CD-29ABCF445159}" type="datetimeFigureOut">
              <a:rPr lang="en-US" smtClean="0"/>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49138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35D5C2-7926-42C9-92CD-29ABCF445159}"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416340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35D5C2-7926-42C9-92CD-29ABCF445159}"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E4F91-1FE7-41C4-9C9C-A668CAE4CAED}" type="slidenum">
              <a:rPr lang="en-US" smtClean="0"/>
              <a:t>‹#›</a:t>
            </a:fld>
            <a:endParaRPr lang="en-US"/>
          </a:p>
        </p:txBody>
      </p:sp>
    </p:spTree>
    <p:extLst>
      <p:ext uri="{BB962C8B-B14F-4D97-AF65-F5344CB8AC3E}">
        <p14:creationId xmlns:p14="http://schemas.microsoft.com/office/powerpoint/2010/main" val="2972642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5D5C2-7926-42C9-92CD-29ABCF445159}" type="datetimeFigureOut">
              <a:rPr lang="en-US" smtClean="0"/>
              <a:t>3/22/2025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E4F91-1FE7-41C4-9C9C-A668CAE4CAED}" type="slidenum">
              <a:rPr lang="en-US" smtClean="0"/>
              <a:t>‹#›</a:t>
            </a:fld>
            <a:endParaRPr lang="en-US"/>
          </a:p>
        </p:txBody>
      </p:sp>
    </p:spTree>
    <p:extLst>
      <p:ext uri="{BB962C8B-B14F-4D97-AF65-F5344CB8AC3E}">
        <p14:creationId xmlns:p14="http://schemas.microsoft.com/office/powerpoint/2010/main" val="793667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2.xml"/><Relationship Id="rId10" Type="http://schemas.microsoft.com/office/2007/relationships/hdphoto" Target="../media/hdphoto2.wdp"/><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2894810" y="1157535"/>
            <a:ext cx="9352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3600" b="1" u="sng" dirty="0">
                <a:solidFill>
                  <a:srgbClr val="0000CC"/>
                </a:solidFill>
                <a:latin typeface="Times New Roman" panose="02020603050405020304" pitchFamily="18" charset="0"/>
                <a:cs typeface="Times New Roman" panose="02020603050405020304" pitchFamily="18" charset="0"/>
              </a:rPr>
              <a:t>BÀI</a:t>
            </a:r>
            <a:r>
              <a:rPr lang="vi-VN" altLang="en-US" sz="3600" b="1" u="sng" dirty="0">
                <a:solidFill>
                  <a:srgbClr val="0000CC"/>
                </a:solidFill>
                <a:latin typeface="Times New Roman" panose="02020603050405020304" pitchFamily="18" charset="0"/>
                <a:cs typeface="Times New Roman" panose="02020603050405020304" pitchFamily="18" charset="0"/>
              </a:rPr>
              <a:t> </a:t>
            </a:r>
            <a:r>
              <a:rPr lang="en-US" altLang="en-US" sz="3600" b="1" u="sng" dirty="0">
                <a:solidFill>
                  <a:srgbClr val="0000CC"/>
                </a:solidFill>
                <a:latin typeface="Times New Roman" panose="02020603050405020304" pitchFamily="18" charset="0"/>
                <a:cs typeface="Times New Roman" panose="02020603050405020304" pitchFamily="18" charset="0"/>
              </a:rPr>
              <a:t>11</a:t>
            </a:r>
            <a:r>
              <a:rPr lang="vi-VN" altLang="en-US" sz="3600" b="1" dirty="0">
                <a:solidFill>
                  <a:srgbClr val="0000CC"/>
                </a:solidFill>
                <a:latin typeface="Times New Roman" panose="02020603050405020304" pitchFamily="18" charset="0"/>
                <a:cs typeface="Times New Roman" panose="02020603050405020304" pitchFamily="18" charset="0"/>
              </a:rPr>
              <a:t>:</a:t>
            </a:r>
            <a:r>
              <a:rPr lang="en-US" altLang="en-US" sz="3600" b="1" dirty="0">
                <a:solidFill>
                  <a:srgbClr val="0000CC"/>
                </a:solidFill>
                <a:latin typeface="Times New Roman" panose="02020603050405020304" pitchFamily="18" charset="0"/>
                <a:cs typeface="Times New Roman" panose="02020603050405020304" pitchFamily="18" charset="0"/>
              </a:rPr>
              <a:t> CHỈNH SỬA VĂN BẢN (TIẾT 1)</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3276600" y="7620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2025</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4038600" y="54358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a:latin typeface="Times New Roman" panose="02020603050405020304" pitchFamily="18" charset="0"/>
                <a:cs typeface="Times New Roman" panose="02020603050405020304" pitchFamily="18" charset="0"/>
              </a:rPr>
              <a:t>Tin </a:t>
            </a:r>
            <a:r>
              <a:rPr lang="vi-VN" altLang="en-US" sz="2800" u="sng" dirty="0">
                <a:latin typeface="Times New Roman" panose="02020603050405020304" pitchFamily="18" charset="0"/>
                <a:cs typeface="Times New Roman" panose="02020603050405020304" pitchFamily="18" charset="0"/>
              </a:rPr>
              <a:t>h</a:t>
            </a:r>
            <a:r>
              <a:rPr lang="en-US" altLang="en-US" sz="2800" u="sng" dirty="0" err="1">
                <a:latin typeface="Times New Roman" panose="02020603050405020304" pitchFamily="18" charset="0"/>
                <a:cs typeface="Times New Roman" panose="02020603050405020304" pitchFamily="18" charset="0"/>
              </a:rPr>
              <a:t>ọc</a:t>
            </a:r>
            <a:r>
              <a:rPr lang="en-US" altLang="en-US" sz="2800" u="sng" dirty="0">
                <a:latin typeface="Times New Roman" panose="02020603050405020304" pitchFamily="18" charset="0"/>
                <a:cs typeface="Times New Roman" panose="02020603050405020304" pitchFamily="18" charset="0"/>
              </a:rPr>
              <a:t>:</a:t>
            </a:r>
          </a:p>
        </p:txBody>
      </p:sp>
      <p:grpSp>
        <p:nvGrpSpPr>
          <p:cNvPr id="9" name="Group 8"/>
          <p:cNvGrpSpPr/>
          <p:nvPr/>
        </p:nvGrpSpPr>
        <p:grpSpPr>
          <a:xfrm>
            <a:off x="2662483" y="2227056"/>
            <a:ext cx="8924433" cy="1400171"/>
            <a:chOff x="2810367" y="1981199"/>
            <a:chExt cx="8924433" cy="1400171"/>
          </a:xfrm>
        </p:grpSpPr>
        <p:sp>
          <p:nvSpPr>
            <p:cNvPr id="7" name="Rounded Rectangle 6"/>
            <p:cNvSpPr/>
            <p:nvPr/>
          </p:nvSpPr>
          <p:spPr>
            <a:xfrm>
              <a:off x="2810367" y="1981199"/>
              <a:ext cx="8924433" cy="140017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976470" y="2108134"/>
              <a:ext cx="8592226" cy="1140362"/>
            </a:xfrm>
            <a:prstGeom prst="roundRect">
              <a:avLst/>
            </a:prstGeom>
            <a:solidFill>
              <a:schemeClr val="bg1"/>
            </a:solidFill>
            <a:ln w="571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thông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vi-VN" dirty="0">
                  <a:solidFill>
                    <a:schemeClr val="tx1">
                      <a:lumMod val="95000"/>
                      <a:lumOff val="5000"/>
                    </a:schemeClr>
                  </a:solidFill>
                </a:rPr>
                <a:t>.</a:t>
              </a:r>
              <a:endParaRPr lang="en-US" dirty="0">
                <a:solidFill>
                  <a:schemeClr val="tx1">
                    <a:lumMod val="95000"/>
                    <a:lumOff val="5000"/>
                  </a:schemeClr>
                </a:solidFill>
              </a:endParaRPr>
            </a:p>
          </p:txBody>
        </p:sp>
      </p:grpSp>
      <p:grpSp>
        <p:nvGrpSpPr>
          <p:cNvPr id="30" name="Group 29"/>
          <p:cNvGrpSpPr/>
          <p:nvPr/>
        </p:nvGrpSpPr>
        <p:grpSpPr>
          <a:xfrm>
            <a:off x="2578652" y="3873608"/>
            <a:ext cx="8924433" cy="1400171"/>
            <a:chOff x="2810367" y="1981199"/>
            <a:chExt cx="8924433" cy="1400171"/>
          </a:xfrm>
        </p:grpSpPr>
        <p:sp>
          <p:nvSpPr>
            <p:cNvPr id="31" name="Rounded Rectangle 30"/>
            <p:cNvSpPr/>
            <p:nvPr/>
          </p:nvSpPr>
          <p:spPr>
            <a:xfrm>
              <a:off x="2810367" y="1981199"/>
              <a:ext cx="8924433" cy="140017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962336" y="2079686"/>
              <a:ext cx="8592226" cy="1140362"/>
            </a:xfrm>
            <a:prstGeom prst="roundRect">
              <a:avLst/>
            </a:prstGeom>
            <a:solidFill>
              <a:schemeClr val="bg1"/>
            </a:solidFill>
            <a:ln w="571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95000"/>
                      <a:lumOff val="5000"/>
                    </a:schemeClr>
                  </a:solidFill>
                  <a:latin typeface="+mj-lt"/>
                </a:rPr>
                <a:t>        </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chemeClr val="tx1">
                    <a:lumMod val="95000"/>
                    <a:lumOff val="5000"/>
                  </a:schemeClr>
                </a:solidFill>
                <a:latin typeface="+mj-lt"/>
              </a:endParaRPr>
            </a:p>
          </p:txBody>
        </p:sp>
      </p:grpSp>
      <p:grpSp>
        <p:nvGrpSpPr>
          <p:cNvPr id="33" name="Group 32"/>
          <p:cNvGrpSpPr/>
          <p:nvPr/>
        </p:nvGrpSpPr>
        <p:grpSpPr>
          <a:xfrm>
            <a:off x="1828800" y="5457829"/>
            <a:ext cx="8924433" cy="1400171"/>
            <a:chOff x="2810367" y="1981199"/>
            <a:chExt cx="8924433" cy="1400171"/>
          </a:xfrm>
        </p:grpSpPr>
        <p:sp>
          <p:nvSpPr>
            <p:cNvPr id="34" name="Rounded Rectangle 33"/>
            <p:cNvSpPr/>
            <p:nvPr/>
          </p:nvSpPr>
          <p:spPr>
            <a:xfrm>
              <a:off x="2810367" y="1981199"/>
              <a:ext cx="8924433" cy="1400171"/>
            </a:xfrm>
            <a:prstGeom prst="round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2976470" y="2071934"/>
              <a:ext cx="8592226" cy="1140362"/>
            </a:xfrm>
            <a:prstGeom prst="roundRect">
              <a:avLst/>
            </a:prstGeom>
            <a:solidFill>
              <a:schemeClr val="bg1"/>
            </a:solidFill>
            <a:ln w="57150">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xấu</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6" name="Group 35"/>
          <p:cNvGrpSpPr>
            <a:grpSpLocks/>
          </p:cNvGrpSpPr>
          <p:nvPr/>
        </p:nvGrpSpPr>
        <p:grpSpPr bwMode="auto">
          <a:xfrm>
            <a:off x="-3361458" y="0"/>
            <a:ext cx="6224992" cy="6934200"/>
            <a:chOff x="-2222500" y="1600200"/>
            <a:chExt cx="4770438" cy="4824413"/>
          </a:xfrm>
        </p:grpSpPr>
        <p:sp>
          <p:nvSpPr>
            <p:cNvPr id="37"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anose="02020603050405020304" pitchFamily="18" charset="0"/>
              </a:endParaRPr>
            </a:p>
          </p:txBody>
        </p:sp>
        <p:sp>
          <p:nvSpPr>
            <p:cNvPr id="38"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anose="02020603050405020304" pitchFamily="18" charset="0"/>
              </a:endParaRPr>
            </a:p>
          </p:txBody>
        </p:sp>
      </p:grpSp>
      <p:sp>
        <p:nvSpPr>
          <p:cNvPr id="40" name="TextBox 39"/>
          <p:cNvSpPr txBox="1">
            <a:spLocks noChangeArrowheads="1"/>
          </p:cNvSpPr>
          <p:nvPr/>
        </p:nvSpPr>
        <p:spPr bwMode="auto">
          <a:xfrm>
            <a:off x="-1435089" y="2851023"/>
            <a:ext cx="39163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a:t>
            </a:r>
            <a:endParaRPr lang="en-US"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a:p>
            <a:pPr algn="ctr" eaLnBrk="1" hangingPunct="1">
              <a:spcBef>
                <a:spcPct val="0"/>
              </a:spcBef>
              <a:buFontTx/>
              <a:buNone/>
            </a:pPr>
            <a:r>
              <a:rPr lang="vi-VN"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TIÊU</a:t>
            </a:r>
            <a:endParaRPr lang="en-US"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4249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heel(1)">
                                      <p:cBhvr>
                                        <p:cTn id="14" dur="2000"/>
                                        <p:tgtEl>
                                          <p:spTgt spid="36"/>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heel(1)">
                                      <p:cBhvr>
                                        <p:cTn id="17" dur="2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ppt_x"/>
                                          </p:val>
                                        </p:tav>
                                        <p:tav tm="100000">
                                          <p:val>
                                            <p:strVal val="#ppt_x"/>
                                          </p:val>
                                        </p:tav>
                                      </p:tavLst>
                                    </p:anim>
                                    <p:anim calcmode="lin" valueType="num">
                                      <p:cBhvr additive="base">
                                        <p:cTn id="2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3"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2"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2"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8"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31" y="171540"/>
            <a:ext cx="616791"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9" y="1123847"/>
            <a:ext cx="988559"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4"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3"/>
          <a:stretch>
            <a:fillRect/>
          </a:stretch>
        </p:blipFill>
        <p:spPr>
          <a:xfrm>
            <a:off x="0" y="0"/>
            <a:ext cx="12213517" cy="6314059"/>
          </a:xfrm>
          <a:prstGeom prst="rect">
            <a:avLst/>
          </a:prstGeom>
        </p:spPr>
      </p:pic>
    </p:spTree>
    <p:custDataLst>
      <p:tags r:id="rId1"/>
    </p:custDataLst>
    <p:extLst>
      <p:ext uri="{BB962C8B-B14F-4D97-AF65-F5344CB8AC3E}">
        <p14:creationId xmlns:p14="http://schemas.microsoft.com/office/powerpoint/2010/main" val="2794783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A0DE954-0F31-CA03-4B55-F205293350F5}"/>
              </a:ext>
            </a:extLst>
          </p:cNvPr>
          <p:cNvSpPr txBox="1"/>
          <p:nvPr/>
        </p:nvSpPr>
        <p:spPr>
          <a:xfrm>
            <a:off x="839080" y="1957194"/>
            <a:ext cx="5521380" cy="3108543"/>
          </a:xfrm>
          <a:prstGeom prst="rect">
            <a:avLst/>
          </a:prstGeom>
          <a:solidFill>
            <a:schemeClr val="bg1"/>
          </a:solidFill>
        </p:spPr>
        <p:txBody>
          <a:bodyPr wrap="square">
            <a:spAutoFit/>
          </a:bodyPr>
          <a:lstStyle/>
          <a:p>
            <a:r>
              <a:rPr lang="en-US" sz="2800" dirty="0">
                <a:latin typeface="Times New Roman" panose="02020603050405020304" pitchFamily="18" charset="0"/>
              </a:rPr>
              <a:t>- </a:t>
            </a:r>
            <a:r>
              <a:rPr lang="en-US" sz="2800" dirty="0" err="1">
                <a:latin typeface="Times New Roman" panose="02020603050405020304" pitchFamily="18" charset="0"/>
              </a:rPr>
              <a:t>Em</a:t>
            </a:r>
            <a:r>
              <a:rPr lang="en-US" sz="2800" dirty="0">
                <a:latin typeface="Times New Roman" panose="02020603050405020304" pitchFamily="18" charset="0"/>
              </a:rPr>
              <a:t> </a:t>
            </a:r>
            <a:r>
              <a:rPr lang="en-US" sz="2800" dirty="0" err="1">
                <a:latin typeface="Times New Roman" panose="02020603050405020304" pitchFamily="18" charset="0"/>
              </a:rPr>
              <a:t>hãy</a:t>
            </a:r>
            <a:r>
              <a:rPr lang="en-US" sz="2800" dirty="0">
                <a:latin typeface="Times New Roman" panose="02020603050405020304" pitchFamily="18" charset="0"/>
              </a:rPr>
              <a:t> </a:t>
            </a:r>
            <a:r>
              <a:rPr lang="en-US" sz="2800" dirty="0" err="1">
                <a:latin typeface="Times New Roman" panose="02020603050405020304" pitchFamily="18" charset="0"/>
              </a:rPr>
              <a:t>đọc</a:t>
            </a:r>
            <a:r>
              <a:rPr lang="en-US" sz="2800" dirty="0">
                <a:latin typeface="Times New Roman" panose="02020603050405020304" pitchFamily="18" charset="0"/>
              </a:rPr>
              <a:t> và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hai</a:t>
            </a:r>
            <a:r>
              <a:rPr lang="en-US" sz="2800" dirty="0">
                <a:latin typeface="Times New Roman" panose="02020603050405020304" pitchFamily="18" charset="0"/>
              </a:rPr>
              <a:t> </a:t>
            </a:r>
            <a:r>
              <a:rPr lang="en-US" sz="2800" dirty="0" err="1">
                <a:latin typeface="Times New Roman" panose="02020603050405020304" pitchFamily="18" charset="0"/>
              </a:rPr>
              <a:t>khổ</a:t>
            </a:r>
            <a:r>
              <a:rPr lang="en-US" sz="2800" dirty="0">
                <a:latin typeface="Times New Roman" panose="02020603050405020304" pitchFamily="18" charset="0"/>
              </a:rPr>
              <a:t> </a:t>
            </a:r>
            <a:r>
              <a:rPr lang="en-US" sz="2800" dirty="0" err="1">
                <a:latin typeface="Times New Roman" panose="02020603050405020304" pitchFamily="18" charset="0"/>
              </a:rPr>
              <a:t>thơ</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43. </a:t>
            </a:r>
          </a:p>
          <a:p>
            <a:r>
              <a:rPr lang="en-US" sz="2800" dirty="0">
                <a:latin typeface="Times New Roman" panose="02020603050405020304" pitchFamily="18" charset="0"/>
              </a:rPr>
              <a:t>- </a:t>
            </a:r>
            <a:r>
              <a:rPr lang="en-US" sz="2800" dirty="0" err="1">
                <a:latin typeface="Times New Roman" panose="02020603050405020304" pitchFamily="18" charset="0"/>
              </a:rPr>
              <a:t>Câu</a:t>
            </a:r>
            <a:r>
              <a:rPr lang="en-US" sz="2800" dirty="0">
                <a:latin typeface="Times New Roman" panose="02020603050405020304" pitchFamily="18" charset="0"/>
              </a:rPr>
              <a:t> </a:t>
            </a:r>
            <a:r>
              <a:rPr lang="en-US" sz="2800" dirty="0" err="1">
                <a:latin typeface="Times New Roman" panose="02020603050405020304" pitchFamily="18" charset="0"/>
              </a:rPr>
              <a:t>thơ</a:t>
            </a:r>
            <a:r>
              <a:rPr lang="en-US" sz="2800" dirty="0">
                <a:latin typeface="Times New Roman" panose="02020603050405020304" pitchFamily="18" charset="0"/>
              </a:rPr>
              <a:t> </a:t>
            </a:r>
            <a:r>
              <a:rPr lang="en-US" sz="2800" dirty="0" err="1">
                <a:latin typeface="Times New Roman" panose="02020603050405020304" pitchFamily="18" charset="0"/>
              </a:rPr>
              <a:t>nào</a:t>
            </a:r>
            <a:r>
              <a:rPr lang="en-US" sz="2800" dirty="0">
                <a:latin typeface="Times New Roman" panose="02020603050405020304" pitchFamily="18" charset="0"/>
              </a:rPr>
              <a:t> </a:t>
            </a:r>
            <a:r>
              <a:rPr lang="en-US" sz="2800" dirty="0" err="1">
                <a:latin typeface="Times New Roman" panose="02020603050405020304" pitchFamily="18" charset="0"/>
              </a:rPr>
              <a:t>được</a:t>
            </a:r>
            <a:r>
              <a:rPr lang="en-US" sz="2800" dirty="0">
                <a:latin typeface="Times New Roman" panose="02020603050405020304" pitchFamily="18" charset="0"/>
              </a:rPr>
              <a:t> </a:t>
            </a:r>
            <a:r>
              <a:rPr lang="en-US" sz="2800" dirty="0" err="1">
                <a:latin typeface="Times New Roman" panose="02020603050405020304" pitchFamily="18" charset="0"/>
              </a:rPr>
              <a:t>lặp</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a:t>
            </a:r>
            <a:r>
              <a:rPr lang="en-US" sz="2800" dirty="0" err="1">
                <a:latin typeface="Times New Roman" panose="02020603050405020304" pitchFamily="18" charset="0"/>
              </a:rPr>
              <a:t>lần</a:t>
            </a:r>
            <a:r>
              <a:rPr lang="en-US" sz="2800" dirty="0">
                <a:latin typeface="Times New Roman" panose="02020603050405020304" pitchFamily="18" charset="0"/>
              </a:rPr>
              <a:t>? </a:t>
            </a:r>
          </a:p>
          <a:p>
            <a:r>
              <a:rPr lang="en-US" sz="2800" dirty="0">
                <a:latin typeface="Times New Roman" panose="02020603050405020304" pitchFamily="18" charset="0"/>
              </a:rPr>
              <a:t>- Theo </a:t>
            </a:r>
            <a:r>
              <a:rPr lang="en-US" sz="2800" dirty="0" err="1">
                <a:latin typeface="Times New Roman" panose="02020603050405020304" pitchFamily="18" charset="0"/>
              </a:rPr>
              <a:t>em</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phần</a:t>
            </a:r>
            <a:r>
              <a:rPr lang="en-US" sz="2800" dirty="0">
                <a:latin typeface="Times New Roman" panose="02020603050405020304" pitchFamily="18" charset="0"/>
              </a:rPr>
              <a:t> </a:t>
            </a:r>
            <a:r>
              <a:rPr lang="en-US" sz="2800" dirty="0" err="1">
                <a:latin typeface="Times New Roman" panose="02020603050405020304" pitchFamily="18" charset="0"/>
              </a:rPr>
              <a:t>mềm</a:t>
            </a:r>
            <a:r>
              <a:rPr lang="en-US" sz="2800" dirty="0">
                <a:latin typeface="Times New Roman" panose="02020603050405020304" pitchFamily="18" charset="0"/>
              </a:rPr>
              <a:t> </a:t>
            </a:r>
            <a:r>
              <a:rPr lang="en-US" sz="2800" dirty="0" err="1">
                <a:latin typeface="Times New Roman" panose="02020603050405020304" pitchFamily="18" charset="0"/>
              </a:rPr>
              <a:t>soạn</a:t>
            </a:r>
            <a:r>
              <a:rPr lang="en-US" sz="2800" dirty="0">
                <a:latin typeface="Times New Roman" panose="02020603050405020304" pitchFamily="18" charset="0"/>
              </a:rPr>
              <a:t> </a:t>
            </a:r>
            <a:r>
              <a:rPr lang="en-US" sz="2800" dirty="0" err="1">
                <a:latin typeface="Times New Roman" panose="02020603050405020304" pitchFamily="18" charset="0"/>
              </a:rPr>
              <a:t>thảo</a:t>
            </a:r>
            <a:r>
              <a:rPr lang="en-US" sz="2800" dirty="0">
                <a:latin typeface="Times New Roman" panose="02020603050405020304" pitchFamily="18" charset="0"/>
              </a:rPr>
              <a:t> </a:t>
            </a:r>
            <a:r>
              <a:rPr lang="en-US" sz="2800" dirty="0" err="1">
                <a:latin typeface="Times New Roman" panose="02020603050405020304" pitchFamily="18" charset="0"/>
              </a:rPr>
              <a:t>văn</a:t>
            </a:r>
            <a:r>
              <a:rPr lang="en-US" sz="2800" dirty="0">
                <a:latin typeface="Times New Roman" panose="02020603050405020304" pitchFamily="18" charset="0"/>
              </a:rPr>
              <a:t> </a:t>
            </a:r>
            <a:r>
              <a:rPr lang="en-US" sz="2800" dirty="0" err="1">
                <a:latin typeface="Times New Roman" panose="02020603050405020304" pitchFamily="18" charset="0"/>
              </a:rPr>
              <a:t>bản</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cách</a:t>
            </a:r>
            <a:r>
              <a:rPr lang="en-US" sz="2800" dirty="0">
                <a:latin typeface="Times New Roman" panose="02020603050405020304" pitchFamily="18" charset="0"/>
              </a:rPr>
              <a:t> </a:t>
            </a:r>
            <a:r>
              <a:rPr lang="en-US" sz="2800" dirty="0" err="1">
                <a:latin typeface="Times New Roman" panose="02020603050405020304" pitchFamily="18" charset="0"/>
              </a:rPr>
              <a:t>nào</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soạn</a:t>
            </a:r>
            <a:r>
              <a:rPr lang="en-US" sz="2800" dirty="0">
                <a:latin typeface="Times New Roman" panose="02020603050405020304" pitchFamily="18" charset="0"/>
              </a:rPr>
              <a:t> </a:t>
            </a:r>
            <a:r>
              <a:rPr lang="en-US" sz="2800" dirty="0" err="1">
                <a:latin typeface="Times New Roman" panose="02020603050405020304" pitchFamily="18" charset="0"/>
              </a:rPr>
              <a:t>thảo</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phần</a:t>
            </a:r>
            <a:r>
              <a:rPr lang="en-US" sz="2800" dirty="0">
                <a:latin typeface="Times New Roman" panose="02020603050405020304" pitchFamily="18" charset="0"/>
              </a:rPr>
              <a:t> </a:t>
            </a:r>
            <a:r>
              <a:rPr lang="en-US" sz="2800" dirty="0" err="1">
                <a:latin typeface="Times New Roman" panose="02020603050405020304" pitchFamily="18" charset="0"/>
              </a:rPr>
              <a:t>văn</a:t>
            </a:r>
            <a:r>
              <a:rPr lang="en-US" sz="2800" dirty="0">
                <a:latin typeface="Times New Roman" panose="02020603050405020304" pitchFamily="18" charset="0"/>
              </a:rPr>
              <a:t> </a:t>
            </a:r>
            <a:r>
              <a:rPr lang="en-US" sz="2800" dirty="0" err="1">
                <a:latin typeface="Times New Roman" panose="02020603050405020304" pitchFamily="18" charset="0"/>
              </a:rPr>
              <a:t>bản</a:t>
            </a:r>
            <a:r>
              <a:rPr lang="en-US" sz="2800" dirty="0">
                <a:latin typeface="Times New Roman" panose="02020603050405020304" pitchFamily="18" charset="0"/>
              </a:rPr>
              <a:t> </a:t>
            </a:r>
            <a:r>
              <a:rPr lang="en-US" sz="2800" dirty="0" err="1">
                <a:latin typeface="Times New Roman" panose="02020603050405020304" pitchFamily="18" charset="0"/>
              </a:rPr>
              <a:t>giống</a:t>
            </a:r>
            <a:r>
              <a:rPr lang="en-US" sz="2800" dirty="0">
                <a:latin typeface="Times New Roman" panose="02020603050405020304" pitchFamily="18" charset="0"/>
              </a:rPr>
              <a:t> </a:t>
            </a:r>
            <a:r>
              <a:rPr lang="en-US" sz="2800" dirty="0" err="1">
                <a:latin typeface="Times New Roman" panose="02020603050405020304" pitchFamily="18" charset="0"/>
              </a:rPr>
              <a:t>nhau</a:t>
            </a:r>
            <a:r>
              <a:rPr lang="en-US" sz="2800" dirty="0">
                <a:latin typeface="Times New Roman" panose="02020603050405020304" pitchFamily="18" charset="0"/>
              </a:rPr>
              <a:t> </a:t>
            </a:r>
            <a:r>
              <a:rPr lang="en-US" sz="2800" dirty="0" err="1">
                <a:latin typeface="Times New Roman" panose="02020603050405020304" pitchFamily="18" charset="0"/>
              </a:rPr>
              <a:t>mà</a:t>
            </a:r>
            <a:r>
              <a:rPr lang="en-US" sz="2800" dirty="0">
                <a:latin typeface="Times New Roman" panose="02020603050405020304" pitchFamily="18" charset="0"/>
              </a:rPr>
              <a:t> </a:t>
            </a:r>
            <a:r>
              <a:rPr lang="en-US" sz="2800" dirty="0" err="1">
                <a:latin typeface="Times New Roman" panose="02020603050405020304" pitchFamily="18" charset="0"/>
              </a:rPr>
              <a:t>không</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gõ</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a:t>
            </a:r>
            <a:r>
              <a:rPr lang="en-US" sz="2800" dirty="0" err="1">
                <a:latin typeface="Times New Roman" panose="02020603050405020304" pitchFamily="18" charset="0"/>
              </a:rPr>
              <a:t>lần</a:t>
            </a:r>
            <a:r>
              <a:rPr lang="en-US" sz="2800" dirty="0">
                <a:latin typeface="Times New Roman" panose="02020603050405020304" pitchFamily="18" charset="0"/>
              </a:rPr>
              <a:t>?</a:t>
            </a:r>
          </a:p>
        </p:txBody>
      </p:sp>
      <p:grpSp>
        <p:nvGrpSpPr>
          <p:cNvPr id="8" name="Group 7">
            <a:extLst>
              <a:ext uri="{FF2B5EF4-FFF2-40B4-BE49-F238E27FC236}">
                <a16:creationId xmlns:a16="http://schemas.microsoft.com/office/drawing/2014/main" id="{9858AD6A-E207-88E8-E999-7054B4F52B38}"/>
              </a:ext>
            </a:extLst>
          </p:cNvPr>
          <p:cNvGrpSpPr/>
          <p:nvPr/>
        </p:nvGrpSpPr>
        <p:grpSpPr>
          <a:xfrm>
            <a:off x="0" y="131561"/>
            <a:ext cx="4134561" cy="1667764"/>
            <a:chOff x="1989658" y="2425662"/>
            <a:chExt cx="4134561" cy="2508169"/>
          </a:xfrm>
        </p:grpSpPr>
        <p:grpSp>
          <p:nvGrpSpPr>
            <p:cNvPr id="2" name="Group 1">
              <a:extLst>
                <a:ext uri="{FF2B5EF4-FFF2-40B4-BE49-F238E27FC236}">
                  <a16:creationId xmlns:a16="http://schemas.microsoft.com/office/drawing/2014/main" id="{F518EAB8-9110-0F5B-1471-1B401D7F71F1}"/>
                </a:ext>
              </a:extLst>
            </p:cNvPr>
            <p:cNvGrpSpPr/>
            <p:nvPr/>
          </p:nvGrpSpPr>
          <p:grpSpPr>
            <a:xfrm>
              <a:off x="1989658" y="2425662"/>
              <a:ext cx="4134561" cy="2508169"/>
              <a:chOff x="301091" y="301982"/>
              <a:chExt cx="4134561" cy="2508169"/>
            </a:xfrm>
          </p:grpSpPr>
          <p:pic>
            <p:nvPicPr>
              <p:cNvPr id="3" name="Picture 2">
                <a:extLst>
                  <a:ext uri="{FF2B5EF4-FFF2-40B4-BE49-F238E27FC236}">
                    <a16:creationId xmlns:a16="http://schemas.microsoft.com/office/drawing/2014/main" id="{009A30BF-0C95-6469-2006-470B1160E8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7" name="Picture 6">
                <a:extLst>
                  <a:ext uri="{FF2B5EF4-FFF2-40B4-BE49-F238E27FC236}">
                    <a16:creationId xmlns:a16="http://schemas.microsoft.com/office/drawing/2014/main" id="{8D99F743-D5F5-AF19-C574-2DDC2797AA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17" name="TextBox 16">
              <a:extLst>
                <a:ext uri="{FF2B5EF4-FFF2-40B4-BE49-F238E27FC236}">
                  <a16:creationId xmlns:a16="http://schemas.microsoft.com/office/drawing/2014/main" id="{4E5C90BB-2742-A687-9764-59A9D4D6486D}"/>
                </a:ext>
              </a:extLst>
            </p:cNvPr>
            <p:cNvSpPr txBox="1"/>
            <p:nvPr/>
          </p:nvSpPr>
          <p:spPr>
            <a:xfrm>
              <a:off x="2654356" y="3386588"/>
              <a:ext cx="3048000" cy="1020144"/>
            </a:xfrm>
            <a:prstGeom prst="rect">
              <a:avLst/>
            </a:prstGeom>
            <a:noFill/>
          </p:spPr>
          <p:txBody>
            <a:bodyPr wrap="square">
              <a:spAutoFit/>
            </a:bodyPr>
            <a:lstStyle/>
            <a:p>
              <a:pPr algn="just">
                <a:lnSpc>
                  <a:spcPct val="115000"/>
                </a:lnSpc>
                <a:spcBef>
                  <a:spcPts val="1125"/>
                </a:spcBef>
                <a:spcAft>
                  <a:spcPts val="1125"/>
                </a:spcAft>
              </a:pP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KHỞI ĐỘNG</a:t>
              </a:r>
              <a:endPar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endParaRPr>
            </a:p>
          </p:txBody>
        </p:sp>
      </p:grpSp>
      <p:pic>
        <p:nvPicPr>
          <p:cNvPr id="4" name="Picture 3"/>
          <p:cNvPicPr>
            <a:picLocks noChangeAspect="1"/>
          </p:cNvPicPr>
          <p:nvPr/>
        </p:nvPicPr>
        <p:blipFill>
          <a:blip r:embed="rId5"/>
          <a:stretch>
            <a:fillRect/>
          </a:stretch>
        </p:blipFill>
        <p:spPr>
          <a:xfrm>
            <a:off x="6777318" y="262158"/>
            <a:ext cx="4343400" cy="6147268"/>
          </a:xfrm>
          <a:prstGeom prst="rect">
            <a:avLst/>
          </a:prstGeom>
        </p:spPr>
      </p:pic>
    </p:spTree>
    <p:extLst>
      <p:ext uri="{BB962C8B-B14F-4D97-AF65-F5344CB8AC3E}">
        <p14:creationId xmlns:p14="http://schemas.microsoft.com/office/powerpoint/2010/main" val="3340895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325E99-8D03-402E-8158-E4682241AF5E}"/>
              </a:ext>
            </a:extLst>
          </p:cNvPr>
          <p:cNvSpPr/>
          <p:nvPr/>
        </p:nvSpPr>
        <p:spPr>
          <a:xfrm>
            <a:off x="1524000" y="1885245"/>
            <a:ext cx="9677400" cy="1446550"/>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5: ỨNG DỤNG TIN HỌC</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447800" y="2642959"/>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4000" b="1" u="sng" dirty="0">
                <a:solidFill>
                  <a:srgbClr val="0000CC"/>
                </a:solidFill>
                <a:latin typeface="Times New Roman" panose="02020603050405020304" pitchFamily="18" charset="0"/>
                <a:cs typeface="Times New Roman" panose="02020603050405020304" pitchFamily="18" charset="0"/>
              </a:rPr>
              <a:t>BÀI</a:t>
            </a:r>
            <a:r>
              <a:rPr lang="vi-VN" altLang="en-US" sz="4000" b="1" u="sng" dirty="0">
                <a:solidFill>
                  <a:srgbClr val="0000CC"/>
                </a:solidFill>
                <a:latin typeface="Times New Roman" panose="02020603050405020304" pitchFamily="18" charset="0"/>
                <a:cs typeface="Times New Roman" panose="02020603050405020304" pitchFamily="18" charset="0"/>
              </a:rPr>
              <a:t> </a:t>
            </a:r>
            <a:r>
              <a:rPr lang="en-US" altLang="en-US" sz="4000" b="1" u="sng" dirty="0">
                <a:solidFill>
                  <a:srgbClr val="0000CC"/>
                </a:solidFill>
                <a:latin typeface="Times New Roman" panose="02020603050405020304" pitchFamily="18" charset="0"/>
                <a:cs typeface="Times New Roman" panose="02020603050405020304" pitchFamily="18" charset="0"/>
              </a:rPr>
              <a:t>11.</a:t>
            </a:r>
            <a:r>
              <a:rPr lang="en-US" altLang="en-US" sz="4000" b="1" dirty="0">
                <a:solidFill>
                  <a:srgbClr val="0000CC"/>
                </a:solidFill>
                <a:latin typeface="Times New Roman" panose="02020603050405020304" pitchFamily="18" charset="0"/>
                <a:cs typeface="Times New Roman" panose="02020603050405020304" pitchFamily="18" charset="0"/>
              </a:rPr>
              <a:t> CHỈNH SỬA VĂN BẢN (TIẾT 1)</a:t>
            </a:r>
            <a:endParaRPr lang="en-US" altLang="en-US" sz="48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4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5337E53B-6D1B-19A2-D0A7-872DF6E3FA9D}"/>
              </a:ext>
            </a:extLst>
          </p:cNvPr>
          <p:cNvPicPr>
            <a:picLocks noChangeAspect="1"/>
          </p:cNvPicPr>
          <p:nvPr/>
        </p:nvPicPr>
        <p:blipFill>
          <a:blip r:embed="rId2">
            <a:alphaModFix amt="8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6809" y="6005648"/>
            <a:ext cx="13085618" cy="1288841"/>
          </a:xfrm>
          <a:prstGeom prst="rect">
            <a:avLst/>
          </a:prstGeom>
        </p:spPr>
      </p:pic>
      <p:grpSp>
        <p:nvGrpSpPr>
          <p:cNvPr id="7" name="Group 6">
            <a:extLst>
              <a:ext uri="{FF2B5EF4-FFF2-40B4-BE49-F238E27FC236}">
                <a16:creationId xmlns:a16="http://schemas.microsoft.com/office/drawing/2014/main" id="{AEC53589-B4FE-D48D-088D-5A6901F8A97A}"/>
              </a:ext>
            </a:extLst>
          </p:cNvPr>
          <p:cNvGrpSpPr/>
          <p:nvPr/>
        </p:nvGrpSpPr>
        <p:grpSpPr>
          <a:xfrm>
            <a:off x="279900" y="0"/>
            <a:ext cx="11055210" cy="2620205"/>
            <a:chOff x="490168" y="388432"/>
            <a:chExt cx="11055210" cy="2620205"/>
          </a:xfrm>
        </p:grpSpPr>
        <p:sp>
          <p:nvSpPr>
            <p:cNvPr id="5" name="Rectangle: Rounded Corners 4">
              <a:extLst>
                <a:ext uri="{FF2B5EF4-FFF2-40B4-BE49-F238E27FC236}">
                  <a16:creationId xmlns:a16="http://schemas.microsoft.com/office/drawing/2014/main" id="{B0069E47-04D5-F978-CB46-C2BD2A240D40}"/>
                </a:ext>
              </a:extLst>
            </p:cNvPr>
            <p:cNvSpPr/>
            <p:nvPr/>
          </p:nvSpPr>
          <p:spPr>
            <a:xfrm>
              <a:off x="914401" y="792784"/>
              <a:ext cx="10630977" cy="2215853"/>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Khi soạn thảo văn bản trên máy tính có những phần văn bản lặp lại, em chỉ cần gõ một lần rồi sao chép để có những phần giống nhau mà không cần gõ lại.</a:t>
              </a:r>
            </a:p>
          </p:txBody>
        </p:sp>
        <p:pic>
          <p:nvPicPr>
            <p:cNvPr id="6" name="Picture 2">
              <a:extLst>
                <a:ext uri="{FF2B5EF4-FFF2-40B4-BE49-F238E27FC236}">
                  <a16:creationId xmlns:a16="http://schemas.microsoft.com/office/drawing/2014/main" id="{6774091F-D7D8-99A2-E8E0-8C5B7C08F72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75285">
              <a:off x="490168" y="388432"/>
              <a:ext cx="721398" cy="965374"/>
            </a:xfrm>
            <a:prstGeom prst="rect">
              <a:avLst/>
            </a:prstGeom>
          </p:spPr>
        </p:pic>
      </p:grpSp>
      <p:pic>
        <p:nvPicPr>
          <p:cNvPr id="9" name="Picture 8">
            <a:extLst>
              <a:ext uri="{FF2B5EF4-FFF2-40B4-BE49-F238E27FC236}">
                <a16:creationId xmlns:a16="http://schemas.microsoft.com/office/drawing/2014/main" id="{CFD8706F-DAA4-1512-A5F0-231D3F22E0E2}"/>
              </a:ext>
            </a:extLst>
          </p:cNvPr>
          <p:cNvPicPr>
            <a:picLocks noChangeAspect="1"/>
          </p:cNvPicPr>
          <p:nvPr/>
        </p:nvPicPr>
        <p:blipFill rotWithShape="1">
          <a:blip r:embed="rId6">
            <a:extLst>
              <a:ext uri="{28A0092B-C50C-407E-A947-70E740481C1C}">
                <a14:useLocalDpi xmlns:a14="http://schemas.microsoft.com/office/drawing/2010/main" val="0"/>
              </a:ext>
            </a:extLst>
          </a:blip>
          <a:srcRect r="3998" b="5453"/>
          <a:stretch/>
        </p:blipFill>
        <p:spPr>
          <a:xfrm>
            <a:off x="1305923" y="3710609"/>
            <a:ext cx="9427396" cy="2295039"/>
          </a:xfrm>
          <a:prstGeom prst="rect">
            <a:avLst/>
          </a:prstGeom>
        </p:spPr>
      </p:pic>
      <p:sp>
        <p:nvSpPr>
          <p:cNvPr id="14" name="TextBox 13">
            <a:extLst>
              <a:ext uri="{FF2B5EF4-FFF2-40B4-BE49-F238E27FC236}">
                <a16:creationId xmlns:a16="http://schemas.microsoft.com/office/drawing/2014/main" id="{9A29A55D-BCCA-086C-7E19-0D215C84E375}"/>
              </a:ext>
            </a:extLst>
          </p:cNvPr>
          <p:cNvSpPr txBox="1"/>
          <p:nvPr/>
        </p:nvSpPr>
        <p:spPr>
          <a:xfrm>
            <a:off x="538971" y="2676996"/>
            <a:ext cx="10961299" cy="1175258"/>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500">
                <a:latin typeface="Arial" panose="020B0604020202020204" pitchFamily="34" charset="0"/>
                <a:cs typeface="Arial" panose="020B0604020202020204" pitchFamily="34" charset="0"/>
              </a:rPr>
              <a:t>Sao chép câu thơ bị lặp lại </a:t>
            </a:r>
            <a:r>
              <a:rPr lang="en-US" sz="2500">
                <a:solidFill>
                  <a:srgbClr val="FD950B"/>
                </a:solidFill>
                <a:latin typeface="Arial" panose="020B0604020202020204" pitchFamily="34" charset="0"/>
                <a:cs typeface="Arial" panose="020B0604020202020204" pitchFamily="34" charset="0"/>
              </a:rPr>
              <a:t>“Trăng ơi… từ đâu đến?” </a:t>
            </a:r>
            <a:r>
              <a:rPr lang="en-US" sz="2500">
                <a:latin typeface="Arial" panose="020B0604020202020204" pitchFamily="34" charset="0"/>
                <a:cs typeface="Arial" panose="020B0604020202020204" pitchFamily="34" charset="0"/>
              </a:rPr>
              <a:t>để dán sang các chỗ cần thiết: </a:t>
            </a:r>
          </a:p>
        </p:txBody>
      </p:sp>
    </p:spTree>
    <p:extLst>
      <p:ext uri="{BB962C8B-B14F-4D97-AF65-F5344CB8AC3E}">
        <p14:creationId xmlns:p14="http://schemas.microsoft.com/office/powerpoint/2010/main" val="969811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337E53B-6D1B-19A2-D0A7-872DF6E3FA9D}"/>
              </a:ext>
            </a:extLst>
          </p:cNvPr>
          <p:cNvPicPr>
            <a:picLocks noChangeAspect="1"/>
          </p:cNvPicPr>
          <p:nvPr/>
        </p:nvPicPr>
        <p:blipFill>
          <a:blip r:embed="rId3">
            <a:alphaModFix amt="8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6809" y="6005648"/>
            <a:ext cx="13085618" cy="1288841"/>
          </a:xfrm>
          <a:prstGeom prst="rect">
            <a:avLst/>
          </a:prstGeom>
        </p:spPr>
      </p:pic>
      <p:pic>
        <p:nvPicPr>
          <p:cNvPr id="9" name="Picture 8">
            <a:extLst>
              <a:ext uri="{FF2B5EF4-FFF2-40B4-BE49-F238E27FC236}">
                <a16:creationId xmlns:a16="http://schemas.microsoft.com/office/drawing/2014/main" id="{8BB5CA8B-EEB9-9DFE-CC66-8180D949EC61}"/>
              </a:ext>
            </a:extLst>
          </p:cNvPr>
          <p:cNvPicPr>
            <a:picLocks noChangeAspect="1"/>
          </p:cNvPicPr>
          <p:nvPr/>
        </p:nvPicPr>
        <p:blipFill rotWithShape="1">
          <a:blip r:embed="rId5">
            <a:extLst>
              <a:ext uri="{28A0092B-C50C-407E-A947-70E740481C1C}">
                <a14:useLocalDpi xmlns:a14="http://schemas.microsoft.com/office/drawing/2010/main" val="0"/>
              </a:ext>
            </a:extLst>
          </a:blip>
          <a:srcRect r="65114" b="22107"/>
          <a:stretch/>
        </p:blipFill>
        <p:spPr>
          <a:xfrm>
            <a:off x="500982" y="122220"/>
            <a:ext cx="3747931" cy="3431890"/>
          </a:xfrm>
          <a:prstGeom prst="rect">
            <a:avLst/>
          </a:prstGeom>
        </p:spPr>
      </p:pic>
      <p:sp>
        <p:nvSpPr>
          <p:cNvPr id="10" name="TextBox 9">
            <a:extLst>
              <a:ext uri="{FF2B5EF4-FFF2-40B4-BE49-F238E27FC236}">
                <a16:creationId xmlns:a16="http://schemas.microsoft.com/office/drawing/2014/main" id="{8981D2DE-4268-CEB1-E950-43B0417E3C5D}"/>
              </a:ext>
            </a:extLst>
          </p:cNvPr>
          <p:cNvSpPr txBox="1"/>
          <p:nvPr/>
        </p:nvSpPr>
        <p:spPr>
          <a:xfrm>
            <a:off x="4923595" y="465861"/>
            <a:ext cx="6642339" cy="1948832"/>
          </a:xfrm>
          <a:prstGeom prst="roundRect">
            <a:avLst/>
          </a:prstGeom>
          <a:solidFill>
            <a:schemeClr val="accent6">
              <a:lumMod val="20000"/>
              <a:lumOff val="80000"/>
            </a:schemeClr>
          </a:solidFill>
        </p:spPr>
        <p:txBody>
          <a:bodyPr wrap="square">
            <a:spAutoFit/>
          </a:bodyPr>
          <a:lstStyle/>
          <a:p>
            <a:pPr algn="just">
              <a:lnSpc>
                <a:spcPct val="150000"/>
              </a:lnSpc>
            </a:pPr>
            <a:r>
              <a:rPr lang="vi-VN" sz="2500"/>
              <a:t>Trong trường hợp phần văn bản để ở vị trí chưa hợp lí, em có thể sử dụng thao tác gì mà không cần phải gõ lại?</a:t>
            </a:r>
            <a:endParaRPr lang="en-US" sz="2500"/>
          </a:p>
        </p:txBody>
      </p:sp>
      <p:sp>
        <p:nvSpPr>
          <p:cNvPr id="11" name="Arrow: Right 11">
            <a:extLst>
              <a:ext uri="{FF2B5EF4-FFF2-40B4-BE49-F238E27FC236}">
                <a16:creationId xmlns:a16="http://schemas.microsoft.com/office/drawing/2014/main" id="{1A038192-1BE0-176B-0A0A-1C0E58555DB8}"/>
              </a:ext>
            </a:extLst>
          </p:cNvPr>
          <p:cNvSpPr/>
          <p:nvPr/>
        </p:nvSpPr>
        <p:spPr>
          <a:xfrm>
            <a:off x="4352227" y="1278989"/>
            <a:ext cx="468053"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5D385D5-09DF-C481-2821-F32FA1DE0FC2}"/>
              </a:ext>
            </a:extLst>
          </p:cNvPr>
          <p:cNvPicPr>
            <a:picLocks noChangeAspect="1"/>
          </p:cNvPicPr>
          <p:nvPr/>
        </p:nvPicPr>
        <p:blipFill rotWithShape="1">
          <a:blip r:embed="rId5">
            <a:extLst>
              <a:ext uri="{28A0092B-C50C-407E-A947-70E740481C1C}">
                <a14:useLocalDpi xmlns:a14="http://schemas.microsoft.com/office/drawing/2010/main" val="0"/>
              </a:ext>
            </a:extLst>
          </a:blip>
          <a:srcRect l="63538" t="5200" r="1576" b="14335"/>
          <a:stretch/>
        </p:blipFill>
        <p:spPr>
          <a:xfrm>
            <a:off x="8160431" y="2670519"/>
            <a:ext cx="3530587" cy="3339602"/>
          </a:xfrm>
          <a:prstGeom prst="rect">
            <a:avLst/>
          </a:prstGeom>
        </p:spPr>
      </p:pic>
      <p:sp>
        <p:nvSpPr>
          <p:cNvPr id="13" name="TextBox 12">
            <a:extLst>
              <a:ext uri="{FF2B5EF4-FFF2-40B4-BE49-F238E27FC236}">
                <a16:creationId xmlns:a16="http://schemas.microsoft.com/office/drawing/2014/main" id="{AFAC6E5C-5B0D-DA17-C03A-4551288A43E6}"/>
              </a:ext>
            </a:extLst>
          </p:cNvPr>
          <p:cNvSpPr txBox="1"/>
          <p:nvPr/>
        </p:nvSpPr>
        <p:spPr>
          <a:xfrm>
            <a:off x="710400" y="3693302"/>
            <a:ext cx="6642339" cy="1951598"/>
          </a:xfrm>
          <a:prstGeom prst="roundRect">
            <a:avLst/>
          </a:prstGeom>
          <a:solidFill>
            <a:schemeClr val="accent4">
              <a:lumMod val="20000"/>
              <a:lumOff val="80000"/>
            </a:schemeClr>
          </a:solidFill>
          <a:ln>
            <a:solidFill>
              <a:schemeClr val="accent4">
                <a:lumMod val="20000"/>
                <a:lumOff val="80000"/>
              </a:schemeClr>
            </a:solidFill>
          </a:ln>
        </p:spPr>
        <p:txBody>
          <a:bodyPr wrap="square">
            <a:spAutoFit/>
          </a:bodyPr>
          <a:lstStyle/>
          <a:p>
            <a:pPr algn="just">
              <a:lnSpc>
                <a:spcPct val="150000"/>
              </a:lnSpc>
            </a:pPr>
            <a:r>
              <a:rPr lang="en-US" sz="2500">
                <a:latin typeface="Arial" panose="020B0604020202020204" pitchFamily="34" charset="0"/>
                <a:cs typeface="Arial" panose="020B0604020202020204" pitchFamily="34" charset="0"/>
              </a:rPr>
              <a:t>Sử dụng thao tác di chuyển để chuyển phần văn bản đến vị trí hợp lí mà không cần phải gõ lại từ đầu. </a:t>
            </a:r>
          </a:p>
        </p:txBody>
      </p:sp>
      <p:sp>
        <p:nvSpPr>
          <p:cNvPr id="14" name="Arrow: Right 14">
            <a:extLst>
              <a:ext uri="{FF2B5EF4-FFF2-40B4-BE49-F238E27FC236}">
                <a16:creationId xmlns:a16="http://schemas.microsoft.com/office/drawing/2014/main" id="{B2C251CF-706E-0E9C-443C-384E8F114E4E}"/>
              </a:ext>
            </a:extLst>
          </p:cNvPr>
          <p:cNvSpPr/>
          <p:nvPr/>
        </p:nvSpPr>
        <p:spPr>
          <a:xfrm rot="10800000">
            <a:off x="7522558" y="4340320"/>
            <a:ext cx="468053"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A4EFD95-9CFD-A1EA-9313-F914F2970F1F}"/>
              </a:ext>
            </a:extLst>
          </p:cNvPr>
          <p:cNvCxnSpPr>
            <a:cxnSpLocks/>
          </p:cNvCxnSpPr>
          <p:nvPr/>
        </p:nvCxnSpPr>
        <p:spPr>
          <a:xfrm>
            <a:off x="4352227" y="2300825"/>
            <a:ext cx="3808204" cy="1509111"/>
          </a:xfrm>
          <a:prstGeom prst="straightConnector1">
            <a:avLst/>
          </a:prstGeom>
          <a:ln w="38100">
            <a:solidFill>
              <a:srgbClr val="FD950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36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7F1E9A-CFB4-5CDE-59DA-847CECA02D78}"/>
              </a:ext>
            </a:extLst>
          </p:cNvPr>
          <p:cNvSpPr txBox="1"/>
          <p:nvPr/>
        </p:nvSpPr>
        <p:spPr>
          <a:xfrm>
            <a:off x="506698" y="369734"/>
            <a:ext cx="5806889" cy="1083374"/>
          </a:xfrm>
          <a:prstGeom prst="rect">
            <a:avLst/>
          </a:prstGeom>
          <a:noFill/>
        </p:spPr>
        <p:txBody>
          <a:bodyPr wrap="square">
            <a:spAutoFit/>
          </a:bodyPr>
          <a:lstStyle/>
          <a:p>
            <a:pPr algn="just">
              <a:lnSpc>
                <a:spcPct val="115000"/>
              </a:lnSpc>
              <a:spcAft>
                <a:spcPts val="1000"/>
              </a:spcAf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chèn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hợp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thêm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hơn</a:t>
            </a:r>
            <a:r>
              <a:rPr lang="en-US" sz="2800" dirty="0">
                <a:latin typeface="Times New Roman" panose="02020603050405020304" pitchFamily="18" charset="0"/>
                <a:ea typeface="Calibri" panose="020F0502020204030204" pitchFamily="34" charset="0"/>
              </a:rPr>
              <a:t>.</a:t>
            </a:r>
            <a:endParaRPr lang="en-US" sz="2800" b="1" dirty="0">
              <a:solidFill>
                <a:srgbClr val="0000CC"/>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5337287A-E232-7956-C9D8-735008D5D5B0}"/>
              </a:ext>
            </a:extLst>
          </p:cNvPr>
          <p:cNvSpPr txBox="1"/>
          <p:nvPr/>
        </p:nvSpPr>
        <p:spPr>
          <a:xfrm>
            <a:off x="952500" y="1674368"/>
            <a:ext cx="11239500" cy="556434"/>
          </a:xfrm>
          <a:prstGeom prst="rect">
            <a:avLst/>
          </a:prstGeom>
          <a:noFill/>
        </p:spPr>
        <p:txBody>
          <a:bodyPr wrap="square">
            <a:spAutoFit/>
          </a:bodyPr>
          <a:lstStyle/>
          <a:p>
            <a:pPr algn="just">
              <a:lnSpc>
                <a:spcPct val="115000"/>
              </a:lnSpc>
              <a:spcAft>
                <a:spcPts val="1000"/>
              </a:spcAft>
            </a:pP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Ví</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dụ</a:t>
            </a:r>
            <a:r>
              <a:rPr lang="en-US" sz="2800" i="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trăng</a:t>
            </a:r>
            <a:endParaRPr lang="en-US" sz="2800" dirty="0">
              <a:latin typeface="Times New Roman" panose="02020603050405020304" pitchFamily="18" charset="0"/>
            </a:endParaRPr>
          </a:p>
        </p:txBody>
      </p:sp>
      <p:pic>
        <p:nvPicPr>
          <p:cNvPr id="9" name="Picture 8"/>
          <p:cNvPicPr>
            <a:picLocks noChangeAspect="1"/>
          </p:cNvPicPr>
          <p:nvPr/>
        </p:nvPicPr>
        <p:blipFill rotWithShape="1">
          <a:blip r:embed="rId3"/>
          <a:srcRect t="20017"/>
          <a:stretch/>
        </p:blipFill>
        <p:spPr>
          <a:xfrm>
            <a:off x="6965577" y="1707776"/>
            <a:ext cx="4343400" cy="4916802"/>
          </a:xfrm>
          <a:prstGeom prst="rect">
            <a:avLst/>
          </a:prstGeom>
        </p:spPr>
      </p:pic>
      <p:pic>
        <p:nvPicPr>
          <p:cNvPr id="5" name="Picture 4"/>
          <p:cNvPicPr>
            <a:picLocks noChangeAspect="1"/>
          </p:cNvPicPr>
          <p:nvPr/>
        </p:nvPicPr>
        <p:blipFill rotWithShape="1">
          <a:blip r:embed="rId3"/>
          <a:srcRect b="77844"/>
          <a:stretch/>
        </p:blipFill>
        <p:spPr>
          <a:xfrm>
            <a:off x="6965577" y="561485"/>
            <a:ext cx="4343400" cy="1361995"/>
          </a:xfrm>
          <a:prstGeom prst="rect">
            <a:avLst/>
          </a:prstGeom>
        </p:spPr>
      </p:pic>
    </p:spTree>
    <p:extLst>
      <p:ext uri="{BB962C8B-B14F-4D97-AF65-F5344CB8AC3E}">
        <p14:creationId xmlns:p14="http://schemas.microsoft.com/office/powerpoint/2010/main" val="2456506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506" y="1303711"/>
            <a:ext cx="11206189" cy="2152970"/>
            <a:chOff x="492905" y="2971914"/>
            <a:chExt cx="11206189" cy="2152970"/>
          </a:xfrm>
        </p:grpSpPr>
        <p:sp>
          <p:nvSpPr>
            <p:cNvPr id="3" name="Rectangle: Rounded Corners 2">
              <a:extLst>
                <a:ext uri="{FF2B5EF4-FFF2-40B4-BE49-F238E27FC236}">
                  <a16:creationId xmlns:a16="http://schemas.microsoft.com/office/drawing/2014/main" id="{7F21DE4E-8487-3F43-8779-36EB21E5652E}"/>
                </a:ext>
              </a:extLst>
            </p:cNvPr>
            <p:cNvSpPr/>
            <p:nvPr/>
          </p:nvSpPr>
          <p:spPr>
            <a:xfrm>
              <a:off x="1088211" y="3254798"/>
              <a:ext cx="10610883" cy="1870086"/>
            </a:xfrm>
            <a:prstGeom prst="roundRect">
              <a:avLst/>
            </a:prstGeom>
            <a:solidFill>
              <a:schemeClr val="accent4">
                <a:lumMod val="40000"/>
                <a:lumOff val="60000"/>
              </a:schemeClr>
            </a:solidFill>
            <a:ln w="38100">
              <a:solidFill>
                <a:schemeClr val="accent5">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4" name="Picture 3">
              <a:extLst>
                <a:ext uri="{FF2B5EF4-FFF2-40B4-BE49-F238E27FC236}">
                  <a16:creationId xmlns:a16="http://schemas.microsoft.com/office/drawing/2014/main" id="{86FF056B-1D38-331C-4CD5-B8BFE3CAA1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2905" y="2971914"/>
              <a:ext cx="1317772" cy="1166882"/>
            </a:xfrm>
            <a:prstGeom prst="rect">
              <a:avLst/>
            </a:prstGeom>
          </p:spPr>
        </p:pic>
        <p:sp>
          <p:nvSpPr>
            <p:cNvPr id="5" name="TextBox 4">
              <a:extLst>
                <a:ext uri="{FF2B5EF4-FFF2-40B4-BE49-F238E27FC236}">
                  <a16:creationId xmlns:a16="http://schemas.microsoft.com/office/drawing/2014/main" id="{A30765D8-D7E0-406C-E20D-FA46670ED44F}"/>
                </a:ext>
              </a:extLst>
            </p:cNvPr>
            <p:cNvSpPr txBox="1"/>
            <p:nvPr/>
          </p:nvSpPr>
          <p:spPr>
            <a:xfrm>
              <a:off x="1977608" y="3413861"/>
              <a:ext cx="9528592" cy="1539139"/>
            </a:xfrm>
            <a:prstGeom prst="rect">
              <a:avLst/>
            </a:prstGeom>
            <a:noFill/>
          </p:spPr>
          <p:txBody>
            <a:bodyPr wrap="square">
              <a:spAutoFit/>
            </a:bodyPr>
            <a:lstStyle/>
            <a:p>
              <a:pPr algn="just">
                <a:lnSpc>
                  <a:spcPct val="115000"/>
                </a:lnSpc>
                <a:spcAft>
                  <a:spcPts val="1000"/>
                </a:spcAft>
              </a:pPr>
              <a:r>
                <a:rPr lang="en-US" sz="2800" b="1" dirty="0" err="1">
                  <a:solidFill>
                    <a:srgbClr val="FF3300"/>
                  </a:solidFill>
                  <a:latin typeface="Times New Roman" panose="02020603050405020304" pitchFamily="18" charset="0"/>
                  <a:ea typeface="Calibri" panose="020F0502020204030204" pitchFamily="34" charset="0"/>
                </a:rPr>
                <a:t>Em</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có</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thể</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sử</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dụng</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các</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thao</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tác</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sao</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chép</a:t>
              </a:r>
              <a:r>
                <a:rPr lang="en-US" sz="2800" b="1" dirty="0">
                  <a:solidFill>
                    <a:srgbClr val="FF3300"/>
                  </a:solidFill>
                  <a:latin typeface="Times New Roman" panose="02020603050405020304" pitchFamily="18" charset="0"/>
                  <a:ea typeface="Calibri" panose="020F0502020204030204" pitchFamily="34" charset="0"/>
                </a:rPr>
                <a:t>, di </a:t>
              </a:r>
              <a:r>
                <a:rPr lang="en-US" sz="2800" b="1" dirty="0" err="1">
                  <a:solidFill>
                    <a:srgbClr val="FF3300"/>
                  </a:solidFill>
                  <a:latin typeface="Times New Roman" panose="02020603050405020304" pitchFamily="18" charset="0"/>
                  <a:ea typeface="Calibri" panose="020F0502020204030204" pitchFamily="34" charset="0"/>
                </a:rPr>
                <a:t>chuyển</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một</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phần</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văn</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bản</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để</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soạn</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thảo</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nhanh</a:t>
              </a:r>
              <a:r>
                <a:rPr lang="en-US" sz="2800" b="1" dirty="0">
                  <a:solidFill>
                    <a:srgbClr val="FF3300"/>
                  </a:solidFill>
                  <a:latin typeface="Times New Roman" panose="02020603050405020304" pitchFamily="18" charset="0"/>
                  <a:ea typeface="Calibri" panose="020F0502020204030204" pitchFamily="34" charset="0"/>
                </a:rPr>
                <a:t> và </a:t>
              </a:r>
              <a:r>
                <a:rPr lang="en-US" sz="2800" b="1" dirty="0" err="1">
                  <a:solidFill>
                    <a:srgbClr val="FF3300"/>
                  </a:solidFill>
                  <a:latin typeface="Times New Roman" panose="02020603050405020304" pitchFamily="18" charset="0"/>
                  <a:ea typeface="Calibri" panose="020F0502020204030204" pitchFamily="34" charset="0"/>
                </a:rPr>
                <a:t>hợp</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lí</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Em</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cũng</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có</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thể</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chèn</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thêm</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hình</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ảnh</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để</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văn</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bản</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sinh</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động</a:t>
              </a:r>
              <a:r>
                <a:rPr lang="en-US" sz="2800" b="1" dirty="0">
                  <a:solidFill>
                    <a:srgbClr val="FF3300"/>
                  </a:solidFill>
                  <a:latin typeface="Times New Roman" panose="02020603050405020304" pitchFamily="18" charset="0"/>
                  <a:ea typeface="Calibri" panose="020F0502020204030204" pitchFamily="34" charset="0"/>
                </a:rPr>
                <a:t> và </a:t>
              </a:r>
              <a:r>
                <a:rPr lang="en-US" sz="2800" b="1" dirty="0" err="1">
                  <a:solidFill>
                    <a:srgbClr val="FF3300"/>
                  </a:solidFill>
                  <a:latin typeface="Times New Roman" panose="02020603050405020304" pitchFamily="18" charset="0"/>
                  <a:ea typeface="Calibri" panose="020F0502020204030204" pitchFamily="34" charset="0"/>
                </a:rPr>
                <a:t>hấp</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dẫn</a:t>
              </a:r>
              <a:r>
                <a:rPr lang="en-US" sz="2800" b="1" dirty="0">
                  <a:solidFill>
                    <a:srgbClr val="FF3300"/>
                  </a:solidFill>
                  <a:latin typeface="Times New Roman" panose="02020603050405020304" pitchFamily="18" charset="0"/>
                  <a:ea typeface="Calibri" panose="020F0502020204030204" pitchFamily="34" charset="0"/>
                </a:rPr>
                <a:t> </a:t>
              </a:r>
              <a:r>
                <a:rPr lang="en-US" sz="2800" b="1" dirty="0" err="1">
                  <a:solidFill>
                    <a:srgbClr val="FF3300"/>
                  </a:solidFill>
                  <a:latin typeface="Times New Roman" panose="02020603050405020304" pitchFamily="18" charset="0"/>
                  <a:ea typeface="Calibri" panose="020F0502020204030204" pitchFamily="34" charset="0"/>
                </a:rPr>
                <a:t>hơn</a:t>
              </a:r>
              <a:r>
                <a:rPr lang="en-US" sz="2800" b="1" dirty="0">
                  <a:solidFill>
                    <a:srgbClr val="FF3300"/>
                  </a:solidFill>
                  <a:latin typeface="Times New Roman" panose="02020603050405020304" pitchFamily="18" charset="0"/>
                  <a:ea typeface="Calibri" panose="020F0502020204030204" pitchFamily="34" charset="0"/>
                </a:rPr>
                <a:t>.</a:t>
              </a:r>
              <a:endParaRPr lang="en-US" sz="2800" b="1" dirty="0">
                <a:solidFill>
                  <a:srgbClr val="FF3300"/>
                </a:solidFill>
                <a:effectLst/>
                <a:latin typeface="Times New Roman" panose="02020603050405020304" pitchFamily="18" charset="0"/>
                <a:ea typeface="Calibri" panose="020F0502020204030204" pitchFamily="34" charset="0"/>
              </a:endParaRPr>
            </a:p>
          </p:txBody>
        </p:sp>
      </p:grpSp>
    </p:spTree>
    <p:extLst>
      <p:ext uri="{BB962C8B-B14F-4D97-AF65-F5344CB8AC3E}">
        <p14:creationId xmlns:p14="http://schemas.microsoft.com/office/powerpoint/2010/main" val="1693103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352</Words>
  <Application>Microsoft Office PowerPoint</Application>
  <PresentationFormat>Widescreen</PresentationFormat>
  <Paragraphs>28</Paragraphs>
  <Slides>8</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Duyên</dc:creator>
  <cp:lastModifiedBy>Administrator</cp:lastModifiedBy>
  <cp:revision>33</cp:revision>
  <dcterms:created xsi:type="dcterms:W3CDTF">2025-02-22T13:10:50Z</dcterms:created>
  <dcterms:modified xsi:type="dcterms:W3CDTF">2025-03-22T07:37:27Z</dcterms:modified>
</cp:coreProperties>
</file>