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62" r:id="rId2"/>
    <p:sldId id="398" r:id="rId3"/>
    <p:sldId id="261" r:id="rId4"/>
    <p:sldId id="290" r:id="rId5"/>
    <p:sldId id="291" r:id="rId6"/>
    <p:sldId id="293" r:id="rId7"/>
    <p:sldId id="257" r:id="rId8"/>
    <p:sldId id="270" r:id="rId9"/>
    <p:sldId id="289" r:id="rId10"/>
    <p:sldId id="295" r:id="rId11"/>
    <p:sldId id="296" r:id="rId12"/>
    <p:sldId id="294" r:id="rId13"/>
    <p:sldId id="299" r:id="rId14"/>
    <p:sldId id="277" r:id="rId15"/>
    <p:sldId id="305" r:id="rId16"/>
    <p:sldId id="300" r:id="rId17"/>
    <p:sldId id="302" r:id="rId18"/>
    <p:sldId id="306" r:id="rId19"/>
    <p:sldId id="303" r:id="rId20"/>
    <p:sldId id="258" r:id="rId21"/>
  </p:sldIdLst>
  <p:sldSz cx="18288000" cy="10287000"/>
  <p:notesSz cx="6858000" cy="9144000"/>
  <p:embeddedFontLst>
    <p:embeddedFont>
      <p:font typeface=".VnTime" panose="020B7200000000000000"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97A327-3FC6-4160-8166-8DC5332CC88C}">
          <p14:sldIdLst>
            <p14:sldId id="362"/>
            <p14:sldId id="398"/>
            <p14:sldId id="261"/>
            <p14:sldId id="290"/>
            <p14:sldId id="291"/>
            <p14:sldId id="293"/>
            <p14:sldId id="257"/>
            <p14:sldId id="270"/>
            <p14:sldId id="289"/>
            <p14:sldId id="295"/>
            <p14:sldId id="296"/>
            <p14:sldId id="294"/>
            <p14:sldId id="299"/>
            <p14:sldId id="277"/>
            <p14:sldId id="305"/>
            <p14:sldId id="300"/>
            <p14:sldId id="302"/>
            <p14:sldId id="306"/>
            <p14:sldId id="303"/>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9.sv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svg"/><Relationship Id="rId7" Type="http://schemas.openxmlformats.org/officeDocument/2006/relationships/image" Target="../media/image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9.jpeg"/><Relationship Id="rId5" Type="http://schemas.openxmlformats.org/officeDocument/2006/relationships/image" Target="../media/image9.svg"/><Relationship Id="rId10" Type="http://schemas.openxmlformats.org/officeDocument/2006/relationships/image" Target="../media/image48.jpeg"/><Relationship Id="rId4" Type="http://schemas.openxmlformats.org/officeDocument/2006/relationships/image" Target="../media/image8.png"/><Relationship Id="rId9" Type="http://schemas.openxmlformats.org/officeDocument/2006/relationships/image" Target="../media/image47.jpe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1.png"/><Relationship Id="rId3" Type="http://schemas.openxmlformats.org/officeDocument/2006/relationships/image" Target="../media/image18.svg"/><Relationship Id="rId7" Type="http://schemas.openxmlformats.org/officeDocument/2006/relationships/image" Target="../media/image3.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17.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1.svg"/><Relationship Id="rId5" Type="http://schemas.openxmlformats.org/officeDocument/2006/relationships/image" Target="../media/image20.svg"/><Relationship Id="rId15" Type="http://schemas.openxmlformats.org/officeDocument/2006/relationships/image" Target="../media/image53.svg"/><Relationship Id="rId10"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9.svg"/><Relationship Id="rId1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svg"/><Relationship Id="rId18" Type="http://schemas.openxmlformats.org/officeDocument/2006/relationships/image" Target="../media/image38.png"/><Relationship Id="rId3" Type="http://schemas.openxmlformats.org/officeDocument/2006/relationships/image" Target="../media/image18.svg"/><Relationship Id="rId21" Type="http://schemas.openxmlformats.org/officeDocument/2006/relationships/image" Target="../media/image11.svg"/><Relationship Id="rId7" Type="http://schemas.openxmlformats.org/officeDocument/2006/relationships/image" Target="../media/image20.svg"/><Relationship Id="rId12" Type="http://schemas.openxmlformats.org/officeDocument/2006/relationships/image" Target="../media/image4.png"/><Relationship Id="rId17" Type="http://schemas.openxmlformats.org/officeDocument/2006/relationships/image" Target="../media/image9.svg"/><Relationship Id="rId2" Type="http://schemas.openxmlformats.org/officeDocument/2006/relationships/image" Target="../media/image17.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31.svg"/><Relationship Id="rId15" Type="http://schemas.openxmlformats.org/officeDocument/2006/relationships/image" Target="../media/image7.svg"/><Relationship Id="rId10" Type="http://schemas.openxmlformats.org/officeDocument/2006/relationships/image" Target="../media/image23.png"/><Relationship Id="rId19"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svg"/><Relationship Id="rId1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59.png"/><Relationship Id="rId5" Type="http://schemas.openxmlformats.org/officeDocument/2006/relationships/image" Target="../media/image9.svg"/><Relationship Id="rId10" Type="http://schemas.openxmlformats.org/officeDocument/2006/relationships/image" Target="../media/image58.png"/><Relationship Id="rId4" Type="http://schemas.openxmlformats.org/officeDocument/2006/relationships/image" Target="../media/image8.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svg"/><Relationship Id="rId18" Type="http://schemas.openxmlformats.org/officeDocument/2006/relationships/image" Target="../media/image38.png"/><Relationship Id="rId3" Type="http://schemas.openxmlformats.org/officeDocument/2006/relationships/image" Target="../media/image18.svg"/><Relationship Id="rId21" Type="http://schemas.openxmlformats.org/officeDocument/2006/relationships/image" Target="../media/image11.svg"/><Relationship Id="rId7" Type="http://schemas.openxmlformats.org/officeDocument/2006/relationships/image" Target="../media/image20.svg"/><Relationship Id="rId12" Type="http://schemas.openxmlformats.org/officeDocument/2006/relationships/image" Target="../media/image4.png"/><Relationship Id="rId17" Type="http://schemas.openxmlformats.org/officeDocument/2006/relationships/image" Target="../media/image9.svg"/><Relationship Id="rId2" Type="http://schemas.openxmlformats.org/officeDocument/2006/relationships/image" Target="../media/image17.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31.svg"/><Relationship Id="rId15" Type="http://schemas.openxmlformats.org/officeDocument/2006/relationships/image" Target="../media/image7.svg"/><Relationship Id="rId10" Type="http://schemas.openxmlformats.org/officeDocument/2006/relationships/image" Target="../media/image23.png"/><Relationship Id="rId19"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svg"/><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3.svg"/><Relationship Id="rId18" Type="http://schemas.openxmlformats.org/officeDocument/2006/relationships/image" Target="../media/image64.png"/><Relationship Id="rId3" Type="http://schemas.openxmlformats.org/officeDocument/2006/relationships/image" Target="../media/image18.svg"/><Relationship Id="rId21"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32.png"/><Relationship Id="rId17" Type="http://schemas.openxmlformats.org/officeDocument/2006/relationships/image" Target="../media/image20.svg"/><Relationship Id="rId2" Type="http://schemas.openxmlformats.org/officeDocument/2006/relationships/image" Target="../media/image17.png"/><Relationship Id="rId16" Type="http://schemas.openxmlformats.org/officeDocument/2006/relationships/image" Target="../media/image19.png"/><Relationship Id="rId20"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4.svg"/><Relationship Id="rId5" Type="http://schemas.openxmlformats.org/officeDocument/2006/relationships/image" Target="../media/image63.svg"/><Relationship Id="rId15" Type="http://schemas.openxmlformats.org/officeDocument/2006/relationships/image" Target="../media/image35.svg"/><Relationship Id="rId10" Type="http://schemas.openxmlformats.org/officeDocument/2006/relationships/image" Target="../media/image23.png"/><Relationship Id="rId19" Type="http://schemas.openxmlformats.org/officeDocument/2006/relationships/image" Target="../media/image65.svg"/><Relationship Id="rId4" Type="http://schemas.openxmlformats.org/officeDocument/2006/relationships/image" Target="../media/image62.png"/><Relationship Id="rId9" Type="http://schemas.openxmlformats.org/officeDocument/2006/relationships/image" Target="../media/image3.sv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microsoft.com/office/2007/relationships/hdphoto" Target="../media/hdphoto1.wdp"/><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openxmlformats.org/officeDocument/2006/relationships/image" Target="../media/image3.svg"/><Relationship Id="rId7" Type="http://schemas.openxmlformats.org/officeDocument/2006/relationships/image" Target="../media/image11.svg"/><Relationship Id="rId12"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sv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7.sv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6.png"/><Relationship Id="rId3" Type="http://schemas.openxmlformats.org/officeDocument/2006/relationships/image" Target="../media/image3.svg"/><Relationship Id="rId7" Type="http://schemas.openxmlformats.org/officeDocument/2006/relationships/image" Target="../media/image11.svg"/><Relationship Id="rId12"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4.png"/><Relationship Id="rId5" Type="http://schemas.openxmlformats.org/officeDocument/2006/relationships/image" Target="../media/image9.svg"/><Relationship Id="rId10" Type="http://schemas.openxmlformats.org/officeDocument/2006/relationships/image" Target="../media/image15.jpeg"/><Relationship Id="rId4" Type="http://schemas.openxmlformats.org/officeDocument/2006/relationships/image" Target="../media/image8.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svg"/><Relationship Id="rId18" Type="http://schemas.openxmlformats.org/officeDocument/2006/relationships/image" Target="../media/image25.png"/><Relationship Id="rId3" Type="http://schemas.openxmlformats.org/officeDocument/2006/relationships/image" Target="../media/image18.svg"/><Relationship Id="rId21" Type="http://schemas.openxmlformats.org/officeDocument/2006/relationships/image" Target="../media/image28.svg"/><Relationship Id="rId7" Type="http://schemas.openxmlformats.org/officeDocument/2006/relationships/image" Target="../media/image22.svg"/><Relationship Id="rId12" Type="http://schemas.openxmlformats.org/officeDocument/2006/relationships/image" Target="../media/image6.png"/><Relationship Id="rId17" Type="http://schemas.openxmlformats.org/officeDocument/2006/relationships/image" Target="../media/image11.svg"/><Relationship Id="rId2" Type="http://schemas.openxmlformats.org/officeDocument/2006/relationships/image" Target="../media/image17.png"/><Relationship Id="rId16" Type="http://schemas.openxmlformats.org/officeDocument/2006/relationships/image" Target="../media/image10.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5.svg"/><Relationship Id="rId5" Type="http://schemas.openxmlformats.org/officeDocument/2006/relationships/image" Target="../media/image20.svg"/><Relationship Id="rId15" Type="http://schemas.openxmlformats.org/officeDocument/2006/relationships/image" Target="../media/image9.svg"/><Relationship Id="rId10" Type="http://schemas.openxmlformats.org/officeDocument/2006/relationships/image" Target="../media/image4.png"/><Relationship Id="rId19" Type="http://schemas.openxmlformats.org/officeDocument/2006/relationships/image" Target="../media/image26.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8.png"/><Relationship Id="rId22"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5.svg"/><Relationship Id="rId3" Type="http://schemas.openxmlformats.org/officeDocument/2006/relationships/image" Target="../media/image28.svg"/><Relationship Id="rId7" Type="http://schemas.openxmlformats.org/officeDocument/2006/relationships/image" Target="../media/image3.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27.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33.svg"/><Relationship Id="rId5" Type="http://schemas.openxmlformats.org/officeDocument/2006/relationships/image" Target="../media/image31.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24.sv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svg"/><Relationship Id="rId18" Type="http://schemas.openxmlformats.org/officeDocument/2006/relationships/image" Target="../media/image38.png"/><Relationship Id="rId3" Type="http://schemas.openxmlformats.org/officeDocument/2006/relationships/image" Target="../media/image18.svg"/><Relationship Id="rId21" Type="http://schemas.openxmlformats.org/officeDocument/2006/relationships/image" Target="../media/image11.svg"/><Relationship Id="rId7" Type="http://schemas.openxmlformats.org/officeDocument/2006/relationships/image" Target="../media/image20.svg"/><Relationship Id="rId12" Type="http://schemas.openxmlformats.org/officeDocument/2006/relationships/image" Target="../media/image4.png"/><Relationship Id="rId17" Type="http://schemas.openxmlformats.org/officeDocument/2006/relationships/image" Target="../media/image9.svg"/><Relationship Id="rId2" Type="http://schemas.openxmlformats.org/officeDocument/2006/relationships/image" Target="../media/image17.png"/><Relationship Id="rId16" Type="http://schemas.openxmlformats.org/officeDocument/2006/relationships/image" Target="../media/image8.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31.svg"/><Relationship Id="rId15" Type="http://schemas.openxmlformats.org/officeDocument/2006/relationships/image" Target="../media/image7.svg"/><Relationship Id="rId10" Type="http://schemas.openxmlformats.org/officeDocument/2006/relationships/image" Target="../media/image23.png"/><Relationship Id="rId19" Type="http://schemas.openxmlformats.org/officeDocument/2006/relationships/image" Target="../media/image39.svg"/><Relationship Id="rId4" Type="http://schemas.openxmlformats.org/officeDocument/2006/relationships/image" Target="../media/image30.png"/><Relationship Id="rId9" Type="http://schemas.openxmlformats.org/officeDocument/2006/relationships/image" Target="../media/image3.svg"/><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svg"/><Relationship Id="rId7" Type="http://schemas.openxmlformats.org/officeDocument/2006/relationships/image" Target="../media/image1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42.png"/><Relationship Id="rId4" Type="http://schemas.openxmlformats.org/officeDocument/2006/relationships/image" Target="../media/image8.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WordArt 3">
            <a:extLst>
              <a:ext uri="{FF2B5EF4-FFF2-40B4-BE49-F238E27FC236}">
                <a16:creationId xmlns:a16="http://schemas.microsoft.com/office/drawing/2014/main" id="{A18F3C92-84E7-49C7-9802-550A4E923495}"/>
              </a:ext>
            </a:extLst>
          </p:cNvPr>
          <p:cNvSpPr>
            <a:spLocks noChangeArrowheads="1" noChangeShapeType="1" noTextEdit="1"/>
          </p:cNvSpPr>
          <p:nvPr/>
        </p:nvSpPr>
        <p:spPr bwMode="auto">
          <a:xfrm>
            <a:off x="3429001" y="685800"/>
            <a:ext cx="11787188" cy="12687300"/>
          </a:xfrm>
          <a:prstGeom prst="rect">
            <a:avLst/>
          </a:prstGeom>
        </p:spPr>
        <p:txBody>
          <a:bodyPr spcFirstLastPara="1" wrap="none" fromWordArt="1">
            <a:prstTxWarp prst="textArchUp">
              <a:avLst>
                <a:gd name="adj" fmla="val 10800000"/>
              </a:avLst>
            </a:prstTxWarp>
          </a:bodyPr>
          <a:lstStyle/>
          <a:p>
            <a:pPr algn="ctr"/>
            <a:endParaRPr lang="en-US" sz="5400" kern="10">
              <a:ln w="9525">
                <a:solidFill>
                  <a:srgbClr val="000000"/>
                </a:solidFill>
                <a:round/>
                <a:headEnd/>
                <a:tailEnd/>
              </a:ln>
              <a:solidFill>
                <a:srgbClr val="990099"/>
              </a:solidFill>
              <a:latin typeface="Times New Roman" panose="02020603050405020304" pitchFamily="18" charset="0"/>
              <a:cs typeface="Times New Roman" panose="02020603050405020304" pitchFamily="18" charset="0"/>
            </a:endParaRPr>
          </a:p>
        </p:txBody>
      </p:sp>
      <p:pic>
        <p:nvPicPr>
          <p:cNvPr id="4099" name="Picture 16" descr="D:\Bài giảng MT 2021-2022\Hình nền PowerPoint\khoanh24.com-6166a7941d58a.jpg">
            <a:extLst>
              <a:ext uri="{FF2B5EF4-FFF2-40B4-BE49-F238E27FC236}">
                <a16:creationId xmlns:a16="http://schemas.microsoft.com/office/drawing/2014/main" id="{4BB11440-0082-42DA-98A6-BAD710A2C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0"/>
            <a:ext cx="13701713"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WordArt 4">
            <a:extLst>
              <a:ext uri="{FF2B5EF4-FFF2-40B4-BE49-F238E27FC236}">
                <a16:creationId xmlns:a16="http://schemas.microsoft.com/office/drawing/2014/main" id="{A1A684EE-E53C-4580-A736-6E78DA3ECD74}"/>
              </a:ext>
            </a:extLst>
          </p:cNvPr>
          <p:cNvSpPr>
            <a:spLocks noChangeArrowheads="1" noChangeShapeType="1" noTextEdit="1"/>
          </p:cNvSpPr>
          <p:nvPr/>
        </p:nvSpPr>
        <p:spPr bwMode="auto">
          <a:xfrm>
            <a:off x="4191000" y="965835"/>
            <a:ext cx="9486900" cy="3086100"/>
          </a:xfrm>
          <a:prstGeom prst="rect">
            <a:avLst/>
          </a:prstGeom>
        </p:spPr>
        <p:txBody>
          <a:bodyPr wrap="none" fromWordArt="1">
            <a:prstTxWarp prst="textPlain">
              <a:avLst>
                <a:gd name="adj" fmla="val 50000"/>
              </a:avLst>
            </a:prstTxWarp>
          </a:bodyPr>
          <a:lstStyle/>
          <a:p>
            <a:pPr algn="ctr"/>
            <a:r>
              <a:rPr lang="en-US" sz="5400" kern="10" dirty="0">
                <a:ln w="19050">
                  <a:solidFill>
                    <a:srgbClr val="0099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BÀI GIẢNG</a:t>
            </a:r>
          </a:p>
          <a:p>
            <a:pPr algn="ctr"/>
            <a:endParaRPr lang="en-US" sz="5400" kern="10" dirty="0">
              <a:ln w="19050">
                <a:solidFill>
                  <a:srgbClr val="0099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22535" name="WordArt 7">
            <a:extLst>
              <a:ext uri="{FF2B5EF4-FFF2-40B4-BE49-F238E27FC236}">
                <a16:creationId xmlns:a16="http://schemas.microsoft.com/office/drawing/2014/main" id="{8AADF33D-E753-4925-BC4E-15C656B3E705}"/>
              </a:ext>
            </a:extLst>
          </p:cNvPr>
          <p:cNvSpPr>
            <a:spLocks noChangeArrowheads="1" noChangeShapeType="1" noTextEdit="1"/>
          </p:cNvSpPr>
          <p:nvPr/>
        </p:nvSpPr>
        <p:spPr bwMode="auto">
          <a:xfrm>
            <a:off x="5562600" y="3659505"/>
            <a:ext cx="6781800" cy="1143000"/>
          </a:xfrm>
          <a:prstGeom prst="rect">
            <a:avLst/>
          </a:prstGeom>
        </p:spPr>
        <p:txBody>
          <a:bodyPr wrap="none" fromWordArt="1">
            <a:prstTxWarp prst="textWave1">
              <a:avLst>
                <a:gd name="adj1" fmla="val 13005"/>
                <a:gd name="adj2" fmla="val 0"/>
              </a:avLst>
            </a:prstTxWarp>
          </a:bodyPr>
          <a:lstStyle/>
          <a:p>
            <a:pPr algn="ctr"/>
            <a:r>
              <a:rPr lang="en-US" sz="5400" b="1" kern="10" dirty="0" err="1">
                <a:ln w="9525">
                  <a:solidFill>
                    <a:schemeClr val="accent2"/>
                  </a:solidFill>
                  <a:round/>
                  <a:headEnd/>
                  <a:tailEnd/>
                </a:ln>
                <a:solidFill>
                  <a:srgbClr val="FF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Môn</a:t>
            </a:r>
            <a:r>
              <a:rPr lang="en-US" sz="5400" b="1" kern="10" dirty="0">
                <a:ln w="9525">
                  <a:solidFill>
                    <a:schemeClr val="accent2"/>
                  </a:solidFill>
                  <a:round/>
                  <a:headEnd/>
                  <a:tailEnd/>
                </a:ln>
                <a:solidFill>
                  <a:srgbClr val="FF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Tin </a:t>
            </a:r>
            <a:r>
              <a:rPr lang="en-US" sz="5400" b="1" kern="10" dirty="0" err="1">
                <a:ln w="9525">
                  <a:solidFill>
                    <a:schemeClr val="accent2"/>
                  </a:solidFill>
                  <a:round/>
                  <a:headEnd/>
                  <a:tailEnd/>
                </a:ln>
                <a:solidFill>
                  <a:srgbClr val="FF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học</a:t>
            </a:r>
            <a:r>
              <a:rPr lang="en-US" sz="5400" b="1" kern="10" dirty="0">
                <a:ln w="9525">
                  <a:solidFill>
                    <a:schemeClr val="accent2"/>
                  </a:solidFill>
                  <a:round/>
                  <a:headEnd/>
                  <a:tailEnd/>
                </a:ln>
                <a:solidFill>
                  <a:srgbClr val="FF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 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500" fill="hold"/>
                                        <p:tgtEl>
                                          <p:spTgt spid="22531"/>
                                        </p:tgtEl>
                                        <p:attrNameLst>
                                          <p:attrName>ppt_w</p:attrName>
                                        </p:attrNameLst>
                                      </p:cBhvr>
                                      <p:tavLst>
                                        <p:tav tm="0">
                                          <p:val>
                                            <p:fltVal val="0"/>
                                          </p:val>
                                        </p:tav>
                                        <p:tav tm="100000">
                                          <p:val>
                                            <p:strVal val="#ppt_w"/>
                                          </p:val>
                                        </p:tav>
                                      </p:tavLst>
                                    </p:anim>
                                    <p:anim calcmode="lin" valueType="num">
                                      <p:cBhvr>
                                        <p:cTn id="8" dur="500" fill="hold"/>
                                        <p:tgtEl>
                                          <p:spTgt spid="22531"/>
                                        </p:tgtEl>
                                        <p:attrNameLst>
                                          <p:attrName>ppt_h</p:attrName>
                                        </p:attrNameLst>
                                      </p:cBhvr>
                                      <p:tavLst>
                                        <p:tav tm="0">
                                          <p:val>
                                            <p:fltVal val="0"/>
                                          </p:val>
                                        </p:tav>
                                        <p:tav tm="100000">
                                          <p:val>
                                            <p:strVal val="#ppt_h"/>
                                          </p:val>
                                        </p:tav>
                                      </p:tavLst>
                                    </p:anim>
                                  </p:childTnLst>
                                </p:cTn>
                              </p:par>
                              <p:par>
                                <p:cTn id="9" presetID="22" presetClass="emph" presetSubtype="0" repeatCount="indefinite" fill="hold" nodeType="withEffect">
                                  <p:stCondLst>
                                    <p:cond delay="0"/>
                                  </p:stCondLst>
                                  <p:childTnLst>
                                    <p:animClr clrSpc="hsl" dir="cw">
                                      <p:cBhvr override="childStyle">
                                        <p:cTn id="10" dur="500" fill="hold"/>
                                        <p:tgtEl>
                                          <p:spTgt spid="22531"/>
                                        </p:tgtEl>
                                        <p:attrNameLst>
                                          <p:attrName>style.color</p:attrName>
                                        </p:attrNameLst>
                                      </p:cBhvr>
                                      <p:by>
                                        <p:hsl h="-7200000" s="0" l="0"/>
                                      </p:by>
                                    </p:animClr>
                                    <p:animClr clrSpc="hsl" dir="cw">
                                      <p:cBhvr>
                                        <p:cTn id="11" dur="500" fill="hold"/>
                                        <p:tgtEl>
                                          <p:spTgt spid="22531"/>
                                        </p:tgtEl>
                                        <p:attrNameLst>
                                          <p:attrName>fillcolor</p:attrName>
                                        </p:attrNameLst>
                                      </p:cBhvr>
                                      <p:by>
                                        <p:hsl h="-7200000" s="0" l="0"/>
                                      </p:by>
                                    </p:animClr>
                                    <p:animClr clrSpc="hsl" dir="cw">
                                      <p:cBhvr>
                                        <p:cTn id="12" dur="500" fill="hold"/>
                                        <p:tgtEl>
                                          <p:spTgt spid="22531"/>
                                        </p:tgtEl>
                                        <p:attrNameLst>
                                          <p:attrName>stroke.color</p:attrName>
                                        </p:attrNameLst>
                                      </p:cBhvr>
                                      <p:by>
                                        <p:hsl h="-7200000" s="0" l="0"/>
                                      </p:by>
                                    </p:animClr>
                                    <p:set>
                                      <p:cBhvr>
                                        <p:cTn id="13" dur="500" fill="hold"/>
                                        <p:tgtEl>
                                          <p:spTgt spid="22531"/>
                                        </p:tgtEl>
                                        <p:attrNameLst>
                                          <p:attrName>fill.type</p:attrName>
                                        </p:attrNameLst>
                                      </p:cBhvr>
                                      <p:to>
                                        <p:strVal val="solid"/>
                                      </p:to>
                                    </p:set>
                                  </p:childTnLst>
                                </p:cTn>
                              </p:par>
                              <p:par>
                                <p:cTn id="14" presetID="20" presetClass="entr" presetSubtype="0" fill="hold" nodeType="withEffect">
                                  <p:stCondLst>
                                    <p:cond delay="0"/>
                                  </p:stCondLst>
                                  <p:childTnLst>
                                    <p:set>
                                      <p:cBhvr>
                                        <p:cTn id="15" dur="1" fill="hold">
                                          <p:stCondLst>
                                            <p:cond delay="0"/>
                                          </p:stCondLst>
                                        </p:cTn>
                                        <p:tgtEl>
                                          <p:spTgt spid="22532"/>
                                        </p:tgtEl>
                                        <p:attrNameLst>
                                          <p:attrName>style.visibility</p:attrName>
                                        </p:attrNameLst>
                                      </p:cBhvr>
                                      <p:to>
                                        <p:strVal val="visible"/>
                                      </p:to>
                                    </p:set>
                                    <p:animEffect transition="in" filter="wedge">
                                      <p:cBhvr>
                                        <p:cTn id="16" dur="2000"/>
                                        <p:tgtEl>
                                          <p:spTgt spid="22532"/>
                                        </p:tgtEl>
                                      </p:cBhvr>
                                    </p:animEffect>
                                  </p:childTnLst>
                                </p:cTn>
                              </p:par>
                              <p:par>
                                <p:cTn id="17" presetID="22" presetClass="emph" presetSubtype="0" repeatCount="indefinite" fill="hold" nodeType="withEffect">
                                  <p:stCondLst>
                                    <p:cond delay="0"/>
                                  </p:stCondLst>
                                  <p:childTnLst>
                                    <p:animClr clrSpc="hsl" dir="cw">
                                      <p:cBhvr override="childStyle">
                                        <p:cTn id="18" dur="500" fill="hold"/>
                                        <p:tgtEl>
                                          <p:spTgt spid="22532"/>
                                        </p:tgtEl>
                                        <p:attrNameLst>
                                          <p:attrName>style.color</p:attrName>
                                        </p:attrNameLst>
                                      </p:cBhvr>
                                      <p:by>
                                        <p:hsl h="-7200000" s="0" l="0"/>
                                      </p:by>
                                    </p:animClr>
                                    <p:animClr clrSpc="hsl" dir="cw">
                                      <p:cBhvr>
                                        <p:cTn id="19" dur="500" fill="hold"/>
                                        <p:tgtEl>
                                          <p:spTgt spid="22532"/>
                                        </p:tgtEl>
                                        <p:attrNameLst>
                                          <p:attrName>fillcolor</p:attrName>
                                        </p:attrNameLst>
                                      </p:cBhvr>
                                      <p:by>
                                        <p:hsl h="-7200000" s="0" l="0"/>
                                      </p:by>
                                    </p:animClr>
                                    <p:animClr clrSpc="hsl" dir="cw">
                                      <p:cBhvr>
                                        <p:cTn id="20" dur="500" fill="hold"/>
                                        <p:tgtEl>
                                          <p:spTgt spid="22532"/>
                                        </p:tgtEl>
                                        <p:attrNameLst>
                                          <p:attrName>stroke.color</p:attrName>
                                        </p:attrNameLst>
                                      </p:cBhvr>
                                      <p:by>
                                        <p:hsl h="-7200000" s="0" l="0"/>
                                      </p:by>
                                    </p:animClr>
                                    <p:set>
                                      <p:cBhvr>
                                        <p:cTn id="21" dur="500" fill="hold"/>
                                        <p:tgtEl>
                                          <p:spTgt spid="22532"/>
                                        </p:tgtEl>
                                        <p:attrNameLst>
                                          <p:attrName>fill.type</p:attrName>
                                        </p:attrNameLst>
                                      </p:cBhvr>
                                      <p:to>
                                        <p:strVal val="solid"/>
                                      </p:to>
                                    </p:set>
                                  </p:childTnLst>
                                </p:cTn>
                              </p:par>
                              <p:par>
                                <p:cTn id="22" presetID="8" presetClass="entr" presetSubtype="16" fill="hold" nodeType="withEffect">
                                  <p:stCondLst>
                                    <p:cond delay="0"/>
                                  </p:stCondLst>
                                  <p:childTnLst>
                                    <p:set>
                                      <p:cBhvr>
                                        <p:cTn id="23" dur="1" fill="hold">
                                          <p:stCondLst>
                                            <p:cond delay="0"/>
                                          </p:stCondLst>
                                        </p:cTn>
                                        <p:tgtEl>
                                          <p:spTgt spid="22535"/>
                                        </p:tgtEl>
                                        <p:attrNameLst>
                                          <p:attrName>style.visibility</p:attrName>
                                        </p:attrNameLst>
                                      </p:cBhvr>
                                      <p:to>
                                        <p:strVal val="visible"/>
                                      </p:to>
                                    </p:set>
                                    <p:animEffect transition="in" filter="diamond(in)">
                                      <p:cBhvr>
                                        <p:cTn id="24" dur="20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06719">
            <a:off x="-622246" y="-121307"/>
            <a:ext cx="1668892" cy="1612567"/>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25094">
            <a:off x="17418450" y="-187271"/>
            <a:ext cx="1563332" cy="1510569"/>
          </a:xfrm>
          <a:prstGeom prst="rect">
            <a:avLst/>
          </a:prstGeom>
        </p:spPr>
      </p:pic>
      <p:sp>
        <p:nvSpPr>
          <p:cNvPr id="9" name="TextBox 8">
            <a:extLst>
              <a:ext uri="{FF2B5EF4-FFF2-40B4-BE49-F238E27FC236}">
                <a16:creationId xmlns:a16="http://schemas.microsoft.com/office/drawing/2014/main" id="{6C085676-C126-542F-6191-21113FD29AEE}"/>
              </a:ext>
            </a:extLst>
          </p:cNvPr>
          <p:cNvSpPr txBox="1"/>
          <p:nvPr/>
        </p:nvSpPr>
        <p:spPr>
          <a:xfrm>
            <a:off x="4374639" y="702880"/>
            <a:ext cx="9144000" cy="861774"/>
          </a:xfrm>
          <a:prstGeom prst="rect">
            <a:avLst/>
          </a:prstGeom>
          <a:noFill/>
        </p:spPr>
        <p:txBody>
          <a:bodyPr wrap="square" rtlCol="0">
            <a:spAutoFit/>
          </a:bodyPr>
          <a:lstStyle/>
          <a:p>
            <a:pPr algn="ctr"/>
            <a:r>
              <a:rPr lang="en-US" sz="5000" b="1">
                <a:solidFill>
                  <a:schemeClr val="accent2">
                    <a:lumMod val="75000"/>
                  </a:schemeClr>
                </a:solidFill>
                <a:latin typeface="Arial" panose="020B0604020202020204" pitchFamily="34" charset="0"/>
                <a:cs typeface="Arial" panose="020B0604020202020204" pitchFamily="34" charset="0"/>
              </a:rPr>
              <a:t>HƯỚNG DẪN THỰC HIỆN </a:t>
            </a:r>
          </a:p>
        </p:txBody>
      </p:sp>
      <p:grpSp>
        <p:nvGrpSpPr>
          <p:cNvPr id="22" name="Group 21">
            <a:extLst>
              <a:ext uri="{FF2B5EF4-FFF2-40B4-BE49-F238E27FC236}">
                <a16:creationId xmlns:a16="http://schemas.microsoft.com/office/drawing/2014/main" id="{84B74437-0EC6-3D27-2F60-A2B6E2F60F16}"/>
              </a:ext>
            </a:extLst>
          </p:cNvPr>
          <p:cNvGrpSpPr/>
          <p:nvPr/>
        </p:nvGrpSpPr>
        <p:grpSpPr>
          <a:xfrm>
            <a:off x="1121952" y="2039369"/>
            <a:ext cx="5410200" cy="6556737"/>
            <a:chOff x="2133600" y="2320563"/>
            <a:chExt cx="5410200" cy="6556737"/>
          </a:xfrm>
        </p:grpSpPr>
        <p:sp>
          <p:nvSpPr>
            <p:cNvPr id="12" name="Rectangle: Rounded Corners 11">
              <a:extLst>
                <a:ext uri="{FF2B5EF4-FFF2-40B4-BE49-F238E27FC236}">
                  <a16:creationId xmlns:a16="http://schemas.microsoft.com/office/drawing/2014/main" id="{CBD26557-2EC3-0C31-8786-BC8B1E40746C}"/>
                </a:ext>
              </a:extLst>
            </p:cNvPr>
            <p:cNvSpPr/>
            <p:nvPr/>
          </p:nvSpPr>
          <p:spPr>
            <a:xfrm>
              <a:off x="2133600" y="2857500"/>
              <a:ext cx="5410200" cy="6019800"/>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F5B0208-60D5-4E5F-D7B9-BEA73C216723}"/>
                </a:ext>
              </a:extLst>
            </p:cNvPr>
            <p:cNvSpPr/>
            <p:nvPr/>
          </p:nvSpPr>
          <p:spPr>
            <a:xfrm>
              <a:off x="4252433" y="2320563"/>
              <a:ext cx="1172532" cy="1172532"/>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A38DCC68-E497-F8C1-43F2-6F25F8B887E9}"/>
                </a:ext>
              </a:extLst>
            </p:cNvPr>
            <p:cNvSpPr txBox="1"/>
            <p:nvPr/>
          </p:nvSpPr>
          <p:spPr>
            <a:xfrm>
              <a:off x="2192774" y="3797993"/>
              <a:ext cx="5291851"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Trước khi xem video </a:t>
              </a:r>
            </a:p>
          </p:txBody>
        </p:sp>
        <p:sp>
          <p:nvSpPr>
            <p:cNvPr id="17" name="TextBox 16">
              <a:extLst>
                <a:ext uri="{FF2B5EF4-FFF2-40B4-BE49-F238E27FC236}">
                  <a16:creationId xmlns:a16="http://schemas.microsoft.com/office/drawing/2014/main" id="{B60DDD87-3149-28E8-37EA-44A87F868E8D}"/>
                </a:ext>
              </a:extLst>
            </p:cNvPr>
            <p:cNvSpPr txBox="1"/>
            <p:nvPr/>
          </p:nvSpPr>
          <p:spPr>
            <a:xfrm>
              <a:off x="2192773" y="4682672"/>
              <a:ext cx="5291851" cy="3694409"/>
            </a:xfrm>
            <a:prstGeom prst="rect">
              <a:avLst/>
            </a:prstGeom>
            <a:noFill/>
          </p:spPr>
          <p:txBody>
            <a:bodyPr wrap="square" rtlCol="0">
              <a:spAutoFit/>
            </a:bodyPr>
            <a:lstStyle/>
            <a:p>
              <a:pPr marL="457200" indent="-457200">
                <a:lnSpc>
                  <a:spcPct val="150000"/>
                </a:lnSpc>
                <a:buFont typeface="Wingdings" panose="05000000000000000000" pitchFamily="2" charset="2"/>
                <a:buChar char="§"/>
              </a:pPr>
              <a:r>
                <a:rPr lang="en-US" sz="3200">
                  <a:latin typeface="Arial" panose="020B0604020202020204" pitchFamily="34" charset="0"/>
                  <a:cs typeface="Arial" panose="020B0604020202020204" pitchFamily="34" charset="0"/>
                </a:rPr>
                <a:t>Kiểm tra để đảm bảo máy tính có video cần xem </a:t>
              </a:r>
            </a:p>
            <a:p>
              <a:pPr marL="457200" indent="-457200">
                <a:lnSpc>
                  <a:spcPct val="150000"/>
                </a:lnSpc>
                <a:buFont typeface="Wingdings" panose="05000000000000000000" pitchFamily="2" charset="2"/>
                <a:buChar char="§"/>
              </a:pPr>
              <a:r>
                <a:rPr lang="en-US" sz="3200">
                  <a:latin typeface="Arial" panose="020B0604020202020204" pitchFamily="34" charset="0"/>
                  <a:cs typeface="Arial" panose="020B0604020202020204" pitchFamily="34" charset="0"/>
                </a:rPr>
                <a:t>Suy nghĩ về những niềm vui, ý nghĩ về ngày Tết Nguyên đán</a:t>
              </a:r>
            </a:p>
          </p:txBody>
        </p:sp>
      </p:grpSp>
      <p:grpSp>
        <p:nvGrpSpPr>
          <p:cNvPr id="26" name="Group 25">
            <a:extLst>
              <a:ext uri="{FF2B5EF4-FFF2-40B4-BE49-F238E27FC236}">
                <a16:creationId xmlns:a16="http://schemas.microsoft.com/office/drawing/2014/main" id="{34F246DC-7DF7-F1EF-9004-D630EBC562AC}"/>
              </a:ext>
            </a:extLst>
          </p:cNvPr>
          <p:cNvGrpSpPr/>
          <p:nvPr/>
        </p:nvGrpSpPr>
        <p:grpSpPr>
          <a:xfrm>
            <a:off x="10068238" y="2077209"/>
            <a:ext cx="5410200" cy="2898009"/>
            <a:chOff x="2133600" y="2320563"/>
            <a:chExt cx="5410200" cy="2898009"/>
          </a:xfrm>
        </p:grpSpPr>
        <p:sp>
          <p:nvSpPr>
            <p:cNvPr id="27" name="Rectangle: Rounded Corners 26">
              <a:extLst>
                <a:ext uri="{FF2B5EF4-FFF2-40B4-BE49-F238E27FC236}">
                  <a16:creationId xmlns:a16="http://schemas.microsoft.com/office/drawing/2014/main" id="{652407F0-EBF2-653C-EA6C-E6CA6A1A926A}"/>
                </a:ext>
              </a:extLst>
            </p:cNvPr>
            <p:cNvSpPr/>
            <p:nvPr/>
          </p:nvSpPr>
          <p:spPr>
            <a:xfrm>
              <a:off x="2133600" y="2857500"/>
              <a:ext cx="5410200" cy="2361072"/>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AAB6016-9859-09EA-F434-DED08D98145B}"/>
                </a:ext>
              </a:extLst>
            </p:cNvPr>
            <p:cNvSpPr/>
            <p:nvPr/>
          </p:nvSpPr>
          <p:spPr>
            <a:xfrm>
              <a:off x="4252433" y="2320563"/>
              <a:ext cx="1172532" cy="1172532"/>
            </a:xfrm>
            <a:prstGeom prst="ellipse">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29" name="TextBox 28">
              <a:extLst>
                <a:ext uri="{FF2B5EF4-FFF2-40B4-BE49-F238E27FC236}">
                  <a16:creationId xmlns:a16="http://schemas.microsoft.com/office/drawing/2014/main" id="{558BA0A1-A2A7-F269-2984-1688C948081C}"/>
                </a:ext>
              </a:extLst>
            </p:cNvPr>
            <p:cNvSpPr txBox="1"/>
            <p:nvPr/>
          </p:nvSpPr>
          <p:spPr>
            <a:xfrm>
              <a:off x="2192774" y="3797993"/>
              <a:ext cx="5291851" cy="646331"/>
            </a:xfrm>
            <a:prstGeom prst="rect">
              <a:avLst/>
            </a:prstGeom>
            <a:noFill/>
          </p:spPr>
          <p:txBody>
            <a:bodyPr wrap="square" rtlCol="0">
              <a:spAutoFit/>
            </a:bodyPr>
            <a:lstStyle/>
            <a:p>
              <a:pPr algn="ctr"/>
              <a:r>
                <a:rPr lang="en-US" sz="3600" b="1">
                  <a:latin typeface="Arial" panose="020B0604020202020204" pitchFamily="34" charset="0"/>
                  <a:cs typeface="Arial" panose="020B0604020202020204" pitchFamily="34" charset="0"/>
                </a:rPr>
                <a:t>Mở video </a:t>
              </a:r>
              <a:r>
                <a:rPr lang="en-US" sz="3600" b="1">
                  <a:solidFill>
                    <a:srgbClr val="FF0000"/>
                  </a:solidFill>
                  <a:latin typeface="Arial" panose="020B0604020202020204" pitchFamily="34" charset="0"/>
                  <a:cs typeface="Arial" panose="020B0604020202020204" pitchFamily="34" charset="0"/>
                </a:rPr>
                <a:t>Tết ba miền</a:t>
              </a:r>
            </a:p>
          </p:txBody>
        </p:sp>
      </p:grpSp>
      <p:pic>
        <p:nvPicPr>
          <p:cNvPr id="34" name="Picture 33">
            <a:extLst>
              <a:ext uri="{FF2B5EF4-FFF2-40B4-BE49-F238E27FC236}">
                <a16:creationId xmlns:a16="http://schemas.microsoft.com/office/drawing/2014/main" id="{E4E50290-ADD6-6FE4-373D-2696B8CB4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7466" y="5025745"/>
            <a:ext cx="9790119" cy="453506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964733" y="8002311"/>
            <a:ext cx="1738406" cy="1716676"/>
          </a:xfrm>
          <a:prstGeom prst="rect">
            <a:avLst/>
          </a:prstGeom>
        </p:spPr>
      </p:pic>
    </p:spTree>
    <p:extLst>
      <p:ext uri="{BB962C8B-B14F-4D97-AF65-F5344CB8AC3E}">
        <p14:creationId xmlns:p14="http://schemas.microsoft.com/office/powerpoint/2010/main" val="8042151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par>
                                <p:cTn id="18" presetID="22" presetClass="entr" presetSubtype="4"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15240" y="274126"/>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106719">
            <a:off x="-622246" y="-121307"/>
            <a:ext cx="1668892" cy="1612567"/>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25094">
            <a:off x="17418450" y="-187271"/>
            <a:ext cx="1563332" cy="1510569"/>
          </a:xfrm>
          <a:prstGeom prst="rect">
            <a:avLst/>
          </a:prstGeom>
        </p:spPr>
      </p:pic>
      <p:sp>
        <p:nvSpPr>
          <p:cNvPr id="9" name="TextBox 8">
            <a:extLst>
              <a:ext uri="{FF2B5EF4-FFF2-40B4-BE49-F238E27FC236}">
                <a16:creationId xmlns:a16="http://schemas.microsoft.com/office/drawing/2014/main" id="{6C085676-C126-542F-6191-21113FD29AEE}"/>
              </a:ext>
            </a:extLst>
          </p:cNvPr>
          <p:cNvSpPr txBox="1"/>
          <p:nvPr/>
        </p:nvSpPr>
        <p:spPr>
          <a:xfrm>
            <a:off x="4374639" y="702880"/>
            <a:ext cx="9144000" cy="861774"/>
          </a:xfrm>
          <a:prstGeom prst="rect">
            <a:avLst/>
          </a:prstGeom>
          <a:noFill/>
        </p:spPr>
        <p:txBody>
          <a:bodyPr wrap="square" rtlCol="0">
            <a:spAutoFit/>
          </a:bodyPr>
          <a:lstStyle/>
          <a:p>
            <a:pPr algn="ctr"/>
            <a:r>
              <a:rPr lang="en-US" sz="5000" b="1">
                <a:solidFill>
                  <a:schemeClr val="accent2">
                    <a:lumMod val="75000"/>
                  </a:schemeClr>
                </a:solidFill>
                <a:latin typeface="Arial" panose="020B0604020202020204" pitchFamily="34" charset="0"/>
                <a:cs typeface="Arial" panose="020B0604020202020204" pitchFamily="34" charset="0"/>
              </a:rPr>
              <a:t>HƯỚNG DẪN THỰC HIỆN </a:t>
            </a:r>
          </a:p>
        </p:txBody>
      </p:sp>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964733" y="8002311"/>
            <a:ext cx="1738406" cy="1716676"/>
          </a:xfrm>
          <a:prstGeom prst="rect">
            <a:avLst/>
          </a:prstGeom>
        </p:spPr>
      </p:pic>
      <p:grpSp>
        <p:nvGrpSpPr>
          <p:cNvPr id="50" name="Group 49">
            <a:extLst>
              <a:ext uri="{FF2B5EF4-FFF2-40B4-BE49-F238E27FC236}">
                <a16:creationId xmlns:a16="http://schemas.microsoft.com/office/drawing/2014/main" id="{32FB95C0-3AF3-0C79-F8AB-EB7FF5F44BAD}"/>
              </a:ext>
            </a:extLst>
          </p:cNvPr>
          <p:cNvGrpSpPr/>
          <p:nvPr/>
        </p:nvGrpSpPr>
        <p:grpSpPr>
          <a:xfrm>
            <a:off x="4036947" y="1772376"/>
            <a:ext cx="9968556" cy="7703598"/>
            <a:chOff x="7376814" y="1944993"/>
            <a:chExt cx="9968556" cy="7703598"/>
          </a:xfrm>
        </p:grpSpPr>
        <p:grpSp>
          <p:nvGrpSpPr>
            <p:cNvPr id="41" name="Group 40">
              <a:extLst>
                <a:ext uri="{FF2B5EF4-FFF2-40B4-BE49-F238E27FC236}">
                  <a16:creationId xmlns:a16="http://schemas.microsoft.com/office/drawing/2014/main" id="{B2411C30-DDE2-586D-827B-2087CB40D661}"/>
                </a:ext>
              </a:extLst>
            </p:cNvPr>
            <p:cNvGrpSpPr/>
            <p:nvPr/>
          </p:nvGrpSpPr>
          <p:grpSpPr>
            <a:xfrm>
              <a:off x="7376814" y="1944993"/>
              <a:ext cx="9968556" cy="3150092"/>
              <a:chOff x="7478293" y="3150515"/>
              <a:chExt cx="9968556" cy="3150092"/>
            </a:xfrm>
          </p:grpSpPr>
          <p:pic>
            <p:nvPicPr>
              <p:cNvPr id="21" name="Picture 20">
                <a:extLst>
                  <a:ext uri="{FF2B5EF4-FFF2-40B4-BE49-F238E27FC236}">
                    <a16:creationId xmlns:a16="http://schemas.microsoft.com/office/drawing/2014/main" id="{A0183075-FD43-6803-FA96-A26EBFA3810B}"/>
                  </a:ext>
                </a:extLst>
              </p:cNvPr>
              <p:cNvPicPr>
                <a:picLocks noChangeAspect="1"/>
              </p:cNvPicPr>
              <p:nvPr/>
            </p:nvPicPr>
            <p:blipFill>
              <a:blip r:embed="rId8"/>
              <a:stretch>
                <a:fillRect/>
              </a:stretch>
            </p:blipFill>
            <p:spPr>
              <a:xfrm>
                <a:off x="7478293" y="3898615"/>
                <a:ext cx="9968556" cy="1881085"/>
              </a:xfrm>
              <a:prstGeom prst="rect">
                <a:avLst/>
              </a:prstGeom>
            </p:spPr>
          </p:pic>
          <p:sp>
            <p:nvSpPr>
              <p:cNvPr id="33" name="Freeform: Shape 32">
                <a:extLst>
                  <a:ext uri="{FF2B5EF4-FFF2-40B4-BE49-F238E27FC236}">
                    <a16:creationId xmlns:a16="http://schemas.microsoft.com/office/drawing/2014/main" id="{7FD50FA0-EA4B-6A8E-C9F6-92A6DF4303FF}"/>
                  </a:ext>
                </a:extLst>
              </p:cNvPr>
              <p:cNvSpPr/>
              <p:nvPr/>
            </p:nvSpPr>
            <p:spPr>
              <a:xfrm>
                <a:off x="12364872" y="3957851"/>
                <a:ext cx="970128" cy="1173761"/>
              </a:xfrm>
              <a:custGeom>
                <a:avLst/>
                <a:gdLst>
                  <a:gd name="connsiteX0" fmla="*/ 0 w 723331"/>
                  <a:gd name="connsiteY0" fmla="*/ 1160059 h 1173761"/>
                  <a:gd name="connsiteX1" fmla="*/ 382137 w 723331"/>
                  <a:gd name="connsiteY1" fmla="*/ 1009934 h 1173761"/>
                  <a:gd name="connsiteX2" fmla="*/ 723331 w 723331"/>
                  <a:gd name="connsiteY2" fmla="*/ 0 h 1173761"/>
                </a:gdLst>
                <a:ahLst/>
                <a:cxnLst>
                  <a:cxn ang="0">
                    <a:pos x="connsiteX0" y="connsiteY0"/>
                  </a:cxn>
                  <a:cxn ang="0">
                    <a:pos x="connsiteX1" y="connsiteY1"/>
                  </a:cxn>
                  <a:cxn ang="0">
                    <a:pos x="connsiteX2" y="connsiteY2"/>
                  </a:cxn>
                </a:cxnLst>
                <a:rect l="l" t="t" r="r" b="b"/>
                <a:pathLst>
                  <a:path w="723331" h="1173761">
                    <a:moveTo>
                      <a:pt x="0" y="1160059"/>
                    </a:moveTo>
                    <a:cubicBezTo>
                      <a:pt x="130791" y="1181668"/>
                      <a:pt x="261582" y="1203277"/>
                      <a:pt x="382137" y="1009934"/>
                    </a:cubicBezTo>
                    <a:cubicBezTo>
                      <a:pt x="502692" y="816591"/>
                      <a:pt x="613011" y="408295"/>
                      <a:pt x="723331" y="0"/>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B944EC97-CC72-5D5D-8614-6613CF17C30D}"/>
                  </a:ext>
                </a:extLst>
              </p:cNvPr>
              <p:cNvSpPr txBox="1"/>
              <p:nvPr/>
            </p:nvSpPr>
            <p:spPr>
              <a:xfrm>
                <a:off x="11364272" y="3424167"/>
                <a:ext cx="3124200"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Tự động chạy lặp lại </a:t>
                </a:r>
              </a:p>
            </p:txBody>
          </p:sp>
          <p:sp>
            <p:nvSpPr>
              <p:cNvPr id="37" name="Freeform: Shape 36">
                <a:extLst>
                  <a:ext uri="{FF2B5EF4-FFF2-40B4-BE49-F238E27FC236}">
                    <a16:creationId xmlns:a16="http://schemas.microsoft.com/office/drawing/2014/main" id="{8EDDF2B9-DA48-C34E-BB16-42EE40798F5F}"/>
                  </a:ext>
                </a:extLst>
              </p:cNvPr>
              <p:cNvSpPr/>
              <p:nvPr/>
            </p:nvSpPr>
            <p:spPr>
              <a:xfrm>
                <a:off x="10445703" y="3861081"/>
                <a:ext cx="378138" cy="1173761"/>
              </a:xfrm>
              <a:custGeom>
                <a:avLst/>
                <a:gdLst>
                  <a:gd name="connsiteX0" fmla="*/ 0 w 328932"/>
                  <a:gd name="connsiteY0" fmla="*/ 1037230 h 1037230"/>
                  <a:gd name="connsiteX1" fmla="*/ 327546 w 328932"/>
                  <a:gd name="connsiteY1" fmla="*/ 586854 h 1037230"/>
                  <a:gd name="connsiteX2" fmla="*/ 95534 w 328932"/>
                  <a:gd name="connsiteY2" fmla="*/ 0 h 1037230"/>
                </a:gdLst>
                <a:ahLst/>
                <a:cxnLst>
                  <a:cxn ang="0">
                    <a:pos x="connsiteX0" y="connsiteY0"/>
                  </a:cxn>
                  <a:cxn ang="0">
                    <a:pos x="connsiteX1" y="connsiteY1"/>
                  </a:cxn>
                  <a:cxn ang="0">
                    <a:pos x="connsiteX2" y="connsiteY2"/>
                  </a:cxn>
                </a:cxnLst>
                <a:rect l="l" t="t" r="r" b="b"/>
                <a:pathLst>
                  <a:path w="328932" h="1037230">
                    <a:moveTo>
                      <a:pt x="0" y="1037230"/>
                    </a:moveTo>
                    <a:cubicBezTo>
                      <a:pt x="155812" y="898478"/>
                      <a:pt x="311624" y="759726"/>
                      <a:pt x="327546" y="586854"/>
                    </a:cubicBezTo>
                    <a:cubicBezTo>
                      <a:pt x="343468" y="413982"/>
                      <a:pt x="219501" y="206991"/>
                      <a:pt x="95534" y="0"/>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F1DB0DC4-3C32-C29E-907B-B052F7A7B7DE}"/>
                  </a:ext>
                </a:extLst>
              </p:cNvPr>
              <p:cNvSpPr txBox="1"/>
              <p:nvPr/>
            </p:nvSpPr>
            <p:spPr>
              <a:xfrm>
                <a:off x="9017862" y="3150515"/>
                <a:ext cx="3124200"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Phát video </a:t>
                </a:r>
              </a:p>
            </p:txBody>
          </p:sp>
          <p:sp>
            <p:nvSpPr>
              <p:cNvPr id="39" name="Freeform: Shape 38">
                <a:extLst>
                  <a:ext uri="{FF2B5EF4-FFF2-40B4-BE49-F238E27FC236}">
                    <a16:creationId xmlns:a16="http://schemas.microsoft.com/office/drawing/2014/main" id="{B369367D-A602-49BD-5574-BDF4C17A545D}"/>
                  </a:ext>
                </a:extLst>
              </p:cNvPr>
              <p:cNvSpPr/>
              <p:nvPr/>
            </p:nvSpPr>
            <p:spPr>
              <a:xfrm>
                <a:off x="14439331" y="5363570"/>
                <a:ext cx="1226804" cy="614149"/>
              </a:xfrm>
              <a:custGeom>
                <a:avLst/>
                <a:gdLst>
                  <a:gd name="connsiteX0" fmla="*/ 1119117 w 1226804"/>
                  <a:gd name="connsiteY0" fmla="*/ 0 h 614149"/>
                  <a:gd name="connsiteX1" fmla="*/ 1119117 w 1226804"/>
                  <a:gd name="connsiteY1" fmla="*/ 450376 h 614149"/>
                  <a:gd name="connsiteX2" fmla="*/ 0 w 1226804"/>
                  <a:gd name="connsiteY2" fmla="*/ 614149 h 614149"/>
                  <a:gd name="connsiteX3" fmla="*/ 0 w 1226804"/>
                  <a:gd name="connsiteY3" fmla="*/ 614149 h 614149"/>
                </a:gdLst>
                <a:ahLst/>
                <a:cxnLst>
                  <a:cxn ang="0">
                    <a:pos x="connsiteX0" y="connsiteY0"/>
                  </a:cxn>
                  <a:cxn ang="0">
                    <a:pos x="connsiteX1" y="connsiteY1"/>
                  </a:cxn>
                  <a:cxn ang="0">
                    <a:pos x="connsiteX2" y="connsiteY2"/>
                  </a:cxn>
                  <a:cxn ang="0">
                    <a:pos x="connsiteX3" y="connsiteY3"/>
                  </a:cxn>
                </a:cxnLst>
                <a:rect l="l" t="t" r="r" b="b"/>
                <a:pathLst>
                  <a:path w="1226804" h="614149">
                    <a:moveTo>
                      <a:pt x="1119117" y="0"/>
                    </a:moveTo>
                    <a:cubicBezTo>
                      <a:pt x="1212377" y="174009"/>
                      <a:pt x="1305637" y="348018"/>
                      <a:pt x="1119117" y="450376"/>
                    </a:cubicBezTo>
                    <a:cubicBezTo>
                      <a:pt x="932597" y="552734"/>
                      <a:pt x="0" y="614149"/>
                      <a:pt x="0" y="614149"/>
                    </a:cubicBezTo>
                    <a:lnTo>
                      <a:pt x="0" y="614149"/>
                    </a:ln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745AE77B-13E2-0B31-817B-015359FE15D8}"/>
                  </a:ext>
                </a:extLst>
              </p:cNvPr>
              <p:cNvSpPr txBox="1"/>
              <p:nvPr/>
            </p:nvSpPr>
            <p:spPr>
              <a:xfrm>
                <a:off x="9870808" y="5823553"/>
                <a:ext cx="4800600"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Bật – tắt, điều chỉnh âm thanh </a:t>
                </a:r>
              </a:p>
            </p:txBody>
          </p:sp>
        </p:grpSp>
        <p:grpSp>
          <p:nvGrpSpPr>
            <p:cNvPr id="48" name="Group 47">
              <a:extLst>
                <a:ext uri="{FF2B5EF4-FFF2-40B4-BE49-F238E27FC236}">
                  <a16:creationId xmlns:a16="http://schemas.microsoft.com/office/drawing/2014/main" id="{A0CA417C-2154-4CA2-1788-EFC21B319FB1}"/>
                </a:ext>
              </a:extLst>
            </p:cNvPr>
            <p:cNvGrpSpPr/>
            <p:nvPr/>
          </p:nvGrpSpPr>
          <p:grpSpPr>
            <a:xfrm>
              <a:off x="7446758" y="5353116"/>
              <a:ext cx="9187649" cy="3398166"/>
              <a:chOff x="7276435" y="6083731"/>
              <a:chExt cx="9187649" cy="3398166"/>
            </a:xfrm>
          </p:grpSpPr>
          <p:pic>
            <p:nvPicPr>
              <p:cNvPr id="30" name="Picture 29">
                <a:extLst>
                  <a:ext uri="{FF2B5EF4-FFF2-40B4-BE49-F238E27FC236}">
                    <a16:creationId xmlns:a16="http://schemas.microsoft.com/office/drawing/2014/main" id="{60D108E4-27F0-867F-8632-339C794C38D6}"/>
                  </a:ext>
                </a:extLst>
              </p:cNvPr>
              <p:cNvPicPr>
                <a:picLocks noChangeAspect="1"/>
              </p:cNvPicPr>
              <p:nvPr/>
            </p:nvPicPr>
            <p:blipFill>
              <a:blip r:embed="rId9"/>
              <a:stretch>
                <a:fillRect/>
              </a:stretch>
            </p:blipFill>
            <p:spPr>
              <a:xfrm>
                <a:off x="9218001" y="6843165"/>
                <a:ext cx="5665941" cy="1725595"/>
              </a:xfrm>
              <a:prstGeom prst="rect">
                <a:avLst/>
              </a:prstGeom>
            </p:spPr>
          </p:pic>
          <p:sp>
            <p:nvSpPr>
              <p:cNvPr id="42" name="Freeform: Shape 41">
                <a:extLst>
                  <a:ext uri="{FF2B5EF4-FFF2-40B4-BE49-F238E27FC236}">
                    <a16:creationId xmlns:a16="http://schemas.microsoft.com/office/drawing/2014/main" id="{EE8E19C2-E815-5C91-3B43-08E863EF8CC0}"/>
                  </a:ext>
                </a:extLst>
              </p:cNvPr>
              <p:cNvSpPr/>
              <p:nvPr/>
            </p:nvSpPr>
            <p:spPr>
              <a:xfrm>
                <a:off x="11998215" y="6591747"/>
                <a:ext cx="968991" cy="941696"/>
              </a:xfrm>
              <a:custGeom>
                <a:avLst/>
                <a:gdLst>
                  <a:gd name="connsiteX0" fmla="*/ 0 w 968991"/>
                  <a:gd name="connsiteY0" fmla="*/ 941696 h 941696"/>
                  <a:gd name="connsiteX1" fmla="*/ 204717 w 968991"/>
                  <a:gd name="connsiteY1" fmla="*/ 368490 h 941696"/>
                  <a:gd name="connsiteX2" fmla="*/ 968991 w 968991"/>
                  <a:gd name="connsiteY2" fmla="*/ 13648 h 941696"/>
                  <a:gd name="connsiteX3" fmla="*/ 968991 w 968991"/>
                  <a:gd name="connsiteY3" fmla="*/ 13648 h 941696"/>
                  <a:gd name="connsiteX4" fmla="*/ 968991 w 968991"/>
                  <a:gd name="connsiteY4" fmla="*/ 0 h 941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991" h="941696">
                    <a:moveTo>
                      <a:pt x="0" y="941696"/>
                    </a:moveTo>
                    <a:cubicBezTo>
                      <a:pt x="21609" y="732430"/>
                      <a:pt x="43219" y="523165"/>
                      <a:pt x="204717" y="368490"/>
                    </a:cubicBezTo>
                    <a:cubicBezTo>
                      <a:pt x="366216" y="213815"/>
                      <a:pt x="968991" y="13648"/>
                      <a:pt x="968991" y="13648"/>
                    </a:cubicBezTo>
                    <a:lnTo>
                      <a:pt x="968991" y="13648"/>
                    </a:lnTo>
                    <a:lnTo>
                      <a:pt x="968991" y="0"/>
                    </a:ln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96907248-0C18-973E-9BFF-7859EA20C1A5}"/>
                  </a:ext>
                </a:extLst>
              </p:cNvPr>
              <p:cNvSpPr txBox="1"/>
              <p:nvPr/>
            </p:nvSpPr>
            <p:spPr>
              <a:xfrm>
                <a:off x="11178324" y="6083731"/>
                <a:ext cx="3124200"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Tạm dừng video </a:t>
                </a:r>
              </a:p>
            </p:txBody>
          </p:sp>
          <p:sp>
            <p:nvSpPr>
              <p:cNvPr id="44" name="Freeform: Shape 43">
                <a:extLst>
                  <a:ext uri="{FF2B5EF4-FFF2-40B4-BE49-F238E27FC236}">
                    <a16:creationId xmlns:a16="http://schemas.microsoft.com/office/drawing/2014/main" id="{65AAC555-83CA-03DD-EC15-CCCBCEA50FE7}"/>
                  </a:ext>
                </a:extLst>
              </p:cNvPr>
              <p:cNvSpPr/>
              <p:nvPr/>
            </p:nvSpPr>
            <p:spPr>
              <a:xfrm>
                <a:off x="10003809" y="8134066"/>
                <a:ext cx="996286" cy="764274"/>
              </a:xfrm>
              <a:custGeom>
                <a:avLst/>
                <a:gdLst>
                  <a:gd name="connsiteX0" fmla="*/ 982639 w 996286"/>
                  <a:gd name="connsiteY0" fmla="*/ 0 h 764274"/>
                  <a:gd name="connsiteX1" fmla="*/ 859809 w 996286"/>
                  <a:gd name="connsiteY1" fmla="*/ 354841 h 764274"/>
                  <a:gd name="connsiteX2" fmla="*/ 0 w 996286"/>
                  <a:gd name="connsiteY2" fmla="*/ 764274 h 764274"/>
                </a:gdLst>
                <a:ahLst/>
                <a:cxnLst>
                  <a:cxn ang="0">
                    <a:pos x="connsiteX0" y="connsiteY0"/>
                  </a:cxn>
                  <a:cxn ang="0">
                    <a:pos x="connsiteX1" y="connsiteY1"/>
                  </a:cxn>
                  <a:cxn ang="0">
                    <a:pos x="connsiteX2" y="connsiteY2"/>
                  </a:cxn>
                </a:cxnLst>
                <a:rect l="l" t="t" r="r" b="b"/>
                <a:pathLst>
                  <a:path w="996286" h="764274">
                    <a:moveTo>
                      <a:pt x="982639" y="0"/>
                    </a:moveTo>
                    <a:cubicBezTo>
                      <a:pt x="1003110" y="113731"/>
                      <a:pt x="1023582" y="227462"/>
                      <a:pt x="859809" y="354841"/>
                    </a:cubicBezTo>
                    <a:cubicBezTo>
                      <a:pt x="696036" y="482220"/>
                      <a:pt x="348018" y="623247"/>
                      <a:pt x="0" y="764274"/>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4565176B-C9E2-03B4-14D6-B3C89D6D4AEE}"/>
                  </a:ext>
                </a:extLst>
              </p:cNvPr>
              <p:cNvSpPr/>
              <p:nvPr/>
            </p:nvSpPr>
            <p:spPr>
              <a:xfrm>
                <a:off x="13929494" y="8052179"/>
                <a:ext cx="1028452" cy="682388"/>
              </a:xfrm>
              <a:custGeom>
                <a:avLst/>
                <a:gdLst>
                  <a:gd name="connsiteX0" fmla="*/ 4870 w 1028452"/>
                  <a:gd name="connsiteY0" fmla="*/ 0 h 682388"/>
                  <a:gd name="connsiteX1" fmla="*/ 154996 w 1028452"/>
                  <a:gd name="connsiteY1" fmla="*/ 491320 h 682388"/>
                  <a:gd name="connsiteX2" fmla="*/ 1028452 w 1028452"/>
                  <a:gd name="connsiteY2" fmla="*/ 682388 h 682388"/>
                </a:gdLst>
                <a:ahLst/>
                <a:cxnLst>
                  <a:cxn ang="0">
                    <a:pos x="connsiteX0" y="connsiteY0"/>
                  </a:cxn>
                  <a:cxn ang="0">
                    <a:pos x="connsiteX1" y="connsiteY1"/>
                  </a:cxn>
                  <a:cxn ang="0">
                    <a:pos x="connsiteX2" y="connsiteY2"/>
                  </a:cxn>
                </a:cxnLst>
                <a:rect l="l" t="t" r="r" b="b"/>
                <a:pathLst>
                  <a:path w="1028452" h="682388">
                    <a:moveTo>
                      <a:pt x="4870" y="0"/>
                    </a:moveTo>
                    <a:cubicBezTo>
                      <a:pt x="-5366" y="188794"/>
                      <a:pt x="-15601" y="377589"/>
                      <a:pt x="154996" y="491320"/>
                    </a:cubicBezTo>
                    <a:cubicBezTo>
                      <a:pt x="325593" y="605051"/>
                      <a:pt x="677022" y="643719"/>
                      <a:pt x="1028452" y="682388"/>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14E944F5-5B83-3042-1C6F-4C95492BC1C8}"/>
                  </a:ext>
                </a:extLst>
              </p:cNvPr>
              <p:cNvSpPr txBox="1"/>
              <p:nvPr/>
            </p:nvSpPr>
            <p:spPr>
              <a:xfrm>
                <a:off x="7276435" y="8960706"/>
                <a:ext cx="3723660"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Xem đoạn video đã qua </a:t>
                </a:r>
              </a:p>
            </p:txBody>
          </p:sp>
          <p:sp>
            <p:nvSpPr>
              <p:cNvPr id="47" name="TextBox 46">
                <a:extLst>
                  <a:ext uri="{FF2B5EF4-FFF2-40B4-BE49-F238E27FC236}">
                    <a16:creationId xmlns:a16="http://schemas.microsoft.com/office/drawing/2014/main" id="{E9ED1209-9F29-CA0B-827B-914488267DC0}"/>
                  </a:ext>
                </a:extLst>
              </p:cNvPr>
              <p:cNvSpPr txBox="1"/>
              <p:nvPr/>
            </p:nvSpPr>
            <p:spPr>
              <a:xfrm>
                <a:off x="12740424" y="9004843"/>
                <a:ext cx="3723660" cy="477054"/>
              </a:xfrm>
              <a:prstGeom prst="rect">
                <a:avLst/>
              </a:prstGeom>
              <a:noFill/>
            </p:spPr>
            <p:txBody>
              <a:bodyPr wrap="square" rtlCol="0">
                <a:spAutoFit/>
              </a:bodyPr>
              <a:lstStyle/>
              <a:p>
                <a:pPr algn="ctr"/>
                <a:r>
                  <a:rPr lang="en-US" sz="2500">
                    <a:latin typeface="Arial" panose="020B0604020202020204" pitchFamily="34" charset="0"/>
                    <a:cs typeface="Arial" panose="020B0604020202020204" pitchFamily="34" charset="0"/>
                  </a:rPr>
                  <a:t>Xem đoạn video sắp đến</a:t>
                </a:r>
              </a:p>
            </p:txBody>
          </p:sp>
        </p:grpSp>
        <p:sp>
          <p:nvSpPr>
            <p:cNvPr id="49" name="TextBox 48">
              <a:extLst>
                <a:ext uri="{FF2B5EF4-FFF2-40B4-BE49-F238E27FC236}">
                  <a16:creationId xmlns:a16="http://schemas.microsoft.com/office/drawing/2014/main" id="{A5B7CDA2-63E3-4E10-EAAC-494C1AC11D2E}"/>
                </a:ext>
              </a:extLst>
            </p:cNvPr>
            <p:cNvSpPr txBox="1"/>
            <p:nvPr/>
          </p:nvSpPr>
          <p:spPr>
            <a:xfrm>
              <a:off x="8374752" y="9094593"/>
              <a:ext cx="7777281" cy="553998"/>
            </a:xfrm>
            <a:prstGeom prst="rect">
              <a:avLst/>
            </a:prstGeom>
            <a:noFill/>
          </p:spPr>
          <p:txBody>
            <a:bodyPr wrap="square" rtlCol="0">
              <a:spAutoFit/>
            </a:bodyPr>
            <a:lstStyle/>
            <a:p>
              <a:pPr algn="ctr"/>
              <a:r>
                <a:rPr lang="en-US" sz="3000" b="1" i="1">
                  <a:solidFill>
                    <a:schemeClr val="accent5">
                      <a:lumMod val="75000"/>
                    </a:schemeClr>
                  </a:solidFill>
                  <a:latin typeface="Arial" panose="020B0604020202020204" pitchFamily="34" charset="0"/>
                  <a:cs typeface="Arial" panose="020B0604020202020204" pitchFamily="34" charset="0"/>
                </a:rPr>
                <a:t>Một số nút điều khiển trên Media Player</a:t>
              </a:r>
            </a:p>
          </p:txBody>
        </p:sp>
      </p:grpSp>
    </p:spTree>
    <p:extLst>
      <p:ext uri="{BB962C8B-B14F-4D97-AF65-F5344CB8AC3E}">
        <p14:creationId xmlns:p14="http://schemas.microsoft.com/office/powerpoint/2010/main" val="8574569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99178" y="9219641"/>
            <a:ext cx="1738406" cy="17166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06719">
            <a:off x="-622246" y="-121308"/>
            <a:ext cx="1668892" cy="1612567"/>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25094">
            <a:off x="17418450" y="-187271"/>
            <a:ext cx="1563332" cy="1510569"/>
          </a:xfrm>
          <a:prstGeom prst="rect">
            <a:avLst/>
          </a:prstGeom>
        </p:spPr>
      </p:pic>
      <p:sp>
        <p:nvSpPr>
          <p:cNvPr id="9" name="TextBox 8">
            <a:extLst>
              <a:ext uri="{FF2B5EF4-FFF2-40B4-BE49-F238E27FC236}">
                <a16:creationId xmlns:a16="http://schemas.microsoft.com/office/drawing/2014/main" id="{C2C4E64C-8C2D-8F5D-C561-030B27B32651}"/>
              </a:ext>
            </a:extLst>
          </p:cNvPr>
          <p:cNvSpPr txBox="1"/>
          <p:nvPr/>
        </p:nvSpPr>
        <p:spPr>
          <a:xfrm>
            <a:off x="2009998" y="684976"/>
            <a:ext cx="14716767"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Một số sự khác biệt giữa Tết cổ truyền của hai miền </a:t>
            </a:r>
          </a:p>
        </p:txBody>
      </p:sp>
      <p:grpSp>
        <p:nvGrpSpPr>
          <p:cNvPr id="25" name="Group 24">
            <a:extLst>
              <a:ext uri="{FF2B5EF4-FFF2-40B4-BE49-F238E27FC236}">
                <a16:creationId xmlns:a16="http://schemas.microsoft.com/office/drawing/2014/main" id="{072D42A6-D872-B4E8-464E-0BF2E4CA91A1}"/>
              </a:ext>
            </a:extLst>
          </p:cNvPr>
          <p:cNvGrpSpPr/>
          <p:nvPr/>
        </p:nvGrpSpPr>
        <p:grpSpPr>
          <a:xfrm>
            <a:off x="725960" y="2205308"/>
            <a:ext cx="7139365" cy="6970025"/>
            <a:chOff x="830111" y="2204923"/>
            <a:chExt cx="7139365" cy="6970025"/>
          </a:xfrm>
        </p:grpSpPr>
        <p:pic>
          <p:nvPicPr>
            <p:cNvPr id="1028" name="Picture 4" descr="Sự Tích Hoa Đào, Hoa Mai Ngày Tết">
              <a:extLst>
                <a:ext uri="{FF2B5EF4-FFF2-40B4-BE49-F238E27FC236}">
                  <a16:creationId xmlns:a16="http://schemas.microsoft.com/office/drawing/2014/main" id="{294FFF83-C8D7-F614-BB25-FFA6F3EA28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2210" y="2998033"/>
              <a:ext cx="4082750" cy="272183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Bánh chưng - Biểu tượng truyền thống ẩm thực ngày Tết Việt Nam">
              <a:extLst>
                <a:ext uri="{FF2B5EF4-FFF2-40B4-BE49-F238E27FC236}">
                  <a16:creationId xmlns:a16="http://schemas.microsoft.com/office/drawing/2014/main" id="{B392993C-E81B-B663-29E9-B996F3130CF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6278" y="6319483"/>
              <a:ext cx="4283198" cy="285546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E9B6B609-233E-64DD-993A-A48CCB49FB83}"/>
                </a:ext>
              </a:extLst>
            </p:cNvPr>
            <p:cNvSpPr txBox="1"/>
            <p:nvPr/>
          </p:nvSpPr>
          <p:spPr>
            <a:xfrm>
              <a:off x="3939565" y="2204923"/>
              <a:ext cx="3959428"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Miền Bắc </a:t>
              </a:r>
            </a:p>
          </p:txBody>
        </p:sp>
        <p:sp>
          <p:nvSpPr>
            <p:cNvPr id="17" name="Freeform: Shape 16">
              <a:extLst>
                <a:ext uri="{FF2B5EF4-FFF2-40B4-BE49-F238E27FC236}">
                  <a16:creationId xmlns:a16="http://schemas.microsoft.com/office/drawing/2014/main" id="{90AE222B-FF55-E997-3CB7-CC6DAD522F5B}"/>
                </a:ext>
              </a:extLst>
            </p:cNvPr>
            <p:cNvSpPr/>
            <p:nvPr/>
          </p:nvSpPr>
          <p:spPr>
            <a:xfrm>
              <a:off x="2238233" y="3848669"/>
              <a:ext cx="1173707" cy="983335"/>
            </a:xfrm>
            <a:custGeom>
              <a:avLst/>
              <a:gdLst>
                <a:gd name="connsiteX0" fmla="*/ 1173707 w 1173707"/>
                <a:gd name="connsiteY0" fmla="*/ 941695 h 983335"/>
                <a:gd name="connsiteX1" fmla="*/ 382137 w 1173707"/>
                <a:gd name="connsiteY1" fmla="*/ 873456 h 983335"/>
                <a:gd name="connsiteX2" fmla="*/ 0 w 1173707"/>
                <a:gd name="connsiteY2" fmla="*/ 0 h 983335"/>
                <a:gd name="connsiteX3" fmla="*/ 0 w 1173707"/>
                <a:gd name="connsiteY3" fmla="*/ 0 h 983335"/>
                <a:gd name="connsiteX4" fmla="*/ 0 w 1173707"/>
                <a:gd name="connsiteY4" fmla="*/ 0 h 98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707" h="983335">
                  <a:moveTo>
                    <a:pt x="1173707" y="941695"/>
                  </a:moveTo>
                  <a:cubicBezTo>
                    <a:pt x="875731" y="986050"/>
                    <a:pt x="577755" y="1030405"/>
                    <a:pt x="382137" y="873456"/>
                  </a:cubicBezTo>
                  <a:cubicBezTo>
                    <a:pt x="186519" y="716507"/>
                    <a:pt x="0" y="0"/>
                    <a:pt x="0" y="0"/>
                  </a:cubicBezTo>
                  <a:lnTo>
                    <a:pt x="0" y="0"/>
                  </a:lnTo>
                  <a:lnTo>
                    <a:pt x="0" y="0"/>
                  </a:ln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C21ED2E-34E1-FD6F-2DD0-359E7C33230C}"/>
                </a:ext>
              </a:extLst>
            </p:cNvPr>
            <p:cNvSpPr txBox="1"/>
            <p:nvPr/>
          </p:nvSpPr>
          <p:spPr>
            <a:xfrm>
              <a:off x="1243962" y="3293857"/>
              <a:ext cx="1879588"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Hoa đào </a:t>
              </a:r>
            </a:p>
          </p:txBody>
        </p:sp>
        <p:sp>
          <p:nvSpPr>
            <p:cNvPr id="19" name="Freeform: Shape 18">
              <a:extLst>
                <a:ext uri="{FF2B5EF4-FFF2-40B4-BE49-F238E27FC236}">
                  <a16:creationId xmlns:a16="http://schemas.microsoft.com/office/drawing/2014/main" id="{5C1E3B49-4C12-E94D-2357-7D088062A26D}"/>
                </a:ext>
              </a:extLst>
            </p:cNvPr>
            <p:cNvSpPr/>
            <p:nvPr/>
          </p:nvSpPr>
          <p:spPr>
            <a:xfrm>
              <a:off x="2156346" y="7653458"/>
              <a:ext cx="1296538" cy="480608"/>
            </a:xfrm>
            <a:custGeom>
              <a:avLst/>
              <a:gdLst>
                <a:gd name="connsiteX0" fmla="*/ 1296538 w 1296538"/>
                <a:gd name="connsiteY0" fmla="*/ 2936 h 480608"/>
                <a:gd name="connsiteX1" fmla="*/ 491320 w 1296538"/>
                <a:gd name="connsiteY1" fmla="*/ 71175 h 480608"/>
                <a:gd name="connsiteX2" fmla="*/ 0 w 1296538"/>
                <a:gd name="connsiteY2" fmla="*/ 480608 h 480608"/>
              </a:gdLst>
              <a:ahLst/>
              <a:cxnLst>
                <a:cxn ang="0">
                  <a:pos x="connsiteX0" y="connsiteY0"/>
                </a:cxn>
                <a:cxn ang="0">
                  <a:pos x="connsiteX1" y="connsiteY1"/>
                </a:cxn>
                <a:cxn ang="0">
                  <a:pos x="connsiteX2" y="connsiteY2"/>
                </a:cxn>
              </a:cxnLst>
              <a:rect l="l" t="t" r="r" b="b"/>
              <a:pathLst>
                <a:path w="1296538" h="480608">
                  <a:moveTo>
                    <a:pt x="1296538" y="2936"/>
                  </a:moveTo>
                  <a:cubicBezTo>
                    <a:pt x="1001974" y="-2751"/>
                    <a:pt x="707410" y="-8437"/>
                    <a:pt x="491320" y="71175"/>
                  </a:cubicBezTo>
                  <a:cubicBezTo>
                    <a:pt x="275230" y="150787"/>
                    <a:pt x="137615" y="315697"/>
                    <a:pt x="0" y="480608"/>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5C010BF-24E4-0E96-7428-4B38F6688B44}"/>
                </a:ext>
              </a:extLst>
            </p:cNvPr>
            <p:cNvSpPr txBox="1"/>
            <p:nvPr/>
          </p:nvSpPr>
          <p:spPr>
            <a:xfrm>
              <a:off x="830111" y="8367951"/>
              <a:ext cx="2682006"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Bánh chưng </a:t>
              </a:r>
            </a:p>
          </p:txBody>
        </p:sp>
      </p:grpSp>
      <p:grpSp>
        <p:nvGrpSpPr>
          <p:cNvPr id="26" name="Group 25">
            <a:extLst>
              <a:ext uri="{FF2B5EF4-FFF2-40B4-BE49-F238E27FC236}">
                <a16:creationId xmlns:a16="http://schemas.microsoft.com/office/drawing/2014/main" id="{214DFC41-79EF-347E-CEC7-A0C2CD04618F}"/>
              </a:ext>
            </a:extLst>
          </p:cNvPr>
          <p:cNvGrpSpPr/>
          <p:nvPr/>
        </p:nvGrpSpPr>
        <p:grpSpPr>
          <a:xfrm>
            <a:off x="10422677" y="2147991"/>
            <a:ext cx="6851104" cy="7027342"/>
            <a:chOff x="10464583" y="2205308"/>
            <a:chExt cx="6851104" cy="7027342"/>
          </a:xfrm>
        </p:grpSpPr>
        <p:pic>
          <p:nvPicPr>
            <p:cNvPr id="1030" name="Picture 6" descr="Những hình ảnh hoa mai đẹp ý nghĩa hoa mai trong ngày tết">
              <a:extLst>
                <a:ext uri="{FF2B5EF4-FFF2-40B4-BE49-F238E27FC236}">
                  <a16:creationId xmlns:a16="http://schemas.microsoft.com/office/drawing/2014/main" id="{DA403B8C-6A1F-2934-1D1A-791E96E447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64583" y="2990472"/>
              <a:ext cx="4082750" cy="272939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Cách Làm Bánh Tét Lá Cẩm Cần Thơ Ngon Đến Mức “Ngẩn Ngơ”">
              <a:extLst>
                <a:ext uri="{FF2B5EF4-FFF2-40B4-BE49-F238E27FC236}">
                  <a16:creationId xmlns:a16="http://schemas.microsoft.com/office/drawing/2014/main" id="{52A287C1-FC56-DC1F-96A5-B6BD6E32F6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64583" y="6312396"/>
              <a:ext cx="4283200" cy="285546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13C8EDD6-B494-0567-C039-6DE829CB99BD}"/>
                </a:ext>
              </a:extLst>
            </p:cNvPr>
            <p:cNvSpPr txBox="1"/>
            <p:nvPr/>
          </p:nvSpPr>
          <p:spPr>
            <a:xfrm>
              <a:off x="10560043" y="2205308"/>
              <a:ext cx="3959428"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Miền Nam  </a:t>
              </a:r>
            </a:p>
          </p:txBody>
        </p:sp>
        <p:sp>
          <p:nvSpPr>
            <p:cNvPr id="21" name="Freeform: Shape 20">
              <a:extLst>
                <a:ext uri="{FF2B5EF4-FFF2-40B4-BE49-F238E27FC236}">
                  <a16:creationId xmlns:a16="http://schemas.microsoft.com/office/drawing/2014/main" id="{D14F84AF-4BF3-8855-D8A9-F6BD6C280A1D}"/>
                </a:ext>
              </a:extLst>
            </p:cNvPr>
            <p:cNvSpPr/>
            <p:nvPr/>
          </p:nvSpPr>
          <p:spPr>
            <a:xfrm>
              <a:off x="14766878" y="3930555"/>
              <a:ext cx="1255594" cy="926537"/>
            </a:xfrm>
            <a:custGeom>
              <a:avLst/>
              <a:gdLst>
                <a:gd name="connsiteX0" fmla="*/ 0 w 1255594"/>
                <a:gd name="connsiteY0" fmla="*/ 805218 h 926537"/>
                <a:gd name="connsiteX1" fmla="*/ 736979 w 1255594"/>
                <a:gd name="connsiteY1" fmla="*/ 859809 h 926537"/>
                <a:gd name="connsiteX2" fmla="*/ 1255594 w 1255594"/>
                <a:gd name="connsiteY2" fmla="*/ 0 h 926537"/>
              </a:gdLst>
              <a:ahLst/>
              <a:cxnLst>
                <a:cxn ang="0">
                  <a:pos x="connsiteX0" y="connsiteY0"/>
                </a:cxn>
                <a:cxn ang="0">
                  <a:pos x="connsiteX1" y="connsiteY1"/>
                </a:cxn>
                <a:cxn ang="0">
                  <a:pos x="connsiteX2" y="connsiteY2"/>
                </a:cxn>
              </a:cxnLst>
              <a:rect l="l" t="t" r="r" b="b"/>
              <a:pathLst>
                <a:path w="1255594" h="926537">
                  <a:moveTo>
                    <a:pt x="0" y="805218"/>
                  </a:moveTo>
                  <a:cubicBezTo>
                    <a:pt x="263857" y="899615"/>
                    <a:pt x="527714" y="994012"/>
                    <a:pt x="736979" y="859809"/>
                  </a:cubicBezTo>
                  <a:cubicBezTo>
                    <a:pt x="946244" y="725606"/>
                    <a:pt x="1100919" y="362803"/>
                    <a:pt x="1255594" y="0"/>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2F678E9-3AC1-9F16-2673-C819AA0A69C8}"/>
                </a:ext>
              </a:extLst>
            </p:cNvPr>
            <p:cNvSpPr txBox="1"/>
            <p:nvPr/>
          </p:nvSpPr>
          <p:spPr>
            <a:xfrm>
              <a:off x="15192144" y="3241251"/>
              <a:ext cx="1879588"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Hoa mai </a:t>
              </a:r>
            </a:p>
          </p:txBody>
        </p:sp>
        <p:sp>
          <p:nvSpPr>
            <p:cNvPr id="23" name="Freeform: Shape 22">
              <a:extLst>
                <a:ext uri="{FF2B5EF4-FFF2-40B4-BE49-F238E27FC236}">
                  <a16:creationId xmlns:a16="http://schemas.microsoft.com/office/drawing/2014/main" id="{55CF330C-EAAB-42F5-713D-AA8996E53686}"/>
                </a:ext>
              </a:extLst>
            </p:cNvPr>
            <p:cNvSpPr/>
            <p:nvPr/>
          </p:nvSpPr>
          <p:spPr>
            <a:xfrm>
              <a:off x="14957946" y="7434581"/>
              <a:ext cx="1091821" cy="904201"/>
            </a:xfrm>
            <a:custGeom>
              <a:avLst/>
              <a:gdLst>
                <a:gd name="connsiteX0" fmla="*/ 0 w 1091821"/>
                <a:gd name="connsiteY0" fmla="*/ 98983 h 904201"/>
                <a:gd name="connsiteX1" fmla="*/ 614150 w 1091821"/>
                <a:gd name="connsiteY1" fmla="*/ 71688 h 904201"/>
                <a:gd name="connsiteX2" fmla="*/ 1091821 w 1091821"/>
                <a:gd name="connsiteY2" fmla="*/ 904201 h 904201"/>
              </a:gdLst>
              <a:ahLst/>
              <a:cxnLst>
                <a:cxn ang="0">
                  <a:pos x="connsiteX0" y="connsiteY0"/>
                </a:cxn>
                <a:cxn ang="0">
                  <a:pos x="connsiteX1" y="connsiteY1"/>
                </a:cxn>
                <a:cxn ang="0">
                  <a:pos x="connsiteX2" y="connsiteY2"/>
                </a:cxn>
              </a:cxnLst>
              <a:rect l="l" t="t" r="r" b="b"/>
              <a:pathLst>
                <a:path w="1091821" h="904201">
                  <a:moveTo>
                    <a:pt x="0" y="98983"/>
                  </a:moveTo>
                  <a:cubicBezTo>
                    <a:pt x="216090" y="18234"/>
                    <a:pt x="432180" y="-62515"/>
                    <a:pt x="614150" y="71688"/>
                  </a:cubicBezTo>
                  <a:cubicBezTo>
                    <a:pt x="796120" y="205891"/>
                    <a:pt x="943970" y="555046"/>
                    <a:pt x="1091821" y="904201"/>
                  </a:cubicBezTo>
                </a:path>
              </a:pathLst>
            </a:custGeom>
            <a:noFill/>
            <a:ln w="38100">
              <a:solidFill>
                <a:schemeClr val="accent6">
                  <a:lumMod val="75000"/>
                </a:schemeClr>
              </a:solidFill>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B6A36BC-A570-85E1-1060-3EA76E9C00AC}"/>
                </a:ext>
              </a:extLst>
            </p:cNvPr>
            <p:cNvSpPr txBox="1"/>
            <p:nvPr/>
          </p:nvSpPr>
          <p:spPr>
            <a:xfrm>
              <a:off x="15436099" y="8601708"/>
              <a:ext cx="1879588" cy="630942"/>
            </a:xfrm>
            <a:prstGeom prst="rect">
              <a:avLst/>
            </a:prstGeom>
            <a:noFill/>
          </p:spPr>
          <p:txBody>
            <a:bodyPr wrap="square" rtlCol="0">
              <a:spAutoFit/>
            </a:bodyPr>
            <a:lstStyle/>
            <a:p>
              <a:r>
                <a:rPr lang="en-US" sz="3500">
                  <a:latin typeface="Arial" panose="020B0604020202020204" pitchFamily="34" charset="0"/>
                  <a:cs typeface="Arial" panose="020B0604020202020204" pitchFamily="34" charset="0"/>
                </a:rPr>
                <a:t>Bánh tét</a:t>
              </a:r>
            </a:p>
          </p:txBody>
        </p:sp>
      </p:grpSp>
    </p:spTree>
    <p:extLst>
      <p:ext uri="{BB962C8B-B14F-4D97-AF65-F5344CB8AC3E}">
        <p14:creationId xmlns:p14="http://schemas.microsoft.com/office/powerpoint/2010/main" val="22466893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26765" y="8624728"/>
            <a:ext cx="1738406" cy="17166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06719">
            <a:off x="-622246" y="-121308"/>
            <a:ext cx="1668892" cy="1612567"/>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25094">
            <a:off x="17418450" y="-187271"/>
            <a:ext cx="1563332" cy="1510569"/>
          </a:xfrm>
          <a:prstGeom prst="rect">
            <a:avLst/>
          </a:prstGeom>
        </p:spPr>
      </p:pic>
      <p:sp>
        <p:nvSpPr>
          <p:cNvPr id="10" name="TextBox 9">
            <a:extLst>
              <a:ext uri="{FF2B5EF4-FFF2-40B4-BE49-F238E27FC236}">
                <a16:creationId xmlns:a16="http://schemas.microsoft.com/office/drawing/2014/main" id="{A8557579-9E5F-34F9-17C1-6DC5267532B3}"/>
              </a:ext>
            </a:extLst>
          </p:cNvPr>
          <p:cNvSpPr txBox="1"/>
          <p:nvPr/>
        </p:nvSpPr>
        <p:spPr>
          <a:xfrm>
            <a:off x="1137044" y="684975"/>
            <a:ext cx="16013912" cy="2495876"/>
          </a:xfrm>
          <a:prstGeom prst="rect">
            <a:avLst/>
          </a:prstGeom>
          <a:noFill/>
        </p:spPr>
        <p:txBody>
          <a:bodyPr wrap="square">
            <a:spAutoFit/>
          </a:bodyPr>
          <a:lstStyle/>
          <a:p>
            <a:pPr algn="just">
              <a:lnSpc>
                <a:spcPct val="150000"/>
              </a:lnSpc>
            </a:pPr>
            <a:r>
              <a:rPr lang="vi-VN" sz="3600" b="1"/>
              <a:t>Nhiệm vụ 2: </a:t>
            </a:r>
            <a:r>
              <a:rPr lang="vi-VN" sz="3600"/>
              <a:t>Em nhận được một video do thầy cô giáo cung cấp về truyền thuyết các đời vua Hùng. Em hãy xem video để cảm nhận và kể lại những điều mà em thấy mới mẻ, thú vị trong video đó.</a:t>
            </a:r>
            <a:endParaRPr lang="en-US" sz="3600"/>
          </a:p>
        </p:txBody>
      </p:sp>
    </p:spTree>
    <p:extLst>
      <p:ext uri="{BB962C8B-B14F-4D97-AF65-F5344CB8AC3E}">
        <p14:creationId xmlns:p14="http://schemas.microsoft.com/office/powerpoint/2010/main" val="35157223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p:grpSpPr>
        <p:grpSp>
          <p:nvGrpSpPr>
            <p:cNvPr id="3" name="Group 3"/>
            <p:cNvGrpSpPr/>
            <p:nvPr/>
          </p:nvGrpSpPr>
          <p:grpSpPr>
            <a:xfrm>
              <a:off x="-1676726" y="-1784929"/>
              <a:ext cx="20769667" cy="9269411"/>
              <a:chOff x="-342800" y="-358572"/>
              <a:chExt cx="3475655" cy="1551169"/>
            </a:xfrm>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BEBEB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FAF1"/>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88551">
            <a:off x="-473730" y="7913205"/>
            <a:ext cx="7898344" cy="684194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68543">
            <a:off x="8616213" y="7724702"/>
            <a:ext cx="8906181" cy="771498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422919" y="3161228"/>
            <a:ext cx="1072474" cy="1059068"/>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106719">
            <a:off x="-573145" y="74282"/>
            <a:ext cx="1668892" cy="1612567"/>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825094">
            <a:off x="17216508" y="-187270"/>
            <a:ext cx="1563332" cy="1510569"/>
          </a:xfrm>
          <a:prstGeom prst="rect">
            <a:avLst/>
          </a:prstGeom>
        </p:spPr>
      </p:pic>
      <p:sp>
        <p:nvSpPr>
          <p:cNvPr id="12" name="TextBox 11">
            <a:extLst>
              <a:ext uri="{FF2B5EF4-FFF2-40B4-BE49-F238E27FC236}">
                <a16:creationId xmlns:a16="http://schemas.microsoft.com/office/drawing/2014/main" id="{56595B39-724C-0934-569B-81D202B43050}"/>
              </a:ext>
            </a:extLst>
          </p:cNvPr>
          <p:cNvSpPr txBox="1"/>
          <p:nvPr/>
        </p:nvSpPr>
        <p:spPr>
          <a:xfrm>
            <a:off x="4755639" y="1109270"/>
            <a:ext cx="8382000" cy="784830"/>
          </a:xfrm>
          <a:prstGeom prst="rect">
            <a:avLst/>
          </a:prstGeom>
          <a:noFill/>
        </p:spPr>
        <p:txBody>
          <a:bodyPr wrap="square" rtlCol="0">
            <a:spAutoFit/>
          </a:bodyPr>
          <a:lstStyle/>
          <a:p>
            <a:pPr algn="ctr"/>
            <a:r>
              <a:rPr lang="en-US" sz="4500" b="1">
                <a:solidFill>
                  <a:schemeClr val="accent5">
                    <a:lumMod val="75000"/>
                  </a:schemeClr>
                </a:solidFill>
                <a:latin typeface="Arial" panose="020B0604020202020204" pitchFamily="34" charset="0"/>
                <a:cs typeface="Arial" panose="020B0604020202020204" pitchFamily="34" charset="0"/>
              </a:rPr>
              <a:t>BÀI HỌC </a:t>
            </a:r>
          </a:p>
        </p:txBody>
      </p:sp>
      <p:sp>
        <p:nvSpPr>
          <p:cNvPr id="13" name="Rectangle: Rounded Corners 12">
            <a:extLst>
              <a:ext uri="{FF2B5EF4-FFF2-40B4-BE49-F238E27FC236}">
                <a16:creationId xmlns:a16="http://schemas.microsoft.com/office/drawing/2014/main" id="{FB2106D9-B873-7619-9579-2EFED1F1E661}"/>
              </a:ext>
            </a:extLst>
          </p:cNvPr>
          <p:cNvSpPr/>
          <p:nvPr/>
        </p:nvSpPr>
        <p:spPr>
          <a:xfrm>
            <a:off x="803587" y="2699452"/>
            <a:ext cx="9328529" cy="4888096"/>
          </a:xfrm>
          <a:prstGeom prst="roundRect">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600">
                <a:solidFill>
                  <a:schemeClr val="tx1"/>
                </a:solidFill>
                <a:cs typeface="Arial" panose="020B0604020202020204" pitchFamily="34" charset="0"/>
              </a:rPr>
              <a:t>Con người cần lao động chân chính chứ không nên ỷ lại vào người khác, ỷ lại vào thiên nhiên.</a:t>
            </a:r>
            <a:endParaRPr lang="vi-VN" sz="3600">
              <a:solidFill>
                <a:schemeClr val="tx1"/>
              </a:solidFill>
            </a:endParaRPr>
          </a:p>
        </p:txBody>
      </p:sp>
      <p:pic>
        <p:nvPicPr>
          <p:cNvPr id="14" name="Picture 5">
            <a:extLst>
              <a:ext uri="{FF2B5EF4-FFF2-40B4-BE49-F238E27FC236}">
                <a16:creationId xmlns:a16="http://schemas.microsoft.com/office/drawing/2014/main" id="{ABE6A502-84C0-14F7-9C3F-91CCF6674CF3}"/>
              </a:ext>
            </a:extLst>
          </p:cNvPr>
          <p:cNvPicPr>
            <a:picLocks noChangeAspect="1"/>
          </p:cNvPicPr>
          <p:nvPr/>
        </p:nvPicPr>
        <p:blipFill>
          <a:blip r:embed="rId12"/>
          <a:srcRect/>
          <a:stretch>
            <a:fillRect/>
          </a:stretch>
        </p:blipFill>
        <p:spPr>
          <a:xfrm>
            <a:off x="9313026" y="5561493"/>
            <a:ext cx="4836340" cy="4725507"/>
          </a:xfrm>
          <a:prstGeom prst="rect">
            <a:avLst/>
          </a:prstGeom>
        </p:spPr>
      </p:pic>
      <p:pic>
        <p:nvPicPr>
          <p:cNvPr id="17" name="Picture 6">
            <a:extLst>
              <a:ext uri="{FF2B5EF4-FFF2-40B4-BE49-F238E27FC236}">
                <a16:creationId xmlns:a16="http://schemas.microsoft.com/office/drawing/2014/main" id="{70087AA4-1F35-91D2-C740-DD91F6CAE34C}"/>
              </a:ext>
            </a:extLst>
          </p:cNvPr>
          <p:cNvPicPr>
            <a:picLocks noChangeAspect="1"/>
          </p:cNvPicPr>
          <p:nvPr/>
        </p:nvPicPr>
        <p:blipFill>
          <a:blip r:embed="rId13"/>
          <a:srcRect/>
          <a:stretch>
            <a:fillRect/>
          </a:stretch>
        </p:blipFill>
        <p:spPr>
          <a:xfrm>
            <a:off x="14149366" y="5777190"/>
            <a:ext cx="4002457" cy="4509810"/>
          </a:xfrm>
          <a:prstGeom prst="rect">
            <a:avLst/>
          </a:prstGeom>
        </p:spPr>
      </p:pic>
      <p:pic>
        <p:nvPicPr>
          <p:cNvPr id="18" name="Picture 11">
            <a:extLst>
              <a:ext uri="{FF2B5EF4-FFF2-40B4-BE49-F238E27FC236}">
                <a16:creationId xmlns:a16="http://schemas.microsoft.com/office/drawing/2014/main" id="{AFA11EA5-025C-8D85-1E30-8D1A51E83C9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819832" y="5203327"/>
            <a:ext cx="657430" cy="649212"/>
          </a:xfrm>
          <a:prstGeom prst="rect">
            <a:avLst/>
          </a:prstGeom>
        </p:spPr>
      </p:pic>
      <p:pic>
        <p:nvPicPr>
          <p:cNvPr id="21" name="Picture 11">
            <a:extLst>
              <a:ext uri="{FF2B5EF4-FFF2-40B4-BE49-F238E27FC236}">
                <a16:creationId xmlns:a16="http://schemas.microsoft.com/office/drawing/2014/main" id="{E87900FF-B00A-9C17-EA96-24897C3B317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73698" y="1866900"/>
            <a:ext cx="995644" cy="983198"/>
          </a:xfrm>
          <a:prstGeom prst="rect">
            <a:avLst/>
          </a:prstGeom>
        </p:spPr>
      </p:pic>
    </p:spTree>
    <p:extLst>
      <p:ext uri="{BB962C8B-B14F-4D97-AF65-F5344CB8AC3E}">
        <p14:creationId xmlns:p14="http://schemas.microsoft.com/office/powerpoint/2010/main" val="7384142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2561814" y="2203867"/>
            <a:ext cx="13473622" cy="6422616"/>
            <a:chOff x="0" y="0"/>
            <a:chExt cx="12826528" cy="5028032"/>
          </a:xfrm>
        </p:grpSpPr>
        <p:grpSp>
          <p:nvGrpSpPr>
            <p:cNvPr id="3" name="Group 3"/>
            <p:cNvGrpSpPr/>
            <p:nvPr/>
          </p:nvGrpSpPr>
          <p:grpSpPr>
            <a:xfrm>
              <a:off x="249748" y="240375"/>
              <a:ext cx="12576780" cy="4787657"/>
              <a:chOff x="0" y="0"/>
              <a:chExt cx="3132855" cy="1192597"/>
            </a:xfrm>
          </p:grpSpPr>
          <p:sp>
            <p:nvSpPr>
              <p:cNvPr id="4" name="Freeform 4"/>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0"/>
              <a:ext cx="12576780" cy="4787657"/>
              <a:chOff x="0" y="0"/>
              <a:chExt cx="3132855" cy="1192597"/>
            </a:xfrm>
          </p:grpSpPr>
          <p:sp>
            <p:nvSpPr>
              <p:cNvPr id="7" name="Freeform 7"/>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842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26492">
            <a:off x="5758579" y="-3689052"/>
            <a:ext cx="7095195" cy="614621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04627">
            <a:off x="16801552" y="1943236"/>
            <a:ext cx="7874508" cy="705752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7840">
            <a:off x="4690909" y="7542734"/>
            <a:ext cx="8906181" cy="771498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0334" y="591067"/>
            <a:ext cx="1738406" cy="171667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563">
            <a:off x="15194847" y="1339762"/>
            <a:ext cx="1984300" cy="94998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331684" y="6371859"/>
            <a:ext cx="660946" cy="913224"/>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73411" y="2921340"/>
            <a:ext cx="841801" cy="943195"/>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25094">
            <a:off x="316520" y="8653699"/>
            <a:ext cx="1983965" cy="1917006"/>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281630">
            <a:off x="-4834444" y="1999195"/>
            <a:ext cx="6365272" cy="5704875"/>
          </a:xfrm>
          <a:prstGeom prst="rect">
            <a:avLst/>
          </a:prstGeom>
        </p:spPr>
      </p:pic>
      <p:sp>
        <p:nvSpPr>
          <p:cNvPr id="18" name="TextBox 18"/>
          <p:cNvSpPr txBox="1"/>
          <p:nvPr/>
        </p:nvSpPr>
        <p:spPr>
          <a:xfrm>
            <a:off x="5855436" y="4055601"/>
            <a:ext cx="7189661" cy="1618520"/>
          </a:xfrm>
          <a:prstGeom prst="rect">
            <a:avLst/>
          </a:prstGeom>
        </p:spPr>
        <p:txBody>
          <a:bodyPr lIns="0" tIns="0" rIns="0" bIns="0" rtlCol="0" anchor="t">
            <a:spAutoFit/>
          </a:bodyPr>
          <a:lstStyle/>
          <a:p>
            <a:pPr algn="ctr">
              <a:lnSpc>
                <a:spcPct val="150000"/>
              </a:lnSpc>
            </a:pPr>
            <a:r>
              <a:rPr lang="en-US" sz="8000" b="1">
                <a:solidFill>
                  <a:srgbClr val="FFFAF1"/>
                </a:solidFill>
                <a:latin typeface="Arial" panose="020B0604020202020204" pitchFamily="34" charset="0"/>
                <a:cs typeface="Arial" panose="020B0604020202020204" pitchFamily="34" charset="0"/>
              </a:rPr>
              <a:t>LUYỆN TẬP </a:t>
            </a:r>
          </a:p>
        </p:txBody>
      </p:sp>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825094">
            <a:off x="15308596" y="-1195929"/>
            <a:ext cx="2141340" cy="2069070"/>
          </a:xfrm>
          <a:prstGeom prst="rect">
            <a:avLst/>
          </a:prstGeom>
        </p:spPr>
      </p:pic>
    </p:spTree>
    <p:extLst>
      <p:ext uri="{BB962C8B-B14F-4D97-AF65-F5344CB8AC3E}">
        <p14:creationId xmlns:p14="http://schemas.microsoft.com/office/powerpoint/2010/main" val="15184893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26765" y="8624728"/>
            <a:ext cx="1738406" cy="17166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06719">
            <a:off x="-622246" y="-121308"/>
            <a:ext cx="1668892" cy="1612567"/>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25094">
            <a:off x="17418450" y="-187271"/>
            <a:ext cx="1563332" cy="1510569"/>
          </a:xfrm>
          <a:prstGeom prst="rect">
            <a:avLst/>
          </a:prstGeom>
        </p:spPr>
      </p:pic>
      <p:sp>
        <p:nvSpPr>
          <p:cNvPr id="12" name="TextBox 11">
            <a:extLst>
              <a:ext uri="{FF2B5EF4-FFF2-40B4-BE49-F238E27FC236}">
                <a16:creationId xmlns:a16="http://schemas.microsoft.com/office/drawing/2014/main" id="{70EBE588-E6C6-2893-E4E6-C5B9871DCD05}"/>
              </a:ext>
            </a:extLst>
          </p:cNvPr>
          <p:cNvSpPr txBox="1"/>
          <p:nvPr/>
        </p:nvSpPr>
        <p:spPr>
          <a:xfrm>
            <a:off x="4800600" y="602358"/>
            <a:ext cx="8686800" cy="1015663"/>
          </a:xfrm>
          <a:prstGeom prst="rect">
            <a:avLst/>
          </a:prstGeom>
          <a:noFill/>
        </p:spPr>
        <p:txBody>
          <a:bodyPr wrap="square" rtlCol="0">
            <a:spAutoFit/>
          </a:bodyPr>
          <a:lstStyle/>
          <a:p>
            <a:pPr algn="ctr"/>
            <a:r>
              <a:rPr lang="en-US" sz="6000" b="1">
                <a:solidFill>
                  <a:schemeClr val="accent1">
                    <a:lumMod val="75000"/>
                  </a:schemeClr>
                </a:solidFill>
                <a:latin typeface="Arial" panose="020B0604020202020204" pitchFamily="34" charset="0"/>
                <a:cs typeface="Arial" panose="020B0604020202020204" pitchFamily="34" charset="0"/>
              </a:rPr>
              <a:t>LUYỆN TẬP </a:t>
            </a:r>
          </a:p>
        </p:txBody>
      </p:sp>
      <p:sp>
        <p:nvSpPr>
          <p:cNvPr id="13" name="Rectangle: Rounded Corners 12">
            <a:extLst>
              <a:ext uri="{FF2B5EF4-FFF2-40B4-BE49-F238E27FC236}">
                <a16:creationId xmlns:a16="http://schemas.microsoft.com/office/drawing/2014/main" id="{ED57B739-A456-8F00-B46C-F5236FF826C1}"/>
              </a:ext>
            </a:extLst>
          </p:cNvPr>
          <p:cNvSpPr/>
          <p:nvPr/>
        </p:nvSpPr>
        <p:spPr>
          <a:xfrm>
            <a:off x="1136578" y="2077446"/>
            <a:ext cx="16083081" cy="279050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rPr>
              <a:t>Bài tập 1. </a:t>
            </a:r>
            <a:r>
              <a:rPr lang="vi-VN" sz="4000">
                <a:solidFill>
                  <a:schemeClr val="tx1"/>
                </a:solidFill>
              </a:rPr>
              <a:t>Em hãy nêu tên một video cho em biết về truyền thống chống giặc ngoại xâm của dân tộc ta. Hãy kể lại nội dung hoặc những điều mới mẻ em biết được qua video đó.</a:t>
            </a:r>
            <a:endParaRPr lang="en-US" sz="4000">
              <a:solidFill>
                <a:schemeClr val="tx1"/>
              </a:solidFill>
            </a:endParaRPr>
          </a:p>
        </p:txBody>
      </p:sp>
      <p:sp>
        <p:nvSpPr>
          <p:cNvPr id="17" name="Rectangle: Rounded Corners 16">
            <a:extLst>
              <a:ext uri="{FF2B5EF4-FFF2-40B4-BE49-F238E27FC236}">
                <a16:creationId xmlns:a16="http://schemas.microsoft.com/office/drawing/2014/main" id="{19634901-FED0-7ED8-8F51-6E68FCC8E49C}"/>
              </a:ext>
            </a:extLst>
          </p:cNvPr>
          <p:cNvSpPr/>
          <p:nvPr/>
        </p:nvSpPr>
        <p:spPr>
          <a:xfrm>
            <a:off x="1102459" y="5800202"/>
            <a:ext cx="8706976" cy="91440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Đinh Bộ Lĩnh dẹp loạn 12 sứ quân</a:t>
            </a:r>
          </a:p>
        </p:txBody>
      </p:sp>
      <p:sp>
        <p:nvSpPr>
          <p:cNvPr id="18" name="Rectangle: Rounded Corners 17">
            <a:extLst>
              <a:ext uri="{FF2B5EF4-FFF2-40B4-BE49-F238E27FC236}">
                <a16:creationId xmlns:a16="http://schemas.microsoft.com/office/drawing/2014/main" id="{B4568424-A37B-E89C-F8DE-98C240321A18}"/>
              </a:ext>
            </a:extLst>
          </p:cNvPr>
          <p:cNvSpPr/>
          <p:nvPr/>
        </p:nvSpPr>
        <p:spPr>
          <a:xfrm>
            <a:off x="4343400" y="7160057"/>
            <a:ext cx="8706976" cy="91440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Người anh hùng áo vải Nguyễn Huệ</a:t>
            </a:r>
            <a:endParaRPr lang="en-US" sz="360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FC24FC4F-5D3F-D82E-8B72-F9599D37C567}"/>
              </a:ext>
            </a:extLst>
          </p:cNvPr>
          <p:cNvSpPr/>
          <p:nvPr/>
        </p:nvSpPr>
        <p:spPr>
          <a:xfrm>
            <a:off x="8019789" y="8461883"/>
            <a:ext cx="8706976" cy="9144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Arial" panose="020B0604020202020204" pitchFamily="34" charset="0"/>
                <a:cs typeface="Arial" panose="020B0604020202020204" pitchFamily="34" charset="0"/>
              </a:rPr>
              <a:t>Đại chiến sông Bạch Đằng</a:t>
            </a:r>
          </a:p>
        </p:txBody>
      </p:sp>
    </p:spTree>
    <p:extLst>
      <p:ext uri="{BB962C8B-B14F-4D97-AF65-F5344CB8AC3E}">
        <p14:creationId xmlns:p14="http://schemas.microsoft.com/office/powerpoint/2010/main" val="73595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7" grpId="0" animBg="1"/>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26765" y="8624728"/>
            <a:ext cx="1738406" cy="17166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06719">
            <a:off x="-622246" y="-121308"/>
            <a:ext cx="1668892" cy="1612567"/>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25094">
            <a:off x="17418450" y="-187271"/>
            <a:ext cx="1563332" cy="1510569"/>
          </a:xfrm>
          <a:prstGeom prst="rect">
            <a:avLst/>
          </a:prstGeom>
        </p:spPr>
      </p:pic>
      <p:sp>
        <p:nvSpPr>
          <p:cNvPr id="12" name="TextBox 11">
            <a:extLst>
              <a:ext uri="{FF2B5EF4-FFF2-40B4-BE49-F238E27FC236}">
                <a16:creationId xmlns:a16="http://schemas.microsoft.com/office/drawing/2014/main" id="{70EBE588-E6C6-2893-E4E6-C5B9871DCD05}"/>
              </a:ext>
            </a:extLst>
          </p:cNvPr>
          <p:cNvSpPr txBox="1"/>
          <p:nvPr/>
        </p:nvSpPr>
        <p:spPr>
          <a:xfrm>
            <a:off x="4800600" y="602358"/>
            <a:ext cx="8686800" cy="1015663"/>
          </a:xfrm>
          <a:prstGeom prst="rect">
            <a:avLst/>
          </a:prstGeom>
          <a:noFill/>
        </p:spPr>
        <p:txBody>
          <a:bodyPr wrap="square" rtlCol="0">
            <a:spAutoFit/>
          </a:bodyPr>
          <a:lstStyle/>
          <a:p>
            <a:pPr algn="ctr"/>
            <a:r>
              <a:rPr lang="en-US" sz="6000" b="1">
                <a:solidFill>
                  <a:schemeClr val="accent1">
                    <a:lumMod val="75000"/>
                  </a:schemeClr>
                </a:solidFill>
                <a:latin typeface="Arial" panose="020B0604020202020204" pitchFamily="34" charset="0"/>
                <a:cs typeface="Arial" panose="020B0604020202020204" pitchFamily="34" charset="0"/>
              </a:rPr>
              <a:t>LUYỆN TẬP </a:t>
            </a:r>
          </a:p>
        </p:txBody>
      </p:sp>
      <p:sp>
        <p:nvSpPr>
          <p:cNvPr id="13" name="Rectangle: Rounded Corners 12">
            <a:extLst>
              <a:ext uri="{FF2B5EF4-FFF2-40B4-BE49-F238E27FC236}">
                <a16:creationId xmlns:a16="http://schemas.microsoft.com/office/drawing/2014/main" id="{ED57B739-A456-8F00-B46C-F5236FF826C1}"/>
              </a:ext>
            </a:extLst>
          </p:cNvPr>
          <p:cNvSpPr/>
          <p:nvPr/>
        </p:nvSpPr>
        <p:spPr>
          <a:xfrm>
            <a:off x="1136578" y="2077446"/>
            <a:ext cx="16083081" cy="2314147"/>
          </a:xfrm>
          <a:prstGeom prst="round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1"/>
                </a:solidFill>
              </a:rPr>
              <a:t>Bài tập 2. </a:t>
            </a:r>
            <a:r>
              <a:rPr lang="vi-VN" sz="4000">
                <a:solidFill>
                  <a:schemeClr val="tx1"/>
                </a:solidFill>
              </a:rPr>
              <a:t>Em đã sử dụng ứng dụng nào trên máy tính hoặc trên điện thoại thông minh để theo dõi các video?</a:t>
            </a:r>
            <a:endParaRPr lang="en-US" sz="4000">
              <a:solidFill>
                <a:schemeClr val="tx1"/>
              </a:solidFill>
            </a:endParaRPr>
          </a:p>
        </p:txBody>
      </p:sp>
      <p:grpSp>
        <p:nvGrpSpPr>
          <p:cNvPr id="28" name="Group 27">
            <a:extLst>
              <a:ext uri="{FF2B5EF4-FFF2-40B4-BE49-F238E27FC236}">
                <a16:creationId xmlns:a16="http://schemas.microsoft.com/office/drawing/2014/main" id="{B6F6F676-C259-C89F-543A-312AB74CF96E}"/>
              </a:ext>
            </a:extLst>
          </p:cNvPr>
          <p:cNvGrpSpPr/>
          <p:nvPr/>
        </p:nvGrpSpPr>
        <p:grpSpPr>
          <a:xfrm>
            <a:off x="1197315" y="5454805"/>
            <a:ext cx="16485094" cy="3411781"/>
            <a:chOff x="1197315" y="5496367"/>
            <a:chExt cx="16485094" cy="3411781"/>
          </a:xfrm>
        </p:grpSpPr>
        <p:grpSp>
          <p:nvGrpSpPr>
            <p:cNvPr id="20" name="Group 19">
              <a:extLst>
                <a:ext uri="{FF2B5EF4-FFF2-40B4-BE49-F238E27FC236}">
                  <a16:creationId xmlns:a16="http://schemas.microsoft.com/office/drawing/2014/main" id="{A8C5A8F6-79D6-B9F7-8699-944BE802B05F}"/>
                </a:ext>
              </a:extLst>
            </p:cNvPr>
            <p:cNvGrpSpPr/>
            <p:nvPr/>
          </p:nvGrpSpPr>
          <p:grpSpPr>
            <a:xfrm>
              <a:off x="1197315" y="5665106"/>
              <a:ext cx="3100674" cy="3184912"/>
              <a:chOff x="2087929" y="5655584"/>
              <a:chExt cx="3100674" cy="3184912"/>
            </a:xfrm>
          </p:grpSpPr>
          <p:pic>
            <p:nvPicPr>
              <p:cNvPr id="2050" name="Picture 2" descr="Movies &amp; TV - Tải về">
                <a:extLst>
                  <a:ext uri="{FF2B5EF4-FFF2-40B4-BE49-F238E27FC236}">
                    <a16:creationId xmlns:a16="http://schemas.microsoft.com/office/drawing/2014/main" id="{F34A6E65-613F-F7F2-F4DE-9E16A888F1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95266" y="5655584"/>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C6597D9-FCAC-07BC-E391-CF424C96DBC4}"/>
                  </a:ext>
                </a:extLst>
              </p:cNvPr>
              <p:cNvSpPr txBox="1"/>
              <p:nvPr/>
            </p:nvSpPr>
            <p:spPr>
              <a:xfrm>
                <a:off x="2087929" y="8209554"/>
                <a:ext cx="3100674" cy="630942"/>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Movies &amp; TV</a:t>
                </a:r>
              </a:p>
            </p:txBody>
          </p:sp>
        </p:grpSp>
        <p:grpSp>
          <p:nvGrpSpPr>
            <p:cNvPr id="25" name="Group 24">
              <a:extLst>
                <a:ext uri="{FF2B5EF4-FFF2-40B4-BE49-F238E27FC236}">
                  <a16:creationId xmlns:a16="http://schemas.microsoft.com/office/drawing/2014/main" id="{48C6D6CA-C7DA-4F4E-279D-7FB766DD4CF3}"/>
                </a:ext>
              </a:extLst>
            </p:cNvPr>
            <p:cNvGrpSpPr/>
            <p:nvPr/>
          </p:nvGrpSpPr>
          <p:grpSpPr>
            <a:xfrm>
              <a:off x="5184572" y="5496367"/>
              <a:ext cx="3959428" cy="3411781"/>
              <a:chOff x="6255254" y="5510583"/>
              <a:chExt cx="3959428" cy="3411781"/>
            </a:xfrm>
          </p:grpSpPr>
          <p:pic>
            <p:nvPicPr>
              <p:cNvPr id="23" name="Picture 22">
                <a:extLst>
                  <a:ext uri="{FF2B5EF4-FFF2-40B4-BE49-F238E27FC236}">
                    <a16:creationId xmlns:a16="http://schemas.microsoft.com/office/drawing/2014/main" id="{5CD68AF9-35A2-A8E0-F4EB-257110CE158E}"/>
                  </a:ext>
                </a:extLst>
              </p:cNvPr>
              <p:cNvPicPr>
                <a:picLocks noChangeAspect="1"/>
              </p:cNvPicPr>
              <p:nvPr/>
            </p:nvPicPr>
            <p:blipFill>
              <a:blip r:embed="rId9"/>
              <a:stretch>
                <a:fillRect/>
              </a:stretch>
            </p:blipFill>
            <p:spPr>
              <a:xfrm>
                <a:off x="7091968" y="5510583"/>
                <a:ext cx="2286001" cy="2588560"/>
              </a:xfrm>
              <a:prstGeom prst="rect">
                <a:avLst/>
              </a:prstGeom>
            </p:spPr>
          </p:pic>
          <p:sp>
            <p:nvSpPr>
              <p:cNvPr id="24" name="TextBox 23">
                <a:extLst>
                  <a:ext uri="{FF2B5EF4-FFF2-40B4-BE49-F238E27FC236}">
                    <a16:creationId xmlns:a16="http://schemas.microsoft.com/office/drawing/2014/main" id="{EFD96A69-9B94-53AA-1B03-C51C9D2D6727}"/>
                  </a:ext>
                </a:extLst>
              </p:cNvPr>
              <p:cNvSpPr txBox="1"/>
              <p:nvPr/>
            </p:nvSpPr>
            <p:spPr>
              <a:xfrm>
                <a:off x="6255254" y="8291422"/>
                <a:ext cx="3959428" cy="630942"/>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VLC Media Player</a:t>
                </a:r>
              </a:p>
            </p:txBody>
          </p:sp>
        </p:grpSp>
        <p:pic>
          <p:nvPicPr>
            <p:cNvPr id="2058" name="Picture 10" descr="Download PotPlayer 1.7.21875.0">
              <a:extLst>
                <a:ext uri="{FF2B5EF4-FFF2-40B4-BE49-F238E27FC236}">
                  <a16:creationId xmlns:a16="http://schemas.microsoft.com/office/drawing/2014/main" id="{EEADFA50-A875-0EC6-5F0C-9A6661F43F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57146" y="5665106"/>
              <a:ext cx="2164087" cy="216408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5KPlayer - The Video Media Player That Can Play, Stream &amp; Download -">
              <a:extLst>
                <a:ext uri="{FF2B5EF4-FFF2-40B4-BE49-F238E27FC236}">
                  <a16:creationId xmlns:a16="http://schemas.microsoft.com/office/drawing/2014/main" id="{1BAE8915-F191-477D-17DA-F1F0E71B33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538698" y="5665105"/>
              <a:ext cx="2164087" cy="216408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94693DE-7EA3-CBA0-1CDA-C49A96F7D0B2}"/>
                </a:ext>
              </a:extLst>
            </p:cNvPr>
            <p:cNvSpPr txBox="1"/>
            <p:nvPr/>
          </p:nvSpPr>
          <p:spPr>
            <a:xfrm>
              <a:off x="9684431" y="8219076"/>
              <a:ext cx="3959428" cy="630942"/>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Pot Player</a:t>
              </a:r>
            </a:p>
          </p:txBody>
        </p:sp>
        <p:sp>
          <p:nvSpPr>
            <p:cNvPr id="27" name="TextBox 26">
              <a:extLst>
                <a:ext uri="{FF2B5EF4-FFF2-40B4-BE49-F238E27FC236}">
                  <a16:creationId xmlns:a16="http://schemas.microsoft.com/office/drawing/2014/main" id="{F5D68463-0308-AF69-9E54-9D3423EAFB5A}"/>
                </a:ext>
              </a:extLst>
            </p:cNvPr>
            <p:cNvSpPr txBox="1"/>
            <p:nvPr/>
          </p:nvSpPr>
          <p:spPr>
            <a:xfrm>
              <a:off x="13722981" y="8145787"/>
              <a:ext cx="3959428" cy="630942"/>
            </a:xfrm>
            <a:prstGeom prst="rect">
              <a:avLst/>
            </a:prstGeom>
            <a:noFill/>
          </p:spPr>
          <p:txBody>
            <a:bodyPr wrap="square">
              <a:spAutoFit/>
            </a:bodyPr>
            <a:lstStyle/>
            <a:p>
              <a:pPr algn="ctr"/>
              <a:r>
                <a:rPr lang="en-US" sz="3500" i="1">
                  <a:solidFill>
                    <a:srgbClr val="0070C0"/>
                  </a:solidFill>
                  <a:latin typeface="Arial" panose="020B0604020202020204" pitchFamily="34" charset="0"/>
                  <a:cs typeface="Arial" panose="020B0604020202020204" pitchFamily="34" charset="0"/>
                </a:rPr>
                <a:t>5K Player</a:t>
              </a:r>
            </a:p>
          </p:txBody>
        </p:sp>
      </p:grpSp>
    </p:spTree>
    <p:extLst>
      <p:ext uri="{BB962C8B-B14F-4D97-AF65-F5344CB8AC3E}">
        <p14:creationId xmlns:p14="http://schemas.microsoft.com/office/powerpoint/2010/main" val="416904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2561814" y="2203867"/>
            <a:ext cx="13473622" cy="6422616"/>
            <a:chOff x="0" y="0"/>
            <a:chExt cx="12826528" cy="5028032"/>
          </a:xfrm>
        </p:grpSpPr>
        <p:grpSp>
          <p:nvGrpSpPr>
            <p:cNvPr id="3" name="Group 3"/>
            <p:cNvGrpSpPr/>
            <p:nvPr/>
          </p:nvGrpSpPr>
          <p:grpSpPr>
            <a:xfrm>
              <a:off x="249748" y="240375"/>
              <a:ext cx="12576780" cy="4787657"/>
              <a:chOff x="0" y="0"/>
              <a:chExt cx="3132855" cy="1192597"/>
            </a:xfrm>
          </p:grpSpPr>
          <p:sp>
            <p:nvSpPr>
              <p:cNvPr id="4" name="Freeform 4"/>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0"/>
              <a:ext cx="12576780" cy="4787657"/>
              <a:chOff x="0" y="0"/>
              <a:chExt cx="3132855" cy="1192597"/>
            </a:xfrm>
          </p:grpSpPr>
          <p:sp>
            <p:nvSpPr>
              <p:cNvPr id="7" name="Freeform 7"/>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842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26492">
            <a:off x="5758579" y="-3689052"/>
            <a:ext cx="7095195" cy="614621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04627">
            <a:off x="16801552" y="1943236"/>
            <a:ext cx="7874508" cy="705752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7840">
            <a:off x="4690909" y="7542734"/>
            <a:ext cx="8906181" cy="771498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0334" y="591067"/>
            <a:ext cx="1738406" cy="171667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563">
            <a:off x="15194847" y="1339762"/>
            <a:ext cx="1984300" cy="94998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331684" y="6371859"/>
            <a:ext cx="660946" cy="913224"/>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73411" y="2921340"/>
            <a:ext cx="841801" cy="943195"/>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25094">
            <a:off x="316520" y="8653699"/>
            <a:ext cx="1983965" cy="1917006"/>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281630">
            <a:off x="-4834444" y="1999195"/>
            <a:ext cx="6365272" cy="5704875"/>
          </a:xfrm>
          <a:prstGeom prst="rect">
            <a:avLst/>
          </a:prstGeom>
        </p:spPr>
      </p:pic>
      <p:sp>
        <p:nvSpPr>
          <p:cNvPr id="18" name="TextBox 18"/>
          <p:cNvSpPr txBox="1"/>
          <p:nvPr/>
        </p:nvSpPr>
        <p:spPr>
          <a:xfrm>
            <a:off x="5855436" y="4055601"/>
            <a:ext cx="7189661" cy="1618520"/>
          </a:xfrm>
          <a:prstGeom prst="rect">
            <a:avLst/>
          </a:prstGeom>
        </p:spPr>
        <p:txBody>
          <a:bodyPr lIns="0" tIns="0" rIns="0" bIns="0" rtlCol="0" anchor="t">
            <a:spAutoFit/>
          </a:bodyPr>
          <a:lstStyle/>
          <a:p>
            <a:pPr algn="ctr">
              <a:lnSpc>
                <a:spcPct val="150000"/>
              </a:lnSpc>
            </a:pPr>
            <a:r>
              <a:rPr lang="en-US" sz="8000" b="1">
                <a:solidFill>
                  <a:srgbClr val="FFFAF1"/>
                </a:solidFill>
                <a:latin typeface="Arial" panose="020B0604020202020204" pitchFamily="34" charset="0"/>
                <a:cs typeface="Arial" panose="020B0604020202020204" pitchFamily="34" charset="0"/>
              </a:rPr>
              <a:t>VẬN DỤNG </a:t>
            </a:r>
          </a:p>
        </p:txBody>
      </p:sp>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825094">
            <a:off x="15308596" y="-1195929"/>
            <a:ext cx="2141340" cy="2069070"/>
          </a:xfrm>
          <a:prstGeom prst="rect">
            <a:avLst/>
          </a:prstGeom>
        </p:spPr>
      </p:pic>
    </p:spTree>
    <p:extLst>
      <p:ext uri="{BB962C8B-B14F-4D97-AF65-F5344CB8AC3E}">
        <p14:creationId xmlns:p14="http://schemas.microsoft.com/office/powerpoint/2010/main" val="28971737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726765" y="8624728"/>
            <a:ext cx="1738406" cy="17166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06719">
            <a:off x="-622246" y="-121308"/>
            <a:ext cx="1668892" cy="1612567"/>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25094">
            <a:off x="17418450" y="-187271"/>
            <a:ext cx="1563332" cy="1510569"/>
          </a:xfrm>
          <a:prstGeom prst="rect">
            <a:avLst/>
          </a:prstGeom>
        </p:spPr>
      </p:pic>
      <p:sp>
        <p:nvSpPr>
          <p:cNvPr id="12" name="TextBox 11">
            <a:extLst>
              <a:ext uri="{FF2B5EF4-FFF2-40B4-BE49-F238E27FC236}">
                <a16:creationId xmlns:a16="http://schemas.microsoft.com/office/drawing/2014/main" id="{70EBE588-E6C6-2893-E4E6-C5B9871DCD05}"/>
              </a:ext>
            </a:extLst>
          </p:cNvPr>
          <p:cNvSpPr txBox="1"/>
          <p:nvPr/>
        </p:nvSpPr>
        <p:spPr>
          <a:xfrm>
            <a:off x="4800600" y="602358"/>
            <a:ext cx="8686800" cy="1015663"/>
          </a:xfrm>
          <a:prstGeom prst="rect">
            <a:avLst/>
          </a:prstGeom>
          <a:noFill/>
        </p:spPr>
        <p:txBody>
          <a:bodyPr wrap="square" rtlCol="0">
            <a:spAutoFit/>
          </a:bodyPr>
          <a:lstStyle/>
          <a:p>
            <a:pPr algn="ctr"/>
            <a:r>
              <a:rPr lang="en-US" sz="6000" b="1">
                <a:solidFill>
                  <a:schemeClr val="accent2">
                    <a:lumMod val="75000"/>
                  </a:schemeClr>
                </a:solidFill>
                <a:latin typeface="Arial" panose="020B0604020202020204" pitchFamily="34" charset="0"/>
                <a:cs typeface="Arial" panose="020B0604020202020204" pitchFamily="34" charset="0"/>
              </a:rPr>
              <a:t>VẬN DỤNG </a:t>
            </a:r>
          </a:p>
        </p:txBody>
      </p:sp>
      <p:sp>
        <p:nvSpPr>
          <p:cNvPr id="9" name="Rectangle: Rounded Corners 8">
            <a:extLst>
              <a:ext uri="{FF2B5EF4-FFF2-40B4-BE49-F238E27FC236}">
                <a16:creationId xmlns:a16="http://schemas.microsoft.com/office/drawing/2014/main" id="{8D236AC4-2467-9B26-B53E-151B70EB1907}"/>
              </a:ext>
            </a:extLst>
          </p:cNvPr>
          <p:cNvSpPr/>
          <p:nvPr/>
        </p:nvSpPr>
        <p:spPr>
          <a:xfrm>
            <a:off x="1295400" y="1966497"/>
            <a:ext cx="15697200" cy="2245860"/>
          </a:xfrm>
          <a:prstGeom prst="round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Em hãy kể tên một sản phẩm đa phương tiện, giới thiệu về sự kiện lịch sử hoặc đặc điểm văn hóa của quê hương em.</a:t>
            </a:r>
            <a:endParaRPr lang="en-US" sz="4000">
              <a:solidFill>
                <a:schemeClr val="tx1"/>
              </a:solidFill>
            </a:endParaRPr>
          </a:p>
        </p:txBody>
      </p:sp>
      <p:pic>
        <p:nvPicPr>
          <p:cNvPr id="17" name="Picture 16">
            <a:extLst>
              <a:ext uri="{FF2B5EF4-FFF2-40B4-BE49-F238E27FC236}">
                <a16:creationId xmlns:a16="http://schemas.microsoft.com/office/drawing/2014/main" id="{3DD123A4-D2D5-978D-B1CA-BC88909BD7D5}"/>
              </a:ext>
            </a:extLst>
          </p:cNvPr>
          <p:cNvPicPr>
            <a:picLocks noChangeAspect="1"/>
          </p:cNvPicPr>
          <p:nvPr/>
        </p:nvPicPr>
        <p:blipFill>
          <a:blip r:embed="rId8"/>
          <a:stretch>
            <a:fillRect/>
          </a:stretch>
        </p:blipFill>
        <p:spPr>
          <a:xfrm>
            <a:off x="707375" y="4624511"/>
            <a:ext cx="8312577" cy="4654789"/>
          </a:xfrm>
          <a:prstGeom prst="rect">
            <a:avLst/>
          </a:prstGeom>
        </p:spPr>
      </p:pic>
      <p:pic>
        <p:nvPicPr>
          <p:cNvPr id="19" name="Picture 18">
            <a:extLst>
              <a:ext uri="{FF2B5EF4-FFF2-40B4-BE49-F238E27FC236}">
                <a16:creationId xmlns:a16="http://schemas.microsoft.com/office/drawing/2014/main" id="{A5E91998-5119-4C98-D21C-FDBE3A53567E}"/>
              </a:ext>
            </a:extLst>
          </p:cNvPr>
          <p:cNvPicPr>
            <a:picLocks noChangeAspect="1"/>
          </p:cNvPicPr>
          <p:nvPr/>
        </p:nvPicPr>
        <p:blipFill rotWithShape="1">
          <a:blip r:embed="rId9"/>
          <a:srcRect l="-537"/>
          <a:stretch/>
        </p:blipFill>
        <p:spPr>
          <a:xfrm>
            <a:off x="9364462" y="4657696"/>
            <a:ext cx="7821909" cy="4380030"/>
          </a:xfrm>
          <a:prstGeom prst="rect">
            <a:avLst/>
          </a:prstGeom>
        </p:spPr>
      </p:pic>
    </p:spTree>
    <p:extLst>
      <p:ext uri="{BB962C8B-B14F-4D97-AF65-F5344CB8AC3E}">
        <p14:creationId xmlns:p14="http://schemas.microsoft.com/office/powerpoint/2010/main" val="21689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Text Box 8">
            <a:extLst>
              <a:ext uri="{FF2B5EF4-FFF2-40B4-BE49-F238E27FC236}">
                <a16:creationId xmlns:a16="http://schemas.microsoft.com/office/drawing/2014/main" id="{61C05528-292E-4E08-9AB0-44D88E92769A}"/>
              </a:ext>
            </a:extLst>
          </p:cNvPr>
          <p:cNvSpPr txBox="1">
            <a:spLocks noChangeArrowheads="1"/>
          </p:cNvSpPr>
          <p:nvPr/>
        </p:nvSpPr>
        <p:spPr bwMode="auto">
          <a:xfrm>
            <a:off x="1524000" y="2971801"/>
            <a:ext cx="14859000" cy="2123658"/>
          </a:xfrm>
          <a:prstGeom prst="rect">
            <a:avLst/>
          </a:prstGeom>
          <a:noFill/>
          <a:ln/>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sz="3600" dirty="0">
                <a:latin typeface="Times New Roman"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Yêu</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cầu</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cần</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đạt</a:t>
            </a:r>
            <a:r>
              <a:rPr lang="en-US" sz="3600" b="1" u="sng" dirty="0">
                <a:solidFill>
                  <a:srgbClr val="FF0000"/>
                </a:solidFill>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Nêu được ví dụ minh họa việc sử dụng phần mềm máy tính hoặc video giúp biết thêm những thông tin sinh động về lịch sử, văn hóa.</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Kể lại được điều quan sát và biết thêm qua sử dụng công cụ đa phương tiện</a:t>
            </a:r>
            <a:endParaRPr lang="en-US" sz="3200" dirty="0">
              <a:latin typeface="Times New Roman" panose="02020603050405020304" pitchFamily="18" charset="0"/>
              <a:cs typeface="Times New Roman" panose="02020603050405020304" pitchFamily="18" charset="0"/>
            </a:endParaRPr>
          </a:p>
        </p:txBody>
      </p:sp>
      <p:sp>
        <p:nvSpPr>
          <p:cNvPr id="5125" name="Text Box 2">
            <a:extLst>
              <a:ext uri="{FF2B5EF4-FFF2-40B4-BE49-F238E27FC236}">
                <a16:creationId xmlns:a16="http://schemas.microsoft.com/office/drawing/2014/main" id="{0531CB0C-ABF7-4F52-BF2D-05A223D2AE42}"/>
              </a:ext>
            </a:extLst>
          </p:cNvPr>
          <p:cNvSpPr txBox="1">
            <a:spLocks noChangeArrowheads="1"/>
          </p:cNvSpPr>
          <p:nvPr/>
        </p:nvSpPr>
        <p:spPr bwMode="auto">
          <a:xfrm>
            <a:off x="2743200" y="352425"/>
            <a:ext cx="124587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200">
                <a:solidFill>
                  <a:srgbClr val="C00000"/>
                </a:solidFill>
                <a:latin typeface="Times New Roman" panose="02020603050405020304" pitchFamily="18" charset="0"/>
              </a:rPr>
              <a:t>Thứ …. ngày …. tháng …. năm 2025</a:t>
            </a:r>
          </a:p>
        </p:txBody>
      </p:sp>
      <p:sp>
        <p:nvSpPr>
          <p:cNvPr id="5126" name="Text Box 3">
            <a:extLst>
              <a:ext uri="{FF2B5EF4-FFF2-40B4-BE49-F238E27FC236}">
                <a16:creationId xmlns:a16="http://schemas.microsoft.com/office/drawing/2014/main" id="{D57F306E-175C-484B-B748-2B566597F76A}"/>
              </a:ext>
            </a:extLst>
          </p:cNvPr>
          <p:cNvSpPr txBox="1">
            <a:spLocks noChangeArrowheads="1"/>
          </p:cNvSpPr>
          <p:nvPr/>
        </p:nvSpPr>
        <p:spPr bwMode="auto">
          <a:xfrm>
            <a:off x="6515100" y="1219200"/>
            <a:ext cx="46863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en-US" altLang="en-US" sz="5400" u="sng">
              <a:solidFill>
                <a:srgbClr val="C00000"/>
              </a:solidFill>
              <a:latin typeface=".VnTime" panose="020B7200000000000000" pitchFamily="34" charset="0"/>
            </a:endParaRPr>
          </a:p>
        </p:txBody>
      </p:sp>
      <p:sp>
        <p:nvSpPr>
          <p:cNvPr id="5127" name="Text Box 4">
            <a:extLst>
              <a:ext uri="{FF2B5EF4-FFF2-40B4-BE49-F238E27FC236}">
                <a16:creationId xmlns:a16="http://schemas.microsoft.com/office/drawing/2014/main" id="{3E41F06A-6EB0-4E62-9CEF-D84C440BDEE5}"/>
              </a:ext>
            </a:extLst>
          </p:cNvPr>
          <p:cNvSpPr txBox="1">
            <a:spLocks noChangeArrowheads="1"/>
          </p:cNvSpPr>
          <p:nvPr/>
        </p:nvSpPr>
        <p:spPr bwMode="auto">
          <a:xfrm>
            <a:off x="2057400" y="1776413"/>
            <a:ext cx="1447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lgn="ctr">
              <a:spcBef>
                <a:spcPct val="50000"/>
              </a:spcBef>
              <a:buFontTx/>
              <a:buNone/>
            </a:pPr>
            <a:r>
              <a:rPr lang="en-US" altLang="en-US" sz="3600" b="1" dirty="0" err="1">
                <a:solidFill>
                  <a:srgbClr val="C00000"/>
                </a:solidFill>
                <a:latin typeface="Times New Roman" panose="02020603050405020304" pitchFamily="18" charset="0"/>
              </a:rPr>
              <a:t>Bài</a:t>
            </a:r>
            <a:r>
              <a:rPr lang="en-US" altLang="en-US" sz="3600" b="1" dirty="0">
                <a:solidFill>
                  <a:srgbClr val="C00000"/>
                </a:solidFill>
                <a:latin typeface="Times New Roman" panose="02020603050405020304" pitchFamily="18" charset="0"/>
              </a:rPr>
              <a:t> 12A. THỰC HÀNH SỬ DỤNG CÔNG CỤ ĐA PHƯƠNG TIỆN</a:t>
            </a:r>
          </a:p>
        </p:txBody>
      </p:sp>
      <p:sp>
        <p:nvSpPr>
          <p:cNvPr id="5128" name="Text Box 4">
            <a:extLst>
              <a:ext uri="{FF2B5EF4-FFF2-40B4-BE49-F238E27FC236}">
                <a16:creationId xmlns:a16="http://schemas.microsoft.com/office/drawing/2014/main" id="{12374A4F-45B3-4669-88E7-E8ED7FEA1EC5}"/>
              </a:ext>
            </a:extLst>
          </p:cNvPr>
          <p:cNvSpPr txBox="1">
            <a:spLocks noChangeArrowheads="1"/>
          </p:cNvSpPr>
          <p:nvPr/>
        </p:nvSpPr>
        <p:spPr bwMode="auto">
          <a:xfrm>
            <a:off x="7315200" y="1038226"/>
            <a:ext cx="537210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3900" b="1" dirty="0">
                <a:solidFill>
                  <a:srgbClr val="C00000"/>
                </a:solidFill>
                <a:latin typeface="Times New Roman" panose="02020603050405020304" pitchFamily="18" charset="0"/>
              </a:rPr>
              <a:t>Tin </a:t>
            </a:r>
            <a:r>
              <a:rPr lang="en-US" altLang="en-US" sz="3900" b="1" dirty="0" err="1">
                <a:solidFill>
                  <a:srgbClr val="C00000"/>
                </a:solidFill>
                <a:latin typeface="Times New Roman" panose="02020603050405020304" pitchFamily="18" charset="0"/>
              </a:rPr>
              <a:t>học</a:t>
            </a:r>
            <a:r>
              <a:rPr lang="en-US" altLang="en-US" sz="3900" b="1" dirty="0">
                <a:solidFill>
                  <a:srgbClr val="C00000"/>
                </a:solidFill>
                <a:latin typeface="Times New Roman" panose="02020603050405020304" pitchFamily="18" charset="0"/>
              </a:rPr>
              <a:t> </a:t>
            </a:r>
            <a:r>
              <a:rPr lang="en-US" altLang="en-US" sz="3900" b="1" dirty="0" err="1">
                <a:solidFill>
                  <a:srgbClr val="C00000"/>
                </a:solidFill>
                <a:latin typeface="Times New Roman" panose="02020603050405020304" pitchFamily="18" charset="0"/>
              </a:rPr>
              <a:t>lớp</a:t>
            </a:r>
            <a:r>
              <a:rPr lang="en-US" altLang="en-US" sz="3900" b="1" dirty="0">
                <a:solidFill>
                  <a:srgbClr val="C00000"/>
                </a:solidFill>
                <a:latin typeface="Times New Roman" panose="02020603050405020304" pitchFamily="18" charset="0"/>
              </a:rPr>
              <a:t> 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2776"/>
                                        </p:tgtEl>
                                        <p:attrNameLst>
                                          <p:attrName>style.visibility</p:attrName>
                                        </p:attrNameLst>
                                      </p:cBhvr>
                                      <p:to>
                                        <p:strVal val="visible"/>
                                      </p:to>
                                    </p:set>
                                    <p:animEffect transition="in" filter="fade">
                                      <p:cBhvr>
                                        <p:cTn id="7" dur="1000"/>
                                        <p:tgtEl>
                                          <p:spTgt spid="32776"/>
                                        </p:tgtEl>
                                      </p:cBhvr>
                                    </p:animEffect>
                                    <p:anim calcmode="lin" valueType="num">
                                      <p:cBhvr>
                                        <p:cTn id="8" dur="1000" fill="hold"/>
                                        <p:tgtEl>
                                          <p:spTgt spid="32776"/>
                                        </p:tgtEl>
                                        <p:attrNameLst>
                                          <p:attrName>ppt_x</p:attrName>
                                        </p:attrNameLst>
                                      </p:cBhvr>
                                      <p:tavLst>
                                        <p:tav tm="0">
                                          <p:val>
                                            <p:strVal val="#ppt_x"/>
                                          </p:val>
                                        </p:tav>
                                        <p:tav tm="100000">
                                          <p:val>
                                            <p:strVal val="#ppt_x"/>
                                          </p:val>
                                        </p:tav>
                                      </p:tavLst>
                                    </p:anim>
                                    <p:anim calcmode="lin" valueType="num">
                                      <p:cBhvr>
                                        <p:cTn id="9" dur="1000" fill="hold"/>
                                        <p:tgtEl>
                                          <p:spTgt spid="327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1396591" y="2211696"/>
            <a:ext cx="15494819" cy="6074009"/>
            <a:chOff x="0" y="0"/>
            <a:chExt cx="20659758" cy="8098678"/>
          </a:xfrm>
        </p:grpSpPr>
        <p:grpSp>
          <p:nvGrpSpPr>
            <p:cNvPr id="3" name="Group 3"/>
            <p:cNvGrpSpPr/>
            <p:nvPr/>
          </p:nvGrpSpPr>
          <p:grpSpPr>
            <a:xfrm>
              <a:off x="402271" y="387174"/>
              <a:ext cx="20257487" cy="7711505"/>
              <a:chOff x="0" y="0"/>
              <a:chExt cx="3132855" cy="1192597"/>
            </a:xfrm>
          </p:grpSpPr>
          <p:sp>
            <p:nvSpPr>
              <p:cNvPr id="4" name="Freeform 4"/>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BEBEB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0"/>
              <a:ext cx="20257487" cy="7711505"/>
              <a:chOff x="0" y="0"/>
              <a:chExt cx="3132855" cy="1192597"/>
            </a:xfrm>
          </p:grpSpPr>
          <p:sp>
            <p:nvSpPr>
              <p:cNvPr id="7" name="Freeform 7"/>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FAF1"/>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033301">
            <a:off x="14921959" y="-888098"/>
            <a:ext cx="5470030" cy="4738414"/>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28414" y="0"/>
            <a:ext cx="2159586" cy="235377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734190">
            <a:off x="15187498" y="8589190"/>
            <a:ext cx="4591130" cy="411480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26968" y="8189085"/>
            <a:ext cx="1284400" cy="1268345"/>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700000">
            <a:off x="579604" y="1679199"/>
            <a:ext cx="1984300" cy="94998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87524" y="3692723"/>
            <a:ext cx="660946" cy="913224"/>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229196" y="4605947"/>
            <a:ext cx="438548" cy="491371"/>
          </a:xfrm>
          <a:prstGeom prst="rect">
            <a:avLst/>
          </a:prstGeom>
        </p:spPr>
      </p:pic>
      <p:pic>
        <p:nvPicPr>
          <p:cNvPr id="19" name="Picture 1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115065">
            <a:off x="-2144993" y="7339731"/>
            <a:ext cx="4929742" cy="4270389"/>
          </a:xfrm>
          <a:prstGeom prst="rect">
            <a:avLst/>
          </a:prstGeom>
        </p:spPr>
      </p:pic>
      <p:pic>
        <p:nvPicPr>
          <p:cNvPr id="20" name="Picture 2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825094">
            <a:off x="-421976" y="8931043"/>
            <a:ext cx="1483708" cy="1433633"/>
          </a:xfrm>
          <a:prstGeom prst="rect">
            <a:avLst/>
          </a:prstGeom>
        </p:spPr>
      </p:pic>
      <p:pic>
        <p:nvPicPr>
          <p:cNvPr id="21"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734190">
            <a:off x="-1277661" y="-2552169"/>
            <a:ext cx="4591130" cy="4114800"/>
          </a:xfrm>
          <a:prstGeom prst="rect">
            <a:avLst/>
          </a:prstGeom>
        </p:spPr>
      </p:pic>
      <p:grpSp>
        <p:nvGrpSpPr>
          <p:cNvPr id="35" name="Group 34">
            <a:extLst>
              <a:ext uri="{FF2B5EF4-FFF2-40B4-BE49-F238E27FC236}">
                <a16:creationId xmlns:a16="http://schemas.microsoft.com/office/drawing/2014/main" id="{2996DD8F-99A4-11B9-83CA-9FF8CF884B4A}"/>
              </a:ext>
            </a:extLst>
          </p:cNvPr>
          <p:cNvGrpSpPr/>
          <p:nvPr/>
        </p:nvGrpSpPr>
        <p:grpSpPr>
          <a:xfrm>
            <a:off x="4425280" y="1391957"/>
            <a:ext cx="9612251" cy="1232700"/>
            <a:chOff x="4425280" y="1391957"/>
            <a:chExt cx="9612251" cy="1232700"/>
          </a:xfrm>
        </p:grpSpPr>
        <p:grpSp>
          <p:nvGrpSpPr>
            <p:cNvPr id="31" name="Group 31"/>
            <p:cNvGrpSpPr/>
            <p:nvPr/>
          </p:nvGrpSpPr>
          <p:grpSpPr>
            <a:xfrm>
              <a:off x="4425280" y="1391957"/>
              <a:ext cx="9612251" cy="1232700"/>
              <a:chOff x="0" y="0"/>
              <a:chExt cx="2531622" cy="324662"/>
            </a:xfrm>
          </p:grpSpPr>
          <p:sp>
            <p:nvSpPr>
              <p:cNvPr id="32" name="Freeform 32"/>
              <p:cNvSpPr/>
              <p:nvPr/>
            </p:nvSpPr>
            <p:spPr>
              <a:xfrm>
                <a:off x="0" y="0"/>
                <a:ext cx="2531622" cy="324662"/>
              </a:xfrm>
              <a:custGeom>
                <a:avLst/>
                <a:gdLst/>
                <a:ahLst/>
                <a:cxnLst/>
                <a:rect l="l" t="t" r="r" b="b"/>
                <a:pathLst>
                  <a:path w="2531622" h="324662">
                    <a:moveTo>
                      <a:pt x="41077" y="0"/>
                    </a:moveTo>
                    <a:lnTo>
                      <a:pt x="2490545" y="0"/>
                    </a:lnTo>
                    <a:cubicBezTo>
                      <a:pt x="2513231" y="0"/>
                      <a:pt x="2531622" y="18391"/>
                      <a:pt x="2531622" y="41077"/>
                    </a:cubicBezTo>
                    <a:lnTo>
                      <a:pt x="2531622" y="283585"/>
                    </a:lnTo>
                    <a:cubicBezTo>
                      <a:pt x="2531622" y="294479"/>
                      <a:pt x="2527294" y="304927"/>
                      <a:pt x="2519591" y="312631"/>
                    </a:cubicBezTo>
                    <a:cubicBezTo>
                      <a:pt x="2511887" y="320334"/>
                      <a:pt x="2501439" y="324662"/>
                      <a:pt x="2490545" y="324662"/>
                    </a:cubicBezTo>
                    <a:lnTo>
                      <a:pt x="41077" y="324662"/>
                    </a:lnTo>
                    <a:cubicBezTo>
                      <a:pt x="30182" y="324662"/>
                      <a:pt x="19734" y="320334"/>
                      <a:pt x="12031" y="312631"/>
                    </a:cubicBezTo>
                    <a:cubicBezTo>
                      <a:pt x="4328" y="304927"/>
                      <a:pt x="0" y="294479"/>
                      <a:pt x="0" y="283585"/>
                    </a:cubicBezTo>
                    <a:lnTo>
                      <a:pt x="0" y="41077"/>
                    </a:lnTo>
                    <a:cubicBezTo>
                      <a:pt x="0" y="30182"/>
                      <a:pt x="4328" y="19734"/>
                      <a:pt x="12031" y="12031"/>
                    </a:cubicBezTo>
                    <a:cubicBezTo>
                      <a:pt x="19734" y="4328"/>
                      <a:pt x="30182" y="0"/>
                      <a:pt x="41077" y="0"/>
                    </a:cubicBezTo>
                    <a:close/>
                  </a:path>
                </a:pathLst>
              </a:custGeom>
              <a:solidFill>
                <a:srgbClr val="FF842C"/>
              </a:solidFill>
            </p:spPr>
          </p:sp>
          <p:sp>
            <p:nvSpPr>
              <p:cNvPr id="33" name="TextBox 33"/>
              <p:cNvSpPr txBox="1"/>
              <p:nvPr/>
            </p:nvSpPr>
            <p:spPr>
              <a:xfrm>
                <a:off x="0" y="-28575"/>
                <a:ext cx="812800" cy="841375"/>
              </a:xfrm>
              <a:prstGeom prst="rect">
                <a:avLst/>
              </a:prstGeom>
            </p:spPr>
            <p:txBody>
              <a:bodyPr lIns="50800" tIns="50800" rIns="50800" bIns="50800" rtlCol="0" anchor="ctr"/>
              <a:lstStyle/>
              <a:p>
                <a:pPr algn="ctr">
                  <a:lnSpc>
                    <a:spcPts val="2540"/>
                  </a:lnSpc>
                </a:pPr>
                <a:endParaRPr/>
              </a:p>
            </p:txBody>
          </p:sp>
        </p:grpSp>
        <p:sp>
          <p:nvSpPr>
            <p:cNvPr id="34" name="TextBox 34"/>
            <p:cNvSpPr txBox="1"/>
            <p:nvPr/>
          </p:nvSpPr>
          <p:spPr>
            <a:xfrm>
              <a:off x="4570255" y="1447459"/>
              <a:ext cx="9354304" cy="1121397"/>
            </a:xfrm>
            <a:prstGeom prst="rect">
              <a:avLst/>
            </a:prstGeom>
          </p:spPr>
          <p:txBody>
            <a:bodyPr lIns="0" tIns="0" rIns="0" bIns="0" rtlCol="0" anchor="t">
              <a:spAutoFit/>
            </a:bodyPr>
            <a:lstStyle/>
            <a:p>
              <a:pPr algn="ctr">
                <a:lnSpc>
                  <a:spcPts val="9447"/>
                </a:lnSpc>
              </a:pPr>
              <a:r>
                <a:rPr lang="en-US" sz="6000" b="1">
                  <a:solidFill>
                    <a:srgbClr val="FFFAF1"/>
                  </a:solidFill>
                  <a:latin typeface="Arial" panose="020B0604020202020204" pitchFamily="34" charset="0"/>
                  <a:cs typeface="Arial" panose="020B0604020202020204" pitchFamily="34" charset="0"/>
                </a:rPr>
                <a:t>HƯỚNG DẪN VỀ NHÀ </a:t>
              </a:r>
            </a:p>
          </p:txBody>
        </p:sp>
      </p:grpSp>
      <p:grpSp>
        <p:nvGrpSpPr>
          <p:cNvPr id="39" name="Group 38">
            <a:extLst>
              <a:ext uri="{FF2B5EF4-FFF2-40B4-BE49-F238E27FC236}">
                <a16:creationId xmlns:a16="http://schemas.microsoft.com/office/drawing/2014/main" id="{D9447DAD-AA07-35F2-85F6-88B9D547B665}"/>
              </a:ext>
            </a:extLst>
          </p:cNvPr>
          <p:cNvGrpSpPr/>
          <p:nvPr/>
        </p:nvGrpSpPr>
        <p:grpSpPr>
          <a:xfrm>
            <a:off x="1877404" y="2961606"/>
            <a:ext cx="12095939" cy="1066431"/>
            <a:chOff x="2450799" y="3289721"/>
            <a:chExt cx="12095939" cy="1066431"/>
          </a:xfrm>
        </p:grpSpPr>
        <p:sp>
          <p:nvSpPr>
            <p:cNvPr id="37" name="Oval 36">
              <a:extLst>
                <a:ext uri="{FF2B5EF4-FFF2-40B4-BE49-F238E27FC236}">
                  <a16:creationId xmlns:a16="http://schemas.microsoft.com/office/drawing/2014/main" id="{0B8C2304-F159-C5DB-49C2-53CD013BFED2}"/>
                </a:ext>
              </a:extLst>
            </p:cNvPr>
            <p:cNvSpPr/>
            <p:nvPr/>
          </p:nvSpPr>
          <p:spPr>
            <a:xfrm>
              <a:off x="2450799" y="3289721"/>
              <a:ext cx="1066431" cy="1066431"/>
            </a:xfrm>
            <a:prstGeom prst="ellipse">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1</a:t>
              </a:r>
            </a:p>
          </p:txBody>
        </p:sp>
        <p:sp>
          <p:nvSpPr>
            <p:cNvPr id="38" name="TextBox 37">
              <a:extLst>
                <a:ext uri="{FF2B5EF4-FFF2-40B4-BE49-F238E27FC236}">
                  <a16:creationId xmlns:a16="http://schemas.microsoft.com/office/drawing/2014/main" id="{C33225DE-576A-D8D5-E114-5A711CBFED1C}"/>
                </a:ext>
              </a:extLst>
            </p:cNvPr>
            <p:cNvSpPr txBox="1"/>
            <p:nvPr/>
          </p:nvSpPr>
          <p:spPr>
            <a:xfrm>
              <a:off x="4379493" y="3479018"/>
              <a:ext cx="10167245"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Ôn tập lại nội dung bài học ngày hôm nay </a:t>
              </a:r>
            </a:p>
          </p:txBody>
        </p:sp>
      </p:grpSp>
      <p:grpSp>
        <p:nvGrpSpPr>
          <p:cNvPr id="40" name="Group 39">
            <a:extLst>
              <a:ext uri="{FF2B5EF4-FFF2-40B4-BE49-F238E27FC236}">
                <a16:creationId xmlns:a16="http://schemas.microsoft.com/office/drawing/2014/main" id="{5E3D54CE-2E9A-0C62-D692-1D170B9CAE66}"/>
              </a:ext>
            </a:extLst>
          </p:cNvPr>
          <p:cNvGrpSpPr/>
          <p:nvPr/>
        </p:nvGrpSpPr>
        <p:grpSpPr>
          <a:xfrm>
            <a:off x="1857790" y="4699002"/>
            <a:ext cx="12095939" cy="1066431"/>
            <a:chOff x="2450799" y="3289721"/>
            <a:chExt cx="12095939" cy="1066431"/>
          </a:xfrm>
        </p:grpSpPr>
        <p:sp>
          <p:nvSpPr>
            <p:cNvPr id="41" name="Oval 40">
              <a:extLst>
                <a:ext uri="{FF2B5EF4-FFF2-40B4-BE49-F238E27FC236}">
                  <a16:creationId xmlns:a16="http://schemas.microsoft.com/office/drawing/2014/main" id="{3D1024AC-3E21-8706-122A-CDE694E112E7}"/>
                </a:ext>
              </a:extLst>
            </p:cNvPr>
            <p:cNvSpPr/>
            <p:nvPr/>
          </p:nvSpPr>
          <p:spPr>
            <a:xfrm>
              <a:off x="2450799" y="3289721"/>
              <a:ext cx="1066431" cy="1066431"/>
            </a:xfrm>
            <a:prstGeom prst="ellipse">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2</a:t>
              </a:r>
            </a:p>
          </p:txBody>
        </p:sp>
        <p:sp>
          <p:nvSpPr>
            <p:cNvPr id="42" name="TextBox 41">
              <a:extLst>
                <a:ext uri="{FF2B5EF4-FFF2-40B4-BE49-F238E27FC236}">
                  <a16:creationId xmlns:a16="http://schemas.microsoft.com/office/drawing/2014/main" id="{3EA36BE9-A6DE-D753-3B12-F3D95876A7C9}"/>
                </a:ext>
              </a:extLst>
            </p:cNvPr>
            <p:cNvSpPr txBox="1"/>
            <p:nvPr/>
          </p:nvSpPr>
          <p:spPr>
            <a:xfrm>
              <a:off x="4379493" y="3479018"/>
              <a:ext cx="10167245"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Hoàn thành các bài tập đã được giao </a:t>
              </a:r>
            </a:p>
          </p:txBody>
        </p:sp>
      </p:grpSp>
      <p:grpSp>
        <p:nvGrpSpPr>
          <p:cNvPr id="43" name="Group 42">
            <a:extLst>
              <a:ext uri="{FF2B5EF4-FFF2-40B4-BE49-F238E27FC236}">
                <a16:creationId xmlns:a16="http://schemas.microsoft.com/office/drawing/2014/main" id="{63A395B5-DAA5-E844-C201-33BBC5135EBE}"/>
              </a:ext>
            </a:extLst>
          </p:cNvPr>
          <p:cNvGrpSpPr/>
          <p:nvPr/>
        </p:nvGrpSpPr>
        <p:grpSpPr>
          <a:xfrm>
            <a:off x="1857790" y="6117240"/>
            <a:ext cx="13929734" cy="1824923"/>
            <a:chOff x="2450799" y="2876919"/>
            <a:chExt cx="13929734" cy="1824923"/>
          </a:xfrm>
        </p:grpSpPr>
        <p:sp>
          <p:nvSpPr>
            <p:cNvPr id="44" name="Oval 43">
              <a:extLst>
                <a:ext uri="{FF2B5EF4-FFF2-40B4-BE49-F238E27FC236}">
                  <a16:creationId xmlns:a16="http://schemas.microsoft.com/office/drawing/2014/main" id="{099C2302-21A6-D655-8ED2-CEE90DD57597}"/>
                </a:ext>
              </a:extLst>
            </p:cNvPr>
            <p:cNvSpPr/>
            <p:nvPr/>
          </p:nvSpPr>
          <p:spPr>
            <a:xfrm>
              <a:off x="2450799" y="3289721"/>
              <a:ext cx="1066431" cy="1066431"/>
            </a:xfrm>
            <a:prstGeom prst="ellipse">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a:solidFill>
                    <a:schemeClr val="tx1"/>
                  </a:solidFill>
                  <a:latin typeface="Arial" panose="020B0604020202020204" pitchFamily="34" charset="0"/>
                  <a:cs typeface="Arial" panose="020B0604020202020204" pitchFamily="34" charset="0"/>
                </a:rPr>
                <a:t>3</a:t>
              </a:r>
            </a:p>
          </p:txBody>
        </p:sp>
        <p:sp>
          <p:nvSpPr>
            <p:cNvPr id="45" name="TextBox 44">
              <a:extLst>
                <a:ext uri="{FF2B5EF4-FFF2-40B4-BE49-F238E27FC236}">
                  <a16:creationId xmlns:a16="http://schemas.microsoft.com/office/drawing/2014/main" id="{03AEE044-0E3F-6195-8E25-599F82D3AF87}"/>
                </a:ext>
              </a:extLst>
            </p:cNvPr>
            <p:cNvSpPr txBox="1"/>
            <p:nvPr/>
          </p:nvSpPr>
          <p:spPr>
            <a:xfrm>
              <a:off x="4379493" y="2876919"/>
              <a:ext cx="12001040" cy="1824923"/>
            </a:xfrm>
            <a:prstGeom prst="rect">
              <a:avLst/>
            </a:prstGeom>
            <a:noFill/>
          </p:spPr>
          <p:txBody>
            <a:bodyPr wrap="square" rtlCol="0">
              <a:spAutoFit/>
            </a:bodyPr>
            <a:lstStyle/>
            <a:p>
              <a:pPr>
                <a:lnSpc>
                  <a:spcPct val="150000"/>
                </a:lnSpc>
              </a:pPr>
              <a:r>
                <a:rPr lang="en-US" sz="4000">
                  <a:latin typeface="Arial" panose="020B0604020202020204" pitchFamily="34" charset="0"/>
                  <a:cs typeface="Arial" panose="020B0604020202020204" pitchFamily="34" charset="0"/>
                </a:rPr>
                <a:t>Chuẩn bị bài mới </a:t>
              </a:r>
              <a:r>
                <a:rPr lang="en-US" sz="4000" b="1" i="1">
                  <a:latin typeface="Arial" panose="020B0604020202020204" pitchFamily="34" charset="0"/>
                  <a:cs typeface="Arial" panose="020B0604020202020204" pitchFamily="34" charset="0"/>
                </a:rPr>
                <a:t>Bài 12B: Phần mềm luyện gõ bàn phím</a:t>
              </a:r>
            </a:p>
          </p:txBody>
        </p:sp>
      </p:gr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64733" y="8002311"/>
            <a:ext cx="1738406" cy="1716676"/>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408357" y="5015388"/>
            <a:ext cx="660946" cy="913224"/>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37841" y="4868918"/>
            <a:ext cx="841801" cy="943195"/>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106719">
            <a:off x="-622246" y="-121307"/>
            <a:ext cx="1668892" cy="1612567"/>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825094">
            <a:off x="17216508" y="-187270"/>
            <a:ext cx="1563332" cy="1510569"/>
          </a:xfrm>
          <a:prstGeom prst="rect">
            <a:avLst/>
          </a:prstGeom>
        </p:spPr>
      </p:pic>
      <p:sp>
        <p:nvSpPr>
          <p:cNvPr id="27" name="TextBox 26">
            <a:extLst>
              <a:ext uri="{FF2B5EF4-FFF2-40B4-BE49-F238E27FC236}">
                <a16:creationId xmlns:a16="http://schemas.microsoft.com/office/drawing/2014/main" id="{2BBBDC0B-11D4-CD19-5EB8-5979A7E05F6C}"/>
              </a:ext>
            </a:extLst>
          </p:cNvPr>
          <p:cNvSpPr txBox="1"/>
          <p:nvPr/>
        </p:nvSpPr>
        <p:spPr>
          <a:xfrm>
            <a:off x="766453" y="702305"/>
            <a:ext cx="16764428" cy="1015663"/>
          </a:xfrm>
          <a:prstGeom prst="rect">
            <a:avLst/>
          </a:prstGeom>
          <a:noFill/>
        </p:spPr>
        <p:txBody>
          <a:bodyPr wrap="square">
            <a:spAutoFit/>
          </a:bodyPr>
          <a:lstStyle/>
          <a:p>
            <a:pPr algn="ctr"/>
            <a:r>
              <a:rPr lang="en-US" sz="6000" b="1">
                <a:solidFill>
                  <a:schemeClr val="accent5">
                    <a:lumMod val="50000"/>
                  </a:schemeClr>
                </a:solidFill>
                <a:latin typeface="Arial" panose="020B0604020202020204" pitchFamily="34" charset="0"/>
                <a:cs typeface="Arial" panose="020B0604020202020204" pitchFamily="34" charset="0"/>
              </a:rPr>
              <a:t>KHỞI ĐỘNG </a:t>
            </a:r>
          </a:p>
        </p:txBody>
      </p:sp>
      <p:pic>
        <p:nvPicPr>
          <p:cNvPr id="1028" name="Picture 4" descr="Ngành Truyền thông Đa phương tiện là gì? Ra trường làm gì?">
            <a:extLst>
              <a:ext uri="{FF2B5EF4-FFF2-40B4-BE49-F238E27FC236}">
                <a16:creationId xmlns:a16="http://schemas.microsoft.com/office/drawing/2014/main" id="{1630C377-BE9C-21E7-EF1B-8E0A88687E0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9834" b="89751" l="5544" r="90785">
                        <a14:foregroundMark x1="8063" y1="56371" x2="8063" y2="56371"/>
                        <a14:foregroundMark x1="5976" y1="20637" x2="5976" y2="20637"/>
                        <a14:foregroundMark x1="28006" y1="37535" x2="28006" y2="37535"/>
                        <a14:foregroundMark x1="20014" y1="41274" x2="20014" y2="41274"/>
                        <a14:foregroundMark x1="20158" y1="35596" x2="31246" y2="42521"/>
                        <a14:foregroundMark x1="31246" y1="42521" x2="41253" y2="33241"/>
                        <a14:foregroundMark x1="41253" y1="33241" x2="36789" y2="29224"/>
                        <a14:foregroundMark x1="36789" y1="29224" x2="34917" y2="29640"/>
                        <a14:foregroundMark x1="17351" y1="27424" x2="17783" y2="27424"/>
                        <a14:foregroundMark x1="45716" y1="46676" x2="64147" y2="44460"/>
                        <a14:foregroundMark x1="64147" y1="44460" x2="69762" y2="39335"/>
                        <a14:foregroundMark x1="69762" y1="39335" x2="66811" y2="33934"/>
                        <a14:foregroundMark x1="66811" y1="33934" x2="58747" y2="38504"/>
                        <a14:foregroundMark x1="63283" y1="59003" x2="67315" y2="44875"/>
                        <a14:foregroundMark x1="67315" y1="44875" x2="70266" y2="53186"/>
                        <a14:foregroundMark x1="70266" y1="53186" x2="64939" y2="56233"/>
                        <a14:foregroundMark x1="64939" y1="56233" x2="64075" y2="53186"/>
                        <a14:foregroundMark x1="16703" y1="36150" x2="21310" y2="38781"/>
                        <a14:foregroundMark x1="21310" y1="38781" x2="23326" y2="49446"/>
                        <a14:foregroundMark x1="23326" y1="49446" x2="17279" y2="49169"/>
                        <a14:foregroundMark x1="17279" y1="49169" x2="15335" y2="39474"/>
                        <a14:foregroundMark x1="15335" y1="39474" x2="15911" y2="37396"/>
                        <a14:foregroundMark x1="33981" y1="41690" x2="36141" y2="36011"/>
                        <a14:foregroundMark x1="36141" y1="36011" x2="45932" y2="32548"/>
                        <a14:foregroundMark x1="45932" y1="32548" x2="48092" y2="42521"/>
                        <a14:foregroundMark x1="48092" y1="42521" x2="42333" y2="42936"/>
                        <a14:foregroundMark x1="42333" y1="42936" x2="40173" y2="40443"/>
                        <a14:foregroundMark x1="52916" y1="38504" x2="52916" y2="38504"/>
                        <a14:foregroundMark x1="31965" y1="25208" x2="31389" y2="16343"/>
                        <a14:foregroundMark x1="31389" y1="16343" x2="34053" y2="22576"/>
                        <a14:foregroundMark x1="30742" y1="24377" x2="33261" y2="19252"/>
                        <a14:foregroundMark x1="33261" y1="19252" x2="33981" y2="21884"/>
                        <a14:foregroundMark x1="30742" y1="23684" x2="31821" y2="18283"/>
                        <a14:foregroundMark x1="46436" y1="29640" x2="54428" y2="22576"/>
                        <a14:foregroundMark x1="54428" y1="22576" x2="60187" y2="27147"/>
                        <a14:foregroundMark x1="60187" y1="27147" x2="56443" y2="29363"/>
                        <a14:foregroundMark x1="47084" y1="27562" x2="52628" y2="19252"/>
                        <a14:foregroundMark x1="52628" y1="19252" x2="89633" y2="27701"/>
                        <a14:foregroundMark x1="89633" y1="27701" x2="89993" y2="38781"/>
                        <a14:foregroundMark x1="89993" y1="38781" x2="63931" y2="67452"/>
                        <a14:foregroundMark x1="63931" y1="67452" x2="62707" y2="66898"/>
                        <a14:foregroundMark x1="47588" y1="24654" x2="50756" y2="22022"/>
                        <a14:foregroundMark x1="48092" y1="23269" x2="49820" y2="21468"/>
                        <a14:foregroundMark x1="6623" y1="52216" x2="5544" y2="59003"/>
                        <a14:foregroundMark x1="5544" y1="59003" x2="6407" y2="59972"/>
                        <a14:foregroundMark x1="47084" y1="57202" x2="50900" y2="54571"/>
                        <a14:foregroundMark x1="50900" y1="54571" x2="52484" y2="61496"/>
                        <a14:foregroundMark x1="52484" y1="61496" x2="48524" y2="59834"/>
                        <a14:foregroundMark x1="48524" y1="59834" x2="47876" y2="58310"/>
                        <a14:foregroundMark x1="63787" y1="52078" x2="63787" y2="52078"/>
                        <a14:foregroundMark x1="43629" y1="25762" x2="56947" y2="20914"/>
                        <a14:foregroundMark x1="56947" y1="20914" x2="66307" y2="20637"/>
                        <a14:foregroundMark x1="66307" y1="20637" x2="87833" y2="24654"/>
                        <a14:foregroundMark x1="87833" y1="24654" x2="90497" y2="34072"/>
                        <a14:foregroundMark x1="90497" y1="34072" x2="90785" y2="49723"/>
                        <a14:foregroundMark x1="90785" y1="49723" x2="89921" y2="57341"/>
                        <a14:foregroundMark x1="89921" y1="57341" x2="74442" y2="57756"/>
                        <a14:foregroundMark x1="74442" y1="57756" x2="67603" y2="65374"/>
                        <a14:foregroundMark x1="67603" y1="65374" x2="67243" y2="66482"/>
                        <a14:foregroundMark x1="73362" y1="57618" x2="68179" y2="67313"/>
                        <a14:foregroundMark x1="40029" y1="27562" x2="46724" y2="22022"/>
                        <a14:foregroundMark x1="46724" y1="22022" x2="50900" y2="21607"/>
                      </a14:backgroundRemoval>
                    </a14:imgEffect>
                  </a14:imgLayer>
                </a14:imgProps>
              </a:ext>
              <a:ext uri="{28A0092B-C50C-407E-A947-70E740481C1C}">
                <a14:useLocalDpi xmlns:a14="http://schemas.microsoft.com/office/drawing/2010/main" val="0"/>
              </a:ext>
            </a:extLst>
          </a:blip>
          <a:srcRect l="3067" t="13686" r="2608" b="10576"/>
          <a:stretch/>
        </p:blipFill>
        <p:spPr bwMode="auto">
          <a:xfrm>
            <a:off x="766453" y="4876814"/>
            <a:ext cx="9039715" cy="377284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Oval 16">
            <a:extLst>
              <a:ext uri="{FF2B5EF4-FFF2-40B4-BE49-F238E27FC236}">
                <a16:creationId xmlns:a16="http://schemas.microsoft.com/office/drawing/2014/main" id="{2DC22BDA-728C-CD07-F2AF-FECC611CE443}"/>
              </a:ext>
            </a:extLst>
          </p:cNvPr>
          <p:cNvSpPr/>
          <p:nvPr/>
        </p:nvSpPr>
        <p:spPr>
          <a:xfrm>
            <a:off x="9731045" y="3645807"/>
            <a:ext cx="7586079" cy="4161343"/>
          </a:xfrm>
          <a:prstGeom prst="wedgeEllipseCallout">
            <a:avLst>
              <a:gd name="adj1" fmla="val -52964"/>
              <a:gd name="adj2" fmla="val 29079"/>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rPr>
              <a:t>Hãy nêu những ví dụ về đa phương tiện?</a:t>
            </a:r>
            <a:endParaRPr lang="en-US" sz="4000">
              <a:solidFill>
                <a:schemeClr val="tx1"/>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64733" y="8410257"/>
            <a:ext cx="1738406" cy="17166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06719">
            <a:off x="-622246" y="-121307"/>
            <a:ext cx="1668892" cy="1612567"/>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25094">
            <a:off x="17216508" y="-187270"/>
            <a:ext cx="1563332" cy="1510569"/>
          </a:xfrm>
          <a:prstGeom prst="rect">
            <a:avLst/>
          </a:prstGeom>
        </p:spPr>
      </p:pic>
      <p:sp>
        <p:nvSpPr>
          <p:cNvPr id="12" name="TextBox 11">
            <a:extLst>
              <a:ext uri="{FF2B5EF4-FFF2-40B4-BE49-F238E27FC236}">
                <a16:creationId xmlns:a16="http://schemas.microsoft.com/office/drawing/2014/main" id="{90963F56-737F-3382-FDBA-5ACD814125F2}"/>
              </a:ext>
            </a:extLst>
          </p:cNvPr>
          <p:cNvSpPr txBox="1"/>
          <p:nvPr/>
        </p:nvSpPr>
        <p:spPr>
          <a:xfrm>
            <a:off x="1828800" y="760452"/>
            <a:ext cx="146304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Một số ví dụ về đa phương tiện </a:t>
            </a:r>
          </a:p>
        </p:txBody>
      </p:sp>
      <p:grpSp>
        <p:nvGrpSpPr>
          <p:cNvPr id="21" name="Group 20">
            <a:extLst>
              <a:ext uri="{FF2B5EF4-FFF2-40B4-BE49-F238E27FC236}">
                <a16:creationId xmlns:a16="http://schemas.microsoft.com/office/drawing/2014/main" id="{F4247FF0-DA75-B749-0EE4-69608B995860}"/>
              </a:ext>
            </a:extLst>
          </p:cNvPr>
          <p:cNvGrpSpPr/>
          <p:nvPr/>
        </p:nvGrpSpPr>
        <p:grpSpPr>
          <a:xfrm>
            <a:off x="1114708" y="2806562"/>
            <a:ext cx="6975820" cy="5915822"/>
            <a:chOff x="1432302" y="3436778"/>
            <a:chExt cx="6975820" cy="5915822"/>
          </a:xfrm>
        </p:grpSpPr>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037841" y="4868918"/>
              <a:ext cx="841801" cy="943195"/>
            </a:xfrm>
            <a:prstGeom prst="rect">
              <a:avLst/>
            </a:prstGeom>
          </p:spPr>
        </p:pic>
        <p:pic>
          <p:nvPicPr>
            <p:cNvPr id="19" name="Picture 18">
              <a:extLst>
                <a:ext uri="{FF2B5EF4-FFF2-40B4-BE49-F238E27FC236}">
                  <a16:creationId xmlns:a16="http://schemas.microsoft.com/office/drawing/2014/main" id="{A9EAE1C2-2D06-E4F2-0F56-E5E7C252E7B2}"/>
                </a:ext>
              </a:extLst>
            </p:cNvPr>
            <p:cNvPicPr>
              <a:picLocks noChangeAspect="1"/>
            </p:cNvPicPr>
            <p:nvPr/>
          </p:nvPicPr>
          <p:blipFill>
            <a:blip r:embed="rId10"/>
            <a:stretch>
              <a:fillRect/>
            </a:stretch>
          </p:blipFill>
          <p:spPr>
            <a:xfrm>
              <a:off x="1432302" y="3436778"/>
              <a:ext cx="6975820" cy="475066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 name="TextBox 19">
              <a:extLst>
                <a:ext uri="{FF2B5EF4-FFF2-40B4-BE49-F238E27FC236}">
                  <a16:creationId xmlns:a16="http://schemas.microsoft.com/office/drawing/2014/main" id="{83FDACE4-F400-EC15-C60E-1E1498F7AE87}"/>
                </a:ext>
              </a:extLst>
            </p:cNvPr>
            <p:cNvSpPr txBox="1"/>
            <p:nvPr/>
          </p:nvSpPr>
          <p:spPr>
            <a:xfrm rot="21304421">
              <a:off x="3220032" y="8721658"/>
              <a:ext cx="4038600" cy="630942"/>
            </a:xfrm>
            <a:prstGeom prst="rect">
              <a:avLst/>
            </a:prstGeom>
            <a:noFill/>
          </p:spPr>
          <p:txBody>
            <a:bodyPr wrap="square" rtlCol="0">
              <a:spAutoFit/>
            </a:bodyPr>
            <a:lstStyle/>
            <a:p>
              <a:pPr algn="ctr"/>
              <a:r>
                <a:rPr lang="en-US" sz="3500" i="1">
                  <a:solidFill>
                    <a:schemeClr val="tx2">
                      <a:lumMod val="75000"/>
                    </a:schemeClr>
                  </a:solidFill>
                  <a:latin typeface="Arial" panose="020B0604020202020204" pitchFamily="34" charset="0"/>
                  <a:cs typeface="Arial" panose="020B0604020202020204" pitchFamily="34" charset="0"/>
                </a:rPr>
                <a:t>Video kể chuyện </a:t>
              </a:r>
            </a:p>
          </p:txBody>
        </p:sp>
      </p:grpSp>
      <p:grpSp>
        <p:nvGrpSpPr>
          <p:cNvPr id="24" name="Group 23">
            <a:extLst>
              <a:ext uri="{FF2B5EF4-FFF2-40B4-BE49-F238E27FC236}">
                <a16:creationId xmlns:a16="http://schemas.microsoft.com/office/drawing/2014/main" id="{99AECA9A-0382-10FA-668C-CFD7AE793A43}"/>
              </a:ext>
            </a:extLst>
          </p:cNvPr>
          <p:cNvGrpSpPr/>
          <p:nvPr/>
        </p:nvGrpSpPr>
        <p:grpSpPr>
          <a:xfrm>
            <a:off x="9886709" y="3180319"/>
            <a:ext cx="6927669" cy="6346228"/>
            <a:chOff x="9996344" y="3058066"/>
            <a:chExt cx="6927669" cy="6346228"/>
          </a:xfrm>
        </p:grpSpPr>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408357" y="5015388"/>
              <a:ext cx="660946" cy="913224"/>
            </a:xfrm>
            <a:prstGeom prst="rect">
              <a:avLst/>
            </a:prstGeom>
          </p:spPr>
        </p:pic>
        <p:pic>
          <p:nvPicPr>
            <p:cNvPr id="22" name="Picture 21">
              <a:extLst>
                <a:ext uri="{FF2B5EF4-FFF2-40B4-BE49-F238E27FC236}">
                  <a16:creationId xmlns:a16="http://schemas.microsoft.com/office/drawing/2014/main" id="{0C9A442D-3AEB-3027-4E0E-D4021E857B1A}"/>
                </a:ext>
              </a:extLst>
            </p:cNvPr>
            <p:cNvPicPr>
              <a:picLocks noChangeAspect="1"/>
            </p:cNvPicPr>
            <p:nvPr/>
          </p:nvPicPr>
          <p:blipFill rotWithShape="1">
            <a:blip r:embed="rId13"/>
            <a:srcRect l="12903" t="9046" r="8579" b="12435"/>
            <a:stretch/>
          </p:blipFill>
          <p:spPr>
            <a:xfrm rot="709319">
              <a:off x="9996344" y="3058066"/>
              <a:ext cx="6927669" cy="46184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3" name="TextBox 22">
              <a:extLst>
                <a:ext uri="{FF2B5EF4-FFF2-40B4-BE49-F238E27FC236}">
                  <a16:creationId xmlns:a16="http://schemas.microsoft.com/office/drawing/2014/main" id="{71274572-C3B6-B3F6-187D-E71C9F61F248}"/>
                </a:ext>
              </a:extLst>
            </p:cNvPr>
            <p:cNvSpPr txBox="1"/>
            <p:nvPr/>
          </p:nvSpPr>
          <p:spPr>
            <a:xfrm rot="304557">
              <a:off x="10302926" y="7795969"/>
              <a:ext cx="5351695" cy="1608325"/>
            </a:xfrm>
            <a:prstGeom prst="rect">
              <a:avLst/>
            </a:prstGeom>
            <a:noFill/>
          </p:spPr>
          <p:txBody>
            <a:bodyPr wrap="square" rtlCol="0">
              <a:spAutoFit/>
            </a:bodyPr>
            <a:lstStyle/>
            <a:p>
              <a:pPr algn="ctr">
                <a:lnSpc>
                  <a:spcPct val="150000"/>
                </a:lnSpc>
              </a:pPr>
              <a:r>
                <a:rPr lang="en-US" sz="3500" i="1">
                  <a:solidFill>
                    <a:schemeClr val="tx2">
                      <a:lumMod val="75000"/>
                    </a:schemeClr>
                  </a:solidFill>
                  <a:latin typeface="Arial" panose="020B0604020202020204" pitchFamily="34" charset="0"/>
                  <a:cs typeface="Arial" panose="020B0604020202020204" pitchFamily="34" charset="0"/>
                </a:rPr>
                <a:t>Sách giáo khoa gồm các nội dung đa dạng </a:t>
              </a:r>
            </a:p>
          </p:txBody>
        </p:sp>
      </p:grpSp>
    </p:spTree>
    <p:extLst>
      <p:ext uri="{BB962C8B-B14F-4D97-AF65-F5344CB8AC3E}">
        <p14:creationId xmlns:p14="http://schemas.microsoft.com/office/powerpoint/2010/main" val="18732055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64733" y="8410257"/>
            <a:ext cx="1738406" cy="17166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06719">
            <a:off x="-622246" y="-121307"/>
            <a:ext cx="1668892" cy="1612567"/>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25094">
            <a:off x="17216508" y="-187270"/>
            <a:ext cx="1563332" cy="1510569"/>
          </a:xfrm>
          <a:prstGeom prst="rect">
            <a:avLst/>
          </a:prstGeom>
        </p:spPr>
      </p:pic>
      <p:sp>
        <p:nvSpPr>
          <p:cNvPr id="12" name="TextBox 11">
            <a:extLst>
              <a:ext uri="{FF2B5EF4-FFF2-40B4-BE49-F238E27FC236}">
                <a16:creationId xmlns:a16="http://schemas.microsoft.com/office/drawing/2014/main" id="{90963F56-737F-3382-FDBA-5ACD814125F2}"/>
              </a:ext>
            </a:extLst>
          </p:cNvPr>
          <p:cNvSpPr txBox="1"/>
          <p:nvPr/>
        </p:nvSpPr>
        <p:spPr>
          <a:xfrm>
            <a:off x="1828800" y="760452"/>
            <a:ext cx="14630400" cy="861774"/>
          </a:xfrm>
          <a:prstGeom prst="rect">
            <a:avLst/>
          </a:prstGeom>
          <a:noFill/>
        </p:spPr>
        <p:txBody>
          <a:bodyPr wrap="square" rtlCol="0">
            <a:spAutoFit/>
          </a:bodyPr>
          <a:lstStyle/>
          <a:p>
            <a:pPr algn="ctr"/>
            <a:r>
              <a:rPr lang="en-US" sz="5000" b="1">
                <a:solidFill>
                  <a:schemeClr val="accent5">
                    <a:lumMod val="75000"/>
                  </a:schemeClr>
                </a:solidFill>
                <a:latin typeface="Arial" panose="020B0604020202020204" pitchFamily="34" charset="0"/>
                <a:cs typeface="Arial" panose="020B0604020202020204" pitchFamily="34" charset="0"/>
              </a:rPr>
              <a:t>Một số ví dụ về đa phương tiện </a:t>
            </a:r>
          </a:p>
        </p:txBody>
      </p:sp>
      <p:grpSp>
        <p:nvGrpSpPr>
          <p:cNvPr id="9" name="Group 8">
            <a:extLst>
              <a:ext uri="{FF2B5EF4-FFF2-40B4-BE49-F238E27FC236}">
                <a16:creationId xmlns:a16="http://schemas.microsoft.com/office/drawing/2014/main" id="{92012C56-9CB1-CADE-CE42-56E2220CBA4D}"/>
              </a:ext>
            </a:extLst>
          </p:cNvPr>
          <p:cNvGrpSpPr/>
          <p:nvPr/>
        </p:nvGrpSpPr>
        <p:grpSpPr>
          <a:xfrm>
            <a:off x="1166213" y="3269891"/>
            <a:ext cx="7544281" cy="5282228"/>
            <a:chOff x="948106" y="3440156"/>
            <a:chExt cx="7544281" cy="5282228"/>
          </a:xfrm>
        </p:grpSpPr>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20247" y="4238702"/>
              <a:ext cx="841801" cy="943195"/>
            </a:xfrm>
            <a:prstGeom prst="rect">
              <a:avLst/>
            </a:prstGeom>
          </p:spPr>
        </p:pic>
        <p:sp>
          <p:nvSpPr>
            <p:cNvPr id="20" name="TextBox 19">
              <a:extLst>
                <a:ext uri="{FF2B5EF4-FFF2-40B4-BE49-F238E27FC236}">
                  <a16:creationId xmlns:a16="http://schemas.microsoft.com/office/drawing/2014/main" id="{83FDACE4-F400-EC15-C60E-1E1498F7AE87}"/>
                </a:ext>
              </a:extLst>
            </p:cNvPr>
            <p:cNvSpPr txBox="1"/>
            <p:nvPr/>
          </p:nvSpPr>
          <p:spPr>
            <a:xfrm rot="21304421">
              <a:off x="2902438" y="8091442"/>
              <a:ext cx="4038600" cy="630942"/>
            </a:xfrm>
            <a:prstGeom prst="rect">
              <a:avLst/>
            </a:prstGeom>
            <a:noFill/>
          </p:spPr>
          <p:txBody>
            <a:bodyPr wrap="square" rtlCol="0">
              <a:spAutoFit/>
            </a:bodyPr>
            <a:lstStyle/>
            <a:p>
              <a:pPr algn="ctr"/>
              <a:r>
                <a:rPr lang="en-US" sz="3500" i="1">
                  <a:solidFill>
                    <a:schemeClr val="tx2">
                      <a:lumMod val="75000"/>
                    </a:schemeClr>
                  </a:solidFill>
                  <a:latin typeface="Arial" panose="020B0604020202020204" pitchFamily="34" charset="0"/>
                  <a:cs typeface="Arial" panose="020B0604020202020204" pitchFamily="34" charset="0"/>
                </a:rPr>
                <a:t>Bản trình chiếu </a:t>
              </a:r>
            </a:p>
          </p:txBody>
        </p:sp>
        <p:pic>
          <p:nvPicPr>
            <p:cNvPr id="2050" name="Picture 2" descr="Hướng dẫn cách làm powerpoint đẹp và ấn tượng - YouTube">
              <a:extLst>
                <a:ext uri="{FF2B5EF4-FFF2-40B4-BE49-F238E27FC236}">
                  <a16:creationId xmlns:a16="http://schemas.microsoft.com/office/drawing/2014/main" id="{9ED92D4B-103C-6351-A0A7-7A6987E107D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8106" y="3440156"/>
              <a:ext cx="7544281" cy="42436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grpSp>
        <p:nvGrpSpPr>
          <p:cNvPr id="10" name="Group 9">
            <a:extLst>
              <a:ext uri="{FF2B5EF4-FFF2-40B4-BE49-F238E27FC236}">
                <a16:creationId xmlns:a16="http://schemas.microsoft.com/office/drawing/2014/main" id="{4CD15A0A-D8E5-7D1D-3230-7D13B6753E81}"/>
              </a:ext>
            </a:extLst>
          </p:cNvPr>
          <p:cNvGrpSpPr/>
          <p:nvPr/>
        </p:nvGrpSpPr>
        <p:grpSpPr>
          <a:xfrm>
            <a:off x="11059324" y="3099096"/>
            <a:ext cx="5905409" cy="5625265"/>
            <a:chOff x="10298936" y="3099591"/>
            <a:chExt cx="5905409" cy="5625265"/>
          </a:xfrm>
        </p:grpSpPr>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98722" y="5137641"/>
              <a:ext cx="660946" cy="913224"/>
            </a:xfrm>
            <a:prstGeom prst="rect">
              <a:avLst/>
            </a:prstGeom>
          </p:spPr>
        </p:pic>
        <p:sp>
          <p:nvSpPr>
            <p:cNvPr id="23" name="TextBox 22">
              <a:extLst>
                <a:ext uri="{FF2B5EF4-FFF2-40B4-BE49-F238E27FC236}">
                  <a16:creationId xmlns:a16="http://schemas.microsoft.com/office/drawing/2014/main" id="{71274572-C3B6-B3F6-187D-E71C9F61F248}"/>
                </a:ext>
              </a:extLst>
            </p:cNvPr>
            <p:cNvSpPr txBox="1"/>
            <p:nvPr/>
          </p:nvSpPr>
          <p:spPr>
            <a:xfrm rot="304557">
              <a:off x="10494717" y="7924444"/>
              <a:ext cx="5351695" cy="800412"/>
            </a:xfrm>
            <a:prstGeom prst="rect">
              <a:avLst/>
            </a:prstGeom>
            <a:noFill/>
          </p:spPr>
          <p:txBody>
            <a:bodyPr wrap="square" rtlCol="0">
              <a:spAutoFit/>
            </a:bodyPr>
            <a:lstStyle/>
            <a:p>
              <a:pPr algn="ctr">
                <a:lnSpc>
                  <a:spcPct val="150000"/>
                </a:lnSpc>
              </a:pPr>
              <a:r>
                <a:rPr lang="en-US" sz="3500" i="1">
                  <a:solidFill>
                    <a:schemeClr val="tx2">
                      <a:lumMod val="75000"/>
                    </a:schemeClr>
                  </a:solidFill>
                  <a:latin typeface="Arial" panose="020B0604020202020204" pitchFamily="34" charset="0"/>
                  <a:cs typeface="Arial" panose="020B0604020202020204" pitchFamily="34" charset="0"/>
                </a:rPr>
                <a:t>Trang web</a:t>
              </a:r>
            </a:p>
          </p:txBody>
        </p:sp>
        <p:pic>
          <p:nvPicPr>
            <p:cNvPr id="2052" name="Picture 4" descr="Các website phổ biến hiện nay và các dạng thiết kế website - GoSELL">
              <a:extLst>
                <a:ext uri="{FF2B5EF4-FFF2-40B4-BE49-F238E27FC236}">
                  <a16:creationId xmlns:a16="http://schemas.microsoft.com/office/drawing/2014/main" id="{A6B8916A-C651-739A-C041-56E30BA738B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627942">
              <a:off x="10298936" y="3099591"/>
              <a:ext cx="5905409" cy="44362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spTree>
    <p:extLst>
      <p:ext uri="{BB962C8B-B14F-4D97-AF65-F5344CB8AC3E}">
        <p14:creationId xmlns:p14="http://schemas.microsoft.com/office/powerpoint/2010/main" val="1344763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2059560" y="2635757"/>
            <a:ext cx="14319706" cy="5613362"/>
            <a:chOff x="0" y="0"/>
            <a:chExt cx="19092942" cy="7484482"/>
          </a:xfrm>
        </p:grpSpPr>
        <p:grpSp>
          <p:nvGrpSpPr>
            <p:cNvPr id="3" name="Group 3"/>
            <p:cNvGrpSpPr/>
            <p:nvPr/>
          </p:nvGrpSpPr>
          <p:grpSpPr>
            <a:xfrm>
              <a:off x="371763" y="357811"/>
              <a:ext cx="18721178" cy="7126671"/>
              <a:chOff x="0" y="0"/>
              <a:chExt cx="3132855" cy="1192597"/>
            </a:xfrm>
          </p:grpSpPr>
          <p:sp>
            <p:nvSpPr>
              <p:cNvPr id="4" name="Freeform 4"/>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BEBEB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0"/>
              <a:ext cx="18721178" cy="7126671"/>
              <a:chOff x="0" y="0"/>
              <a:chExt cx="3132855" cy="1192597"/>
            </a:xfrm>
          </p:grpSpPr>
          <p:sp>
            <p:nvSpPr>
              <p:cNvPr id="7" name="Freeform 7"/>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FAF1"/>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83887">
            <a:off x="-1822507" y="-3234500"/>
            <a:ext cx="7095195" cy="6146212"/>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57510">
            <a:off x="10798950" y="7266254"/>
            <a:ext cx="8906181" cy="7714980"/>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604627">
            <a:off x="14010324" y="9451924"/>
            <a:ext cx="6581142" cy="589834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98316">
            <a:off x="14754617" y="1830205"/>
            <a:ext cx="1984300" cy="949983"/>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408357" y="5015388"/>
            <a:ext cx="660946" cy="913224"/>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37841" y="4868918"/>
            <a:ext cx="841801" cy="943195"/>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825094">
            <a:off x="-1677539" y="3436399"/>
            <a:ext cx="3268283" cy="3157979"/>
          </a:xfrm>
          <a:prstGeom prst="rect">
            <a:avLst/>
          </a:prstGeom>
        </p:spPr>
      </p:pic>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281630">
            <a:off x="-2000360" y="-4130835"/>
            <a:ext cx="5396085" cy="4836241"/>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25094">
            <a:off x="17080714" y="3814233"/>
            <a:ext cx="3227226" cy="3118307"/>
          </a:xfrm>
          <a:prstGeom prst="rect">
            <a:avLst/>
          </a:prstGeom>
        </p:spPr>
      </p:pic>
      <p:pic>
        <p:nvPicPr>
          <p:cNvPr id="18" name="Picture 1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821133">
            <a:off x="4900451" y="7265146"/>
            <a:ext cx="1116579" cy="1744654"/>
          </a:xfrm>
          <a:prstGeom prst="rect">
            <a:avLst/>
          </a:prstGeom>
        </p:spPr>
      </p:pic>
      <p:sp>
        <p:nvSpPr>
          <p:cNvPr id="26" name="TextBox 26"/>
          <p:cNvSpPr txBox="1"/>
          <p:nvPr/>
        </p:nvSpPr>
        <p:spPr>
          <a:xfrm>
            <a:off x="2786936" y="3049628"/>
            <a:ext cx="7587360" cy="4517262"/>
          </a:xfrm>
          <a:prstGeom prst="rect">
            <a:avLst/>
          </a:prstGeom>
        </p:spPr>
        <p:txBody>
          <a:bodyPr wrap="square" lIns="0" tIns="0" rIns="0" bIns="0" rtlCol="0" anchor="t">
            <a:spAutoFit/>
          </a:bodyPr>
          <a:lstStyle/>
          <a:p>
            <a:pPr algn="just">
              <a:lnSpc>
                <a:spcPct val="150000"/>
              </a:lnSpc>
            </a:pPr>
            <a:r>
              <a:rPr lang="vi-VN" sz="4000">
                <a:solidFill>
                  <a:srgbClr val="000000"/>
                </a:solidFill>
              </a:rPr>
              <a:t>Những ví dụ trên là đa phương tiện vì chúng kết hợp thông tin nhiều dạng khác nhau và các thông tin đó có thể được hiện một cách đồng thời.</a:t>
            </a:r>
            <a:endParaRPr lang="en-US" sz="4000">
              <a:solidFill>
                <a:srgbClr val="000000"/>
              </a:solidFill>
            </a:endParaRPr>
          </a:p>
        </p:txBody>
      </p:sp>
      <p:pic>
        <p:nvPicPr>
          <p:cNvPr id="28" name="Picture 4">
            <a:extLst>
              <a:ext uri="{FF2B5EF4-FFF2-40B4-BE49-F238E27FC236}">
                <a16:creationId xmlns:a16="http://schemas.microsoft.com/office/drawing/2014/main" id="{44A5D93C-E7B3-6F92-DE9D-5EA460B1213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6302207" y="169418"/>
            <a:ext cx="1688888" cy="1840750"/>
          </a:xfrm>
          <a:prstGeom prst="rect">
            <a:avLst/>
          </a:prstGeom>
        </p:spPr>
      </p:pic>
      <p:pic>
        <p:nvPicPr>
          <p:cNvPr id="3074" name="Picture 2" descr="Các website phổ biến hiện nay và các dạng thiết kế website - GoSELL">
            <a:extLst>
              <a:ext uri="{FF2B5EF4-FFF2-40B4-BE49-F238E27FC236}">
                <a16:creationId xmlns:a16="http://schemas.microsoft.com/office/drawing/2014/main" id="{9853437D-41C4-EEA8-6F34-89529AE9D5C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690373">
            <a:off x="10433755" y="3136820"/>
            <a:ext cx="7286502" cy="5464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031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785248" y="2183808"/>
            <a:ext cx="17040151" cy="6151747"/>
            <a:chOff x="0" y="0"/>
            <a:chExt cx="16935517" cy="6638766"/>
          </a:xfrm>
        </p:grpSpPr>
        <p:grpSp>
          <p:nvGrpSpPr>
            <p:cNvPr id="3" name="Group 3"/>
            <p:cNvGrpSpPr/>
            <p:nvPr/>
          </p:nvGrpSpPr>
          <p:grpSpPr>
            <a:xfrm>
              <a:off x="329755" y="317380"/>
              <a:ext cx="16605761" cy="6321387"/>
              <a:chOff x="0" y="0"/>
              <a:chExt cx="3132855" cy="1192597"/>
            </a:xfrm>
          </p:grpSpPr>
          <p:sp>
            <p:nvSpPr>
              <p:cNvPr id="4" name="Freeform 4"/>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BEBEBE"/>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0"/>
              <a:ext cx="16605761" cy="6321387"/>
              <a:chOff x="0" y="0"/>
              <a:chExt cx="3132855" cy="1192597"/>
            </a:xfrm>
          </p:grpSpPr>
          <p:sp>
            <p:nvSpPr>
              <p:cNvPr id="7" name="Freeform 7"/>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FAF1"/>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49414" y="-38416"/>
            <a:ext cx="2764324" cy="301288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34190">
            <a:off x="15187498" y="8589190"/>
            <a:ext cx="4591130" cy="411480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52600" y="1471690"/>
            <a:ext cx="1284400" cy="1268345"/>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6196">
            <a:off x="16178810" y="7467989"/>
            <a:ext cx="1984300" cy="949983"/>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045725" y="1246848"/>
            <a:ext cx="660946" cy="91322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713423" y="2355531"/>
            <a:ext cx="438548" cy="4913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113954">
            <a:off x="1438776" y="8708985"/>
            <a:ext cx="2173081" cy="2099739"/>
          </a:xfrm>
          <a:prstGeom prst="rect">
            <a:avLst/>
          </a:prstGeom>
        </p:spPr>
      </p:pic>
      <p:sp>
        <p:nvSpPr>
          <p:cNvPr id="21" name="TextBox 21"/>
          <p:cNvSpPr txBox="1"/>
          <p:nvPr/>
        </p:nvSpPr>
        <p:spPr>
          <a:xfrm>
            <a:off x="2115266" y="3377367"/>
            <a:ext cx="14711906" cy="3248646"/>
          </a:xfrm>
          <a:prstGeom prst="rect">
            <a:avLst/>
          </a:prstGeom>
        </p:spPr>
        <p:txBody>
          <a:bodyPr wrap="square" lIns="0" tIns="0" rIns="0" bIns="0" rtlCol="0" anchor="t">
            <a:spAutoFit/>
          </a:bodyPr>
          <a:lstStyle/>
          <a:p>
            <a:pPr algn="ctr">
              <a:lnSpc>
                <a:spcPct val="150000"/>
              </a:lnSpc>
            </a:pPr>
            <a:r>
              <a:rPr lang="vi-VN" sz="7500" b="1">
                <a:solidFill>
                  <a:srgbClr val="000000"/>
                </a:solidFill>
                <a:cs typeface="Arial" panose="020B0604020202020204" pitchFamily="34" charset="0"/>
              </a:rPr>
              <a:t>BÀI 12A. </a:t>
            </a:r>
            <a:endParaRPr lang="en-US" sz="7500" b="1">
              <a:solidFill>
                <a:srgbClr val="000000"/>
              </a:solidFill>
              <a:cs typeface="Arial" panose="020B0604020202020204" pitchFamily="34" charset="0"/>
            </a:endParaRPr>
          </a:p>
          <a:p>
            <a:pPr algn="ctr">
              <a:lnSpc>
                <a:spcPct val="150000"/>
              </a:lnSpc>
            </a:pPr>
            <a:r>
              <a:rPr lang="vi-VN" sz="7500" b="1">
                <a:solidFill>
                  <a:srgbClr val="000000"/>
                </a:solidFill>
                <a:cs typeface="Arial" panose="020B0604020202020204" pitchFamily="34" charset="0"/>
              </a:rPr>
              <a:t>THỰC HÀNH ĐA PHƯƠNG TIỆN</a:t>
            </a:r>
            <a:endParaRPr lang="en-US" sz="7500" b="1">
              <a:solidFill>
                <a:srgbClr val="000000"/>
              </a:solidFill>
              <a:latin typeface="Arial" panose="020B0604020202020204" pitchFamily="34" charset="0"/>
              <a:cs typeface="Arial" panose="020B0604020202020204" pitchFamily="34" charset="0"/>
            </a:endParaRPr>
          </a:p>
        </p:txBody>
      </p:sp>
      <p:pic>
        <p:nvPicPr>
          <p:cNvPr id="23" name="Picture 2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734190">
            <a:off x="-734161" y="-2614271"/>
            <a:ext cx="4591130" cy="411480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2561814" y="2203867"/>
            <a:ext cx="13473622" cy="6422616"/>
            <a:chOff x="0" y="0"/>
            <a:chExt cx="12826528" cy="5028032"/>
          </a:xfrm>
        </p:grpSpPr>
        <p:grpSp>
          <p:nvGrpSpPr>
            <p:cNvPr id="3" name="Group 3"/>
            <p:cNvGrpSpPr/>
            <p:nvPr/>
          </p:nvGrpSpPr>
          <p:grpSpPr>
            <a:xfrm>
              <a:off x="249748" y="240375"/>
              <a:ext cx="12576780" cy="4787657"/>
              <a:chOff x="0" y="0"/>
              <a:chExt cx="3132855" cy="1192597"/>
            </a:xfrm>
          </p:grpSpPr>
          <p:sp>
            <p:nvSpPr>
              <p:cNvPr id="4" name="Freeform 4"/>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0"/>
              <a:ext cx="12576780" cy="4787657"/>
              <a:chOff x="0" y="0"/>
              <a:chExt cx="3132855" cy="1192597"/>
            </a:xfrm>
          </p:grpSpPr>
          <p:sp>
            <p:nvSpPr>
              <p:cNvPr id="7" name="Freeform 7"/>
              <p:cNvSpPr/>
              <p:nvPr/>
            </p:nvSpPr>
            <p:spPr>
              <a:xfrm>
                <a:off x="0" y="0"/>
                <a:ext cx="3132855" cy="1192597"/>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solidFill>
                <a:srgbClr val="FF842C"/>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826492">
            <a:off x="5758579" y="-3689052"/>
            <a:ext cx="7095195" cy="6146212"/>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04627">
            <a:off x="16801552" y="1943236"/>
            <a:ext cx="7874508" cy="7057528"/>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7840">
            <a:off x="4690909" y="7542734"/>
            <a:ext cx="8906181" cy="771498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30334" y="591067"/>
            <a:ext cx="1738406" cy="171667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122563">
            <a:off x="15194847" y="1339762"/>
            <a:ext cx="1984300" cy="949983"/>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331684" y="6371859"/>
            <a:ext cx="660946" cy="913224"/>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73411" y="2921340"/>
            <a:ext cx="841801" cy="943195"/>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825094">
            <a:off x="316520" y="8653699"/>
            <a:ext cx="1983965" cy="1917006"/>
          </a:xfrm>
          <a:prstGeom prst="rect">
            <a:avLst/>
          </a:prstGeom>
        </p:spPr>
      </p:pic>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5281630">
            <a:off x="-4834444" y="1999195"/>
            <a:ext cx="6365272" cy="5704875"/>
          </a:xfrm>
          <a:prstGeom prst="rect">
            <a:avLst/>
          </a:prstGeom>
        </p:spPr>
      </p:pic>
      <p:sp>
        <p:nvSpPr>
          <p:cNvPr id="18" name="TextBox 18"/>
          <p:cNvSpPr txBox="1"/>
          <p:nvPr/>
        </p:nvSpPr>
        <p:spPr>
          <a:xfrm>
            <a:off x="5855436" y="4055601"/>
            <a:ext cx="7189661" cy="1618520"/>
          </a:xfrm>
          <a:prstGeom prst="rect">
            <a:avLst/>
          </a:prstGeom>
        </p:spPr>
        <p:txBody>
          <a:bodyPr lIns="0" tIns="0" rIns="0" bIns="0" rtlCol="0" anchor="t">
            <a:spAutoFit/>
          </a:bodyPr>
          <a:lstStyle/>
          <a:p>
            <a:pPr algn="ctr">
              <a:lnSpc>
                <a:spcPct val="150000"/>
              </a:lnSpc>
            </a:pPr>
            <a:r>
              <a:rPr lang="en-US" sz="8000" b="1">
                <a:solidFill>
                  <a:srgbClr val="FFFAF1"/>
                </a:solidFill>
                <a:latin typeface="Arial" panose="020B0604020202020204" pitchFamily="34" charset="0"/>
                <a:cs typeface="Arial" panose="020B0604020202020204" pitchFamily="34" charset="0"/>
              </a:rPr>
              <a:t>THỰC HÀNH </a:t>
            </a:r>
          </a:p>
        </p:txBody>
      </p:sp>
      <p:pic>
        <p:nvPicPr>
          <p:cNvPr id="19" name="Picture 19"/>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825094">
            <a:off x="15308596" y="-1195929"/>
            <a:ext cx="2141340" cy="2069070"/>
          </a:xfrm>
          <a:prstGeom prst="rect">
            <a:avLst/>
          </a:prstGeom>
        </p:spPr>
      </p:pic>
    </p:spTree>
    <p:extLst>
      <p:ext uri="{BB962C8B-B14F-4D97-AF65-F5344CB8AC3E}">
        <p14:creationId xmlns:p14="http://schemas.microsoft.com/office/powerpoint/2010/main" val="15683905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AD1"/>
        </a:solidFill>
        <a:effectLst/>
      </p:bgPr>
    </p:bg>
    <p:spTree>
      <p:nvGrpSpPr>
        <p:cNvPr id="1" name=""/>
        <p:cNvGrpSpPr/>
        <p:nvPr/>
      </p:nvGrpSpPr>
      <p:grpSpPr>
        <a:xfrm>
          <a:off x="0" y="0"/>
          <a:ext cx="0" cy="0"/>
          <a:chOff x="0" y="0"/>
          <a:chExt cx="0" cy="0"/>
        </a:xfrm>
      </p:grpSpPr>
      <p:grpSp>
        <p:nvGrpSpPr>
          <p:cNvPr id="2" name="Group 2"/>
          <p:cNvGrpSpPr/>
          <p:nvPr/>
        </p:nvGrpSpPr>
        <p:grpSpPr>
          <a:xfrm>
            <a:off x="362397" y="455457"/>
            <a:ext cx="17471539" cy="9376086"/>
            <a:chOff x="-2339682" y="-2142739"/>
            <a:chExt cx="21432623" cy="9627221"/>
          </a:xfrm>
          <a:solidFill>
            <a:schemeClr val="bg1"/>
          </a:solidFill>
        </p:grpSpPr>
        <p:grpSp>
          <p:nvGrpSpPr>
            <p:cNvPr id="3" name="Group 3"/>
            <p:cNvGrpSpPr/>
            <p:nvPr/>
          </p:nvGrpSpPr>
          <p:grpSpPr>
            <a:xfrm>
              <a:off x="-1676726" y="-1784929"/>
              <a:ext cx="20769667" cy="9269411"/>
              <a:chOff x="-342800" y="-358572"/>
              <a:chExt cx="3475655" cy="1551169"/>
            </a:xfrm>
            <a:grpFill/>
          </p:grpSpPr>
          <p:sp>
            <p:nvSpPr>
              <p:cNvPr id="4" name="Freeform 4"/>
              <p:cNvSpPr/>
              <p:nvPr/>
            </p:nvSpPr>
            <p:spPr>
              <a:xfrm>
                <a:off x="-342800" y="-358572"/>
                <a:ext cx="3475655"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5" name="TextBox 5"/>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2339682" y="-2142739"/>
              <a:ext cx="21060860" cy="9269410"/>
              <a:chOff x="-391529" y="-358572"/>
              <a:chExt cx="3524384" cy="1551169"/>
            </a:xfrm>
            <a:grpFill/>
          </p:grpSpPr>
          <p:sp>
            <p:nvSpPr>
              <p:cNvPr id="7" name="Freeform 7"/>
              <p:cNvSpPr/>
              <p:nvPr/>
            </p:nvSpPr>
            <p:spPr>
              <a:xfrm>
                <a:off x="-391529" y="-358572"/>
                <a:ext cx="3524384" cy="1551169"/>
              </a:xfrm>
              <a:custGeom>
                <a:avLst/>
                <a:gdLst/>
                <a:ahLst/>
                <a:cxnLst/>
                <a:rect l="l" t="t" r="r" b="b"/>
                <a:pathLst>
                  <a:path w="3132855" h="1192597">
                    <a:moveTo>
                      <a:pt x="33193" y="0"/>
                    </a:moveTo>
                    <a:lnTo>
                      <a:pt x="3099661" y="0"/>
                    </a:lnTo>
                    <a:cubicBezTo>
                      <a:pt x="3108465" y="0"/>
                      <a:pt x="3116908" y="3497"/>
                      <a:pt x="3123133" y="9722"/>
                    </a:cubicBezTo>
                    <a:cubicBezTo>
                      <a:pt x="3129358" y="15947"/>
                      <a:pt x="3132855" y="24390"/>
                      <a:pt x="3132855" y="33193"/>
                    </a:cubicBezTo>
                    <a:lnTo>
                      <a:pt x="3132855" y="1159404"/>
                    </a:lnTo>
                    <a:cubicBezTo>
                      <a:pt x="3132855" y="1168207"/>
                      <a:pt x="3129358" y="1176650"/>
                      <a:pt x="3123133" y="1182875"/>
                    </a:cubicBezTo>
                    <a:cubicBezTo>
                      <a:pt x="3116908" y="1189100"/>
                      <a:pt x="3108465" y="1192597"/>
                      <a:pt x="3099661" y="1192597"/>
                    </a:cubicBezTo>
                    <a:lnTo>
                      <a:pt x="33193" y="1192597"/>
                    </a:lnTo>
                    <a:cubicBezTo>
                      <a:pt x="24390" y="1192597"/>
                      <a:pt x="15947" y="1189100"/>
                      <a:pt x="9722" y="1182875"/>
                    </a:cubicBezTo>
                    <a:cubicBezTo>
                      <a:pt x="3497" y="1176650"/>
                      <a:pt x="0" y="1168207"/>
                      <a:pt x="0" y="1159404"/>
                    </a:cubicBezTo>
                    <a:lnTo>
                      <a:pt x="0" y="33193"/>
                    </a:lnTo>
                    <a:cubicBezTo>
                      <a:pt x="0" y="24390"/>
                      <a:pt x="3497" y="15947"/>
                      <a:pt x="9722" y="9722"/>
                    </a:cubicBezTo>
                    <a:cubicBezTo>
                      <a:pt x="15947" y="3497"/>
                      <a:pt x="24390" y="0"/>
                      <a:pt x="33193" y="0"/>
                    </a:cubicBezTo>
                    <a:close/>
                  </a:path>
                </a:pathLst>
              </a:custGeom>
              <a:grpFill/>
            </p:spPr>
          </p:sp>
          <p:sp>
            <p:nvSpPr>
              <p:cNvPr id="8" name="TextBox 8"/>
              <p:cNvSpPr txBox="1"/>
              <p:nvPr/>
            </p:nvSpPr>
            <p:spPr>
              <a:xfrm>
                <a:off x="0" y="-38100"/>
                <a:ext cx="812800" cy="850900"/>
              </a:xfrm>
              <a:prstGeom prst="rect">
                <a:avLst/>
              </a:prstGeom>
              <a:grpFill/>
            </p:spPr>
            <p:txBody>
              <a:bodyPr lIns="50800" tIns="50800" rIns="50800" bIns="50800" rtlCol="0" anchor="ctr"/>
              <a:lstStyle/>
              <a:p>
                <a:pPr algn="ctr">
                  <a:lnSpc>
                    <a:spcPts val="2659"/>
                  </a:lnSpc>
                  <a:spcBef>
                    <a:spcPct val="0"/>
                  </a:spcBef>
                </a:pPr>
                <a:endParaRPr/>
              </a:p>
            </p:txBody>
          </p:sp>
        </p:grpSp>
      </p:gr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64733" y="8002311"/>
            <a:ext cx="1738406" cy="171667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106719">
            <a:off x="-622246" y="-121307"/>
            <a:ext cx="1668892" cy="1612567"/>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25094">
            <a:off x="17418450" y="-187271"/>
            <a:ext cx="1563332" cy="1510569"/>
          </a:xfrm>
          <a:prstGeom prst="rect">
            <a:avLst/>
          </a:prstGeom>
        </p:spPr>
      </p:pic>
      <p:sp>
        <p:nvSpPr>
          <p:cNvPr id="18" name="TextBox 17">
            <a:extLst>
              <a:ext uri="{FF2B5EF4-FFF2-40B4-BE49-F238E27FC236}">
                <a16:creationId xmlns:a16="http://schemas.microsoft.com/office/drawing/2014/main" id="{E03AD76E-3AE1-9F89-3774-1604BA9F4518}"/>
              </a:ext>
            </a:extLst>
          </p:cNvPr>
          <p:cNvSpPr txBox="1"/>
          <p:nvPr/>
        </p:nvSpPr>
        <p:spPr>
          <a:xfrm>
            <a:off x="1443582" y="831366"/>
            <a:ext cx="15849600" cy="2495876"/>
          </a:xfrm>
          <a:prstGeom prst="rect">
            <a:avLst/>
          </a:prstGeom>
          <a:noFill/>
        </p:spPr>
        <p:txBody>
          <a:bodyPr wrap="square" rtlCol="0">
            <a:spAutoFit/>
          </a:bodyPr>
          <a:lstStyle/>
          <a:p>
            <a:pPr algn="just">
              <a:lnSpc>
                <a:spcPct val="150000"/>
              </a:lnSpc>
            </a:pPr>
            <a:r>
              <a:rPr lang="en-US" sz="3600" b="1" dirty="0">
                <a:effectLst/>
                <a:ea typeface="Calibri" panose="020F0502020204030204" pitchFamily="34" charset="0"/>
                <a:cs typeface="Times New Roman" panose="02020603050405020304" pitchFamily="18" charset="0"/>
              </a:rPr>
              <a:t>X</a:t>
            </a:r>
            <a:r>
              <a:rPr lang="vi-VN" sz="3600" dirty="0">
                <a:effectLst/>
                <a:ea typeface="Calibri" panose="020F0502020204030204" pitchFamily="34" charset="0"/>
                <a:cs typeface="Times New Roman" panose="02020603050405020304" pitchFamily="18" charset="0"/>
              </a:rPr>
              <a:t>em video</a:t>
            </a:r>
            <a:r>
              <a:rPr lang="en-US" sz="3600" dirty="0">
                <a:effectLst/>
                <a:ea typeface="Calibri" panose="020F0502020204030204" pitchFamily="34" charset="0"/>
                <a:cs typeface="Times New Roman" panose="02020603050405020304" pitchFamily="18" charset="0"/>
              </a:rPr>
              <a:t> </a:t>
            </a:r>
            <a:r>
              <a:rPr lang="en-US" sz="3600" dirty="0" err="1">
                <a:effectLst/>
                <a:ea typeface="Calibri" panose="020F0502020204030204" pitchFamily="34" charset="0"/>
                <a:cs typeface="Times New Roman" panose="02020603050405020304" pitchFamily="18" charset="0"/>
              </a:rPr>
              <a:t>tết</a:t>
            </a:r>
            <a:r>
              <a:rPr lang="en-US" sz="3600" dirty="0">
                <a:effectLst/>
                <a:ea typeface="Calibri" panose="020F0502020204030204" pitchFamily="34" charset="0"/>
                <a:cs typeface="Times New Roman" panose="02020603050405020304" pitchFamily="18" charset="0"/>
              </a:rPr>
              <a:t> 3 </a:t>
            </a:r>
            <a:r>
              <a:rPr lang="vi-VN" sz="3600" dirty="0">
                <a:effectLst/>
                <a:ea typeface="Calibri" panose="020F0502020204030204" pitchFamily="34" charset="0"/>
                <a:cs typeface="Times New Roman" panose="02020603050405020304" pitchFamily="18" charset="0"/>
              </a:rPr>
              <a:t> để biết ý nghĩa của ngày Tết, đặc trưng của phong tục đón Tết của ba miền Bắc - Trung - Nam và kể lại những điều mà em biết qua video đó.</a:t>
            </a:r>
            <a:endParaRPr lang="en-US" sz="3600" dirty="0">
              <a:effectLst/>
              <a:ea typeface="Calibri" panose="020F0502020204030204" pitchFamily="34" charset="0"/>
              <a:cs typeface="Times New Roman" panose="02020603050405020304" pitchFamily="18" charset="0"/>
            </a:endParaRPr>
          </a:p>
        </p:txBody>
      </p:sp>
      <p:grpSp>
        <p:nvGrpSpPr>
          <p:cNvPr id="25" name="Group 24">
            <a:extLst>
              <a:ext uri="{FF2B5EF4-FFF2-40B4-BE49-F238E27FC236}">
                <a16:creationId xmlns:a16="http://schemas.microsoft.com/office/drawing/2014/main" id="{C96F8D62-D8D0-95C4-1D87-5EDC061329C8}"/>
              </a:ext>
            </a:extLst>
          </p:cNvPr>
          <p:cNvGrpSpPr/>
          <p:nvPr/>
        </p:nvGrpSpPr>
        <p:grpSpPr>
          <a:xfrm>
            <a:off x="1579737" y="4424040"/>
            <a:ext cx="15196379" cy="4743954"/>
            <a:chOff x="1579737" y="4424040"/>
            <a:chExt cx="15196379" cy="4743954"/>
          </a:xfrm>
        </p:grpSpPr>
        <p:pic>
          <p:nvPicPr>
            <p:cNvPr id="21" name="Picture 20">
              <a:extLst>
                <a:ext uri="{FF2B5EF4-FFF2-40B4-BE49-F238E27FC236}">
                  <a16:creationId xmlns:a16="http://schemas.microsoft.com/office/drawing/2014/main" id="{33D8B996-6BA3-FF57-9C8B-EAE411EF3CF0}"/>
                </a:ext>
              </a:extLst>
            </p:cNvPr>
            <p:cNvPicPr>
              <a:picLocks noChangeAspect="1"/>
            </p:cNvPicPr>
            <p:nvPr/>
          </p:nvPicPr>
          <p:blipFill>
            <a:blip r:embed="rId8"/>
            <a:stretch>
              <a:fillRect/>
            </a:stretch>
          </p:blipFill>
          <p:spPr>
            <a:xfrm rot="838068">
              <a:off x="1579737" y="5253381"/>
              <a:ext cx="6997913" cy="39146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2">
              <a:extLst>
                <a:ext uri="{FF2B5EF4-FFF2-40B4-BE49-F238E27FC236}">
                  <a16:creationId xmlns:a16="http://schemas.microsoft.com/office/drawing/2014/main" id="{4CE59538-64ED-8FFE-87A4-620FFC143C78}"/>
                </a:ext>
              </a:extLst>
            </p:cNvPr>
            <p:cNvPicPr>
              <a:picLocks noChangeAspect="1"/>
            </p:cNvPicPr>
            <p:nvPr/>
          </p:nvPicPr>
          <p:blipFill>
            <a:blip r:embed="rId9"/>
            <a:stretch>
              <a:fillRect/>
            </a:stretch>
          </p:blipFill>
          <p:spPr>
            <a:xfrm rot="21141112">
              <a:off x="10020508" y="4939139"/>
              <a:ext cx="6755608" cy="38500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100" name="Picture 4" descr="Push pin ">
              <a:extLst>
                <a:ext uri="{FF2B5EF4-FFF2-40B4-BE49-F238E27FC236}">
                  <a16:creationId xmlns:a16="http://schemas.microsoft.com/office/drawing/2014/main" id="{0A43C225-522C-6EB8-DB85-50A195F9F1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50404" y="4517686"/>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Push pin ">
              <a:extLst>
                <a:ext uri="{FF2B5EF4-FFF2-40B4-BE49-F238E27FC236}">
                  <a16:creationId xmlns:a16="http://schemas.microsoft.com/office/drawing/2014/main" id="{4FD3C189-15CF-218D-C129-7001DF9E2A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11887200" y="4424040"/>
              <a:ext cx="1143000" cy="1143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3588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TotalTime>
  <Words>562</Words>
  <Application>Microsoft Office PowerPoint</Application>
  <PresentationFormat>Custom</PresentationFormat>
  <Paragraphs>68</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Wingdings</vt:lpstr>
      <vt:lpstr>.VnTime</vt:lpstr>
      <vt:lpstr>Calibri</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Orange Illustrated Hand Drawn Project Presentation</dc:title>
  <cp:lastModifiedBy>Lương Thành Trung</cp:lastModifiedBy>
  <cp:revision>14</cp:revision>
  <dcterms:created xsi:type="dcterms:W3CDTF">2006-08-16T00:00:00Z</dcterms:created>
  <dcterms:modified xsi:type="dcterms:W3CDTF">2025-03-22T09:18:36Z</dcterms:modified>
  <dc:identifier>DAFdgUH0GrI</dc:identifier>
</cp:coreProperties>
</file>