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61" r:id="rId12"/>
    <p:sldId id="28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880E43-0341-4B7F-8ABB-7A349555C78D}">
          <p14:sldIdLst>
            <p14:sldId id="256"/>
            <p14:sldId id="267"/>
            <p14:sldId id="280"/>
            <p14:sldId id="279"/>
            <p14:sldId id="281"/>
            <p14:sldId id="282"/>
            <p14:sldId id="283"/>
            <p14:sldId id="284"/>
            <p14:sldId id="285"/>
            <p14:sldId id="286"/>
            <p14:sldId id="261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19E"/>
    <a:srgbClr val="FCA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F9B15-8B5C-4F88-A9C3-2BE3E738538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EF75-A479-4139-9153-AC66325E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EF75-A479-4139-9153-AC66325E7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0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EF75-A479-4139-9153-AC66325E7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2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EF75-A479-4139-9153-AC66325E7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2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2.sv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12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8.sv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1.sv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3680" y="-517358"/>
            <a:ext cx="3014898" cy="29520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3254" y="6706339"/>
            <a:ext cx="1996082" cy="37573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7960" y="7670235"/>
            <a:ext cx="2620040" cy="26167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51199">
            <a:off x="-633937" y="-1058648"/>
            <a:ext cx="3050975" cy="33899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9200" y="1831644"/>
            <a:ext cx="15849600" cy="6705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09548" y="3121803"/>
            <a:ext cx="1346890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DF5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5527" y="5524500"/>
            <a:ext cx="1854273" cy="16178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346110" y="915877"/>
            <a:ext cx="2221527" cy="1782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D4A5A0C-0368-C9BC-D249-A1EB62259408}"/>
              </a:ext>
            </a:extLst>
          </p:cNvPr>
          <p:cNvSpPr txBox="1"/>
          <p:nvPr/>
        </p:nvSpPr>
        <p:spPr>
          <a:xfrm>
            <a:off x="1104900" y="342900"/>
            <a:ext cx="16078200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E5AC1-5D22-04FC-EA76-9AD0F5E55511}"/>
              </a:ext>
            </a:extLst>
          </p:cNvPr>
          <p:cNvSpPr txBox="1"/>
          <p:nvPr/>
        </p:nvSpPr>
        <p:spPr>
          <a:xfrm>
            <a:off x="419100" y="1675882"/>
            <a:ext cx="174498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Em hãy vận dụng các bước hướng dẫn của bài học để mở tệp Trò chơi trên máy tính, chạy chương trình và chơi trò chơi.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AB196-84D2-C490-8B38-E612E0F9F7AC}"/>
              </a:ext>
            </a:extLst>
          </p:cNvPr>
          <p:cNvSpPr txBox="1"/>
          <p:nvPr/>
        </p:nvSpPr>
        <p:spPr>
          <a:xfrm>
            <a:off x="4762500" y="3739628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 CÁC BƯỚC TÌM KIẾM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AC7E3D-5ECB-8742-E449-34E0A55F003A}"/>
              </a:ext>
            </a:extLst>
          </p:cNvPr>
          <p:cNvGrpSpPr/>
          <p:nvPr/>
        </p:nvGrpSpPr>
        <p:grpSpPr>
          <a:xfrm>
            <a:off x="1136745" y="4914900"/>
            <a:ext cx="6847764" cy="986142"/>
            <a:chOff x="1077036" y="4914900"/>
            <a:chExt cx="6847764" cy="9861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AAD60A6-1F0B-49D5-B9FD-566A48894697}"/>
                </a:ext>
              </a:extLst>
            </p:cNvPr>
            <p:cNvSpPr/>
            <p:nvPr/>
          </p:nvSpPr>
          <p:spPr>
            <a:xfrm>
              <a:off x="1600200" y="4914900"/>
              <a:ext cx="6324600" cy="9861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 trình duyệt web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324B69-1C68-3836-FF1E-AA139C5A8866}"/>
                </a:ext>
              </a:extLst>
            </p:cNvPr>
            <p:cNvSpPr/>
            <p:nvPr/>
          </p:nvSpPr>
          <p:spPr>
            <a:xfrm>
              <a:off x="1077036" y="4950771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D78247-BB07-03E7-C40D-4BC317155E0E}"/>
              </a:ext>
            </a:extLst>
          </p:cNvPr>
          <p:cNvGrpSpPr/>
          <p:nvPr/>
        </p:nvGrpSpPr>
        <p:grpSpPr>
          <a:xfrm>
            <a:off x="1164609" y="6429983"/>
            <a:ext cx="6847764" cy="986142"/>
            <a:chOff x="1077036" y="4914900"/>
            <a:chExt cx="6847764" cy="98614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C3786D-66F5-8A3F-E1E7-A2A43871B985}"/>
                </a:ext>
              </a:extLst>
            </p:cNvPr>
            <p:cNvSpPr/>
            <p:nvPr/>
          </p:nvSpPr>
          <p:spPr>
            <a:xfrm>
              <a:off x="1600200" y="4914900"/>
              <a:ext cx="6324600" cy="9861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https://scratch.mit.edu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AA8C06-6A80-440C-1925-9619A840A7C3}"/>
                </a:ext>
              </a:extLst>
            </p:cNvPr>
            <p:cNvSpPr/>
            <p:nvPr/>
          </p:nvSpPr>
          <p:spPr>
            <a:xfrm>
              <a:off x="1077036" y="4950771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70C4AD-2029-793D-E544-7C880F8910E6}"/>
              </a:ext>
            </a:extLst>
          </p:cNvPr>
          <p:cNvGrpSpPr/>
          <p:nvPr/>
        </p:nvGrpSpPr>
        <p:grpSpPr>
          <a:xfrm>
            <a:off x="1136745" y="7899970"/>
            <a:ext cx="6847764" cy="1560179"/>
            <a:chOff x="1077036" y="4914899"/>
            <a:chExt cx="6847764" cy="156017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6915F04-0A47-D56A-0AD7-27C75A6D4A3C}"/>
                </a:ext>
              </a:extLst>
            </p:cNvPr>
            <p:cNvSpPr/>
            <p:nvPr/>
          </p:nvSpPr>
          <p:spPr>
            <a:xfrm>
              <a:off x="1600200" y="4914899"/>
              <a:ext cx="6324600" cy="15601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 từ khóa “trò chơi” và tiến hành tìm kiếm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7450074-A6FB-7543-115C-824CED08E9A6}"/>
                </a:ext>
              </a:extLst>
            </p:cNvPr>
            <p:cNvSpPr/>
            <p:nvPr/>
          </p:nvSpPr>
          <p:spPr>
            <a:xfrm>
              <a:off x="1077036" y="5237788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B6CFD4-3F0B-FFBB-7E95-43BF6E9CB2A8}"/>
              </a:ext>
            </a:extLst>
          </p:cNvPr>
          <p:cNvGrpSpPr/>
          <p:nvPr/>
        </p:nvGrpSpPr>
        <p:grpSpPr>
          <a:xfrm>
            <a:off x="9871313" y="4850223"/>
            <a:ext cx="6847764" cy="1483672"/>
            <a:chOff x="1077036" y="4886094"/>
            <a:chExt cx="6847764" cy="14836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E73085E-A3C0-4694-7433-D9636A91268F}"/>
                </a:ext>
              </a:extLst>
            </p:cNvPr>
            <p:cNvSpPr/>
            <p:nvPr/>
          </p:nvSpPr>
          <p:spPr>
            <a:xfrm>
              <a:off x="1600200" y="4886094"/>
              <a:ext cx="6324600" cy="14836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1 kết quả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mở chương trình 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1825B03-01EC-F18B-05AF-BAC34C6A5A57}"/>
                </a:ext>
              </a:extLst>
            </p:cNvPr>
            <p:cNvSpPr/>
            <p:nvPr/>
          </p:nvSpPr>
          <p:spPr>
            <a:xfrm>
              <a:off x="1077036" y="5179371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661386-F648-28B9-D47B-874EAE14177E}"/>
              </a:ext>
            </a:extLst>
          </p:cNvPr>
          <p:cNvGrpSpPr/>
          <p:nvPr/>
        </p:nvGrpSpPr>
        <p:grpSpPr>
          <a:xfrm>
            <a:off x="9871313" y="6885285"/>
            <a:ext cx="6847764" cy="1560179"/>
            <a:chOff x="1077036" y="4914899"/>
            <a:chExt cx="6847764" cy="156017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AD15833-FBC4-5605-3FA9-015C8C8F82A7}"/>
                </a:ext>
              </a:extLst>
            </p:cNvPr>
            <p:cNvSpPr/>
            <p:nvPr/>
          </p:nvSpPr>
          <p:spPr>
            <a:xfrm>
              <a:off x="1600200" y="4914899"/>
              <a:ext cx="6324600" cy="15601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 chương trình trò chơi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000CEE-91B4-2207-D6C1-39CD5FA3A55F}"/>
                </a:ext>
              </a:extLst>
            </p:cNvPr>
            <p:cNvSpPr/>
            <p:nvPr/>
          </p:nvSpPr>
          <p:spPr>
            <a:xfrm>
              <a:off x="1077036" y="5237788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9390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81139" y="-1737059"/>
            <a:ext cx="4547501" cy="3882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3254" y="6706339"/>
            <a:ext cx="1996082" cy="37573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617">
            <a:off x="16420069" y="7811900"/>
            <a:ext cx="2059870" cy="33090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68910" y="1028700"/>
            <a:ext cx="1981094" cy="14338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47645" y="1806997"/>
            <a:ext cx="9192709" cy="1069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6000" b="1">
                <a:solidFill>
                  <a:srgbClr val="DF5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37A74F-8562-50A7-46F6-134ADECC4937}"/>
              </a:ext>
            </a:extLst>
          </p:cNvPr>
          <p:cNvGrpSpPr/>
          <p:nvPr/>
        </p:nvGrpSpPr>
        <p:grpSpPr>
          <a:xfrm>
            <a:off x="1905000" y="4003492"/>
            <a:ext cx="6477000" cy="4537900"/>
            <a:chOff x="2133600" y="4003492"/>
            <a:chExt cx="6477000" cy="45379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133600" y="4003492"/>
              <a:ext cx="6477000" cy="4537900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3297614" y="4948279"/>
              <a:ext cx="4148971" cy="265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spc="-16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bài học ngày hôm nay 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7837" y="1745608"/>
            <a:ext cx="1003485" cy="13326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093950" y="1745608"/>
            <a:ext cx="1003485" cy="133260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CCD710-45B4-0F6B-F074-B6934E246C80}"/>
              </a:ext>
            </a:extLst>
          </p:cNvPr>
          <p:cNvGrpSpPr/>
          <p:nvPr/>
        </p:nvGrpSpPr>
        <p:grpSpPr>
          <a:xfrm>
            <a:off x="9533534" y="4003492"/>
            <a:ext cx="6477000" cy="4537900"/>
            <a:chOff x="2133600" y="4003492"/>
            <a:chExt cx="6477000" cy="4537900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29A8C4B7-D4A1-DB04-2BB2-53E287BBA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133600" y="4003492"/>
              <a:ext cx="6477000" cy="4537900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8D81685A-95E4-2D59-0BE5-E46D1C8FF231}"/>
                </a:ext>
              </a:extLst>
            </p:cNvPr>
            <p:cNvSpPr txBox="1"/>
            <p:nvPr/>
          </p:nvSpPr>
          <p:spPr>
            <a:xfrm>
              <a:off x="2628745" y="4762500"/>
              <a:ext cx="5486710" cy="2655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spc="-16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 bị trước </a:t>
              </a:r>
              <a:r>
                <a:rPr lang="vi-VN" sz="4000" b="1" spc="-16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14: Khám phá môi trường lập trình trực quan</a:t>
              </a:r>
              <a:endParaRPr lang="en-US" sz="4000" b="1" spc="-16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3680" y="-517358"/>
            <a:ext cx="3014898" cy="29520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3254" y="6706339"/>
            <a:ext cx="1996082" cy="37573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7960" y="7670235"/>
            <a:ext cx="2620040" cy="26167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51199">
            <a:off x="-633937" y="-1058648"/>
            <a:ext cx="3050975" cy="33899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9200" y="1831644"/>
            <a:ext cx="15849600" cy="6705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09548" y="3121803"/>
            <a:ext cx="1346890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DF5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5527" y="5524500"/>
            <a:ext cx="1854273" cy="16178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346110" y="915877"/>
            <a:ext cx="2221527" cy="17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7169" y="-509849"/>
            <a:ext cx="3104261" cy="3077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68127">
            <a:off x="-416188" y="6601800"/>
            <a:ext cx="2391354" cy="47236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3335">
            <a:off x="-142203" y="-829929"/>
            <a:ext cx="2080986" cy="38806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47750">
            <a:off x="15963855" y="7021601"/>
            <a:ext cx="3211501" cy="457153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08794" y="1202014"/>
            <a:ext cx="13476016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DF5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6: GIẢI QUYẾT VẤN ĐỀ VỚI SỰ TRỢ GIÚP CỦA MÁY TÍNH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2414C-9DE7-050B-DD2D-5A81A4994E89}"/>
              </a:ext>
            </a:extLst>
          </p:cNvPr>
          <p:cNvSpPr txBox="1"/>
          <p:nvPr/>
        </p:nvSpPr>
        <p:spPr>
          <a:xfrm>
            <a:off x="2614115" y="3681905"/>
            <a:ext cx="13059770" cy="323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/>
              <a:t>BÀI 13. </a:t>
            </a:r>
            <a:endParaRPr lang="en-US" sz="7200" b="1"/>
          </a:p>
          <a:p>
            <a:pPr algn="ctr">
              <a:lnSpc>
                <a:spcPct val="150000"/>
              </a:lnSpc>
            </a:pPr>
            <a:r>
              <a:rPr lang="vi-VN" sz="7200" b="1"/>
              <a:t>CHƠI VỚI MÁY TÍNH</a:t>
            </a:r>
            <a:endParaRPr lang="en-US" sz="7200" b="1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670A848-AD8C-5DF8-5249-B6AFCA5BA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66061" y="7429500"/>
            <a:ext cx="2955877" cy="263442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B872987-E28C-773E-A688-BE907518C8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201400" y="8801100"/>
            <a:ext cx="2057400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9094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3680" y="-517358"/>
            <a:ext cx="3014898" cy="29520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1199">
            <a:off x="-633937" y="-1058648"/>
            <a:ext cx="3050975" cy="33899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3680" y="7427979"/>
            <a:ext cx="3041186" cy="3988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50481">
            <a:off x="-829611" y="7817490"/>
            <a:ext cx="3310804" cy="29328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60104" y="3184511"/>
            <a:ext cx="13167792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DF5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DF5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CHƠI CÙNG MÁY TÍNH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3924300"/>
            <a:ext cx="1242900" cy="16505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63680" y="3711333"/>
            <a:ext cx="1242900" cy="16505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01000" y="674067"/>
            <a:ext cx="2791173" cy="22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3358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8B9B7D-08ED-3496-5045-9AE101AFC5A3}"/>
              </a:ext>
            </a:extLst>
          </p:cNvPr>
          <p:cNvSpPr txBox="1"/>
          <p:nvPr/>
        </p:nvSpPr>
        <p:spPr>
          <a:xfrm>
            <a:off x="1219200" y="458716"/>
            <a:ext cx="158496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/>
              <a:t>Nhiệm vụ 1: </a:t>
            </a:r>
            <a:r>
              <a:rPr lang="vi-VN" sz="4000">
                <a:solidFill>
                  <a:srgbClr val="FF0000"/>
                </a:solidFill>
              </a:rPr>
              <a:t>Khởi động phần mềm Scratch, chọn hiển thị tiếng Việt, mở tệp chương trình, quan sát và nhận biết màn hình Scratch.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2C14E-D8C9-38DB-34B9-9D6DF8DC5757}"/>
              </a:ext>
            </a:extLst>
          </p:cNvPr>
          <p:cNvSpPr txBox="1"/>
          <p:nvPr/>
        </p:nvSpPr>
        <p:spPr>
          <a:xfrm>
            <a:off x="5372100" y="2565473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F27152-EEBA-FBD8-136B-56F00E5E5FC2}"/>
              </a:ext>
            </a:extLst>
          </p:cNvPr>
          <p:cNvGrpSpPr/>
          <p:nvPr/>
        </p:nvGrpSpPr>
        <p:grpSpPr>
          <a:xfrm>
            <a:off x="609600" y="3390900"/>
            <a:ext cx="17373600" cy="2006746"/>
            <a:chOff x="685800" y="3340625"/>
            <a:chExt cx="17373600" cy="20067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4E3784-1887-A69C-5EE1-EF98B5622440}"/>
                </a:ext>
              </a:extLst>
            </p:cNvPr>
            <p:cNvSpPr txBox="1"/>
            <p:nvPr/>
          </p:nvSpPr>
          <p:spPr>
            <a:xfrm>
              <a:off x="1905000" y="3695700"/>
              <a:ext cx="16154400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biểu tượng            trên màn hình để khởi động phần mềm Scratch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30E4D2D-AAC3-CCED-03CC-96EDFF774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6200" y="3340625"/>
              <a:ext cx="1206471" cy="1289268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CCF791-EB9F-A359-AEFB-3BDA2A27691C}"/>
                </a:ext>
              </a:extLst>
            </p:cNvPr>
            <p:cNvSpPr/>
            <p:nvPr/>
          </p:nvSpPr>
          <p:spPr>
            <a:xfrm>
              <a:off x="685800" y="4172693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C17BC9-A3C2-F20B-F5CC-D429D510168C}"/>
              </a:ext>
            </a:extLst>
          </p:cNvPr>
          <p:cNvGrpSpPr/>
          <p:nvPr/>
        </p:nvGrpSpPr>
        <p:grpSpPr>
          <a:xfrm>
            <a:off x="609600" y="5706845"/>
            <a:ext cx="17373600" cy="1651671"/>
            <a:chOff x="685800" y="5465472"/>
            <a:chExt cx="17373600" cy="165167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C4779D1-F996-4294-ED58-A12D26E477E1}"/>
                </a:ext>
              </a:extLst>
            </p:cNvPr>
            <p:cNvGrpSpPr/>
            <p:nvPr/>
          </p:nvGrpSpPr>
          <p:grpSpPr>
            <a:xfrm>
              <a:off x="685800" y="5465472"/>
              <a:ext cx="17373600" cy="1651671"/>
              <a:chOff x="685800" y="3695700"/>
              <a:chExt cx="17373600" cy="165167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1F5CD6-FA40-670F-D244-916946A9D6BF}"/>
                  </a:ext>
                </a:extLst>
              </p:cNvPr>
              <p:cNvSpPr txBox="1"/>
              <p:nvPr/>
            </p:nvSpPr>
            <p:spPr>
              <a:xfrm>
                <a:off x="1905000" y="3695700"/>
                <a:ext cx="16154400" cy="165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Nháy chuột vào biểu tượng            ở góc trái màn hình để chọn ngôn ngữ hiển thị là tiếng Việt 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F53975-C6A9-167C-390A-F2FA8280E897}"/>
                  </a:ext>
                </a:extLst>
              </p:cNvPr>
              <p:cNvSpPr/>
              <p:nvPr/>
            </p:nvSpPr>
            <p:spPr>
              <a:xfrm>
                <a:off x="685800" y="4172693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C137174-DA43-BC7C-F3AB-ADE53EFE2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8780" y="5488021"/>
              <a:ext cx="961310" cy="80328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37F7A8-473B-08F5-CA12-549781721B12}"/>
              </a:ext>
            </a:extLst>
          </p:cNvPr>
          <p:cNvGrpSpPr/>
          <p:nvPr/>
        </p:nvGrpSpPr>
        <p:grpSpPr>
          <a:xfrm>
            <a:off x="609600" y="8051873"/>
            <a:ext cx="17354550" cy="1007235"/>
            <a:chOff x="685800" y="4079858"/>
            <a:chExt cx="17354550" cy="100723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A2F795-25E4-5889-EF17-22482F249E6D}"/>
                </a:ext>
              </a:extLst>
            </p:cNvPr>
            <p:cNvSpPr txBox="1"/>
            <p:nvPr/>
          </p:nvSpPr>
          <p:spPr>
            <a:xfrm>
              <a:off x="1885950" y="4079858"/>
              <a:ext cx="1615440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Mở tệp tin “Điều khiển rô-bốt” để thực hiện làm bài 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0538ABF-9685-6828-2BB2-88752C3CAD02}"/>
                </a:ext>
              </a:extLst>
            </p:cNvPr>
            <p:cNvSpPr/>
            <p:nvPr/>
          </p:nvSpPr>
          <p:spPr>
            <a:xfrm>
              <a:off x="685800" y="4172693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981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91DA506-A9AD-65AC-FCB4-B957502D97D7}"/>
              </a:ext>
            </a:extLst>
          </p:cNvPr>
          <p:cNvGrpSpPr/>
          <p:nvPr/>
        </p:nvGrpSpPr>
        <p:grpSpPr>
          <a:xfrm>
            <a:off x="-46963" y="125390"/>
            <a:ext cx="18381925" cy="9521595"/>
            <a:chOff x="152400" y="620732"/>
            <a:chExt cx="18381925" cy="95215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72E276-A647-2F38-7A2E-E39148D0E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5669" y="1485900"/>
              <a:ext cx="12996661" cy="7591636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17EFD8-9783-740A-19CD-D5BDB6F55AA6}"/>
                </a:ext>
              </a:extLst>
            </p:cNvPr>
            <p:cNvSpPr/>
            <p:nvPr/>
          </p:nvSpPr>
          <p:spPr>
            <a:xfrm>
              <a:off x="1943100" y="1571625"/>
              <a:ext cx="785813" cy="1228725"/>
            </a:xfrm>
            <a:custGeom>
              <a:avLst/>
              <a:gdLst>
                <a:gd name="connsiteX0" fmla="*/ 785813 w 785813"/>
                <a:gd name="connsiteY0" fmla="*/ 1228725 h 1228725"/>
                <a:gd name="connsiteX1" fmla="*/ 214313 w 785813"/>
                <a:gd name="connsiteY1" fmla="*/ 985838 h 1228725"/>
                <a:gd name="connsiteX2" fmla="*/ 0 w 785813"/>
                <a:gd name="connsiteY2" fmla="*/ 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813" h="1228725">
                  <a:moveTo>
                    <a:pt x="785813" y="1228725"/>
                  </a:moveTo>
                  <a:cubicBezTo>
                    <a:pt x="565547" y="1209675"/>
                    <a:pt x="345282" y="1190625"/>
                    <a:pt x="214313" y="985838"/>
                  </a:cubicBezTo>
                  <a:cubicBezTo>
                    <a:pt x="83344" y="781051"/>
                    <a:pt x="41672" y="390525"/>
                    <a:pt x="0" y="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BD2289-9A8D-EEF1-CA01-4B2A0216A724}"/>
                </a:ext>
              </a:extLst>
            </p:cNvPr>
            <p:cNvSpPr txBox="1"/>
            <p:nvPr/>
          </p:nvSpPr>
          <p:spPr>
            <a:xfrm>
              <a:off x="152400" y="743808"/>
              <a:ext cx="4506466" cy="69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Các nhóm lệnh cơ bản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E479A6-5439-C625-B2F1-574E25AD3E28}"/>
                </a:ext>
              </a:extLst>
            </p:cNvPr>
            <p:cNvSpPr/>
            <p:nvPr/>
          </p:nvSpPr>
          <p:spPr>
            <a:xfrm>
              <a:off x="10629900" y="1228725"/>
              <a:ext cx="500063" cy="871538"/>
            </a:xfrm>
            <a:custGeom>
              <a:avLst/>
              <a:gdLst>
                <a:gd name="connsiteX0" fmla="*/ 0 w 500063"/>
                <a:gd name="connsiteY0" fmla="*/ 0 h 871538"/>
                <a:gd name="connsiteX1" fmla="*/ 400050 w 500063"/>
                <a:gd name="connsiteY1" fmla="*/ 271463 h 871538"/>
                <a:gd name="connsiteX2" fmla="*/ 500063 w 500063"/>
                <a:gd name="connsiteY2" fmla="*/ 871538 h 87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63" h="871538">
                  <a:moveTo>
                    <a:pt x="0" y="0"/>
                  </a:moveTo>
                  <a:cubicBezTo>
                    <a:pt x="158353" y="63103"/>
                    <a:pt x="316706" y="126207"/>
                    <a:pt x="400050" y="271463"/>
                  </a:cubicBezTo>
                  <a:cubicBezTo>
                    <a:pt x="483394" y="416719"/>
                    <a:pt x="491728" y="644128"/>
                    <a:pt x="500063" y="871538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EBE8E0-2162-F67B-3EB6-D765F83E23CB}"/>
                </a:ext>
              </a:extLst>
            </p:cNvPr>
            <p:cNvSpPr txBox="1"/>
            <p:nvPr/>
          </p:nvSpPr>
          <p:spPr>
            <a:xfrm>
              <a:off x="6929437" y="620732"/>
              <a:ext cx="518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Nút lệnh dừng chương trình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BBE6381-2802-D227-7653-B830A2C19533}"/>
                </a:ext>
              </a:extLst>
            </p:cNvPr>
            <p:cNvSpPr/>
            <p:nvPr/>
          </p:nvSpPr>
          <p:spPr>
            <a:xfrm>
              <a:off x="10721387" y="2671763"/>
              <a:ext cx="494301" cy="342900"/>
            </a:xfrm>
            <a:custGeom>
              <a:avLst/>
              <a:gdLst>
                <a:gd name="connsiteX0" fmla="*/ 8526 w 494301"/>
                <a:gd name="connsiteY0" fmla="*/ 0 h 342900"/>
                <a:gd name="connsiteX1" fmla="*/ 65676 w 494301"/>
                <a:gd name="connsiteY1" fmla="*/ 271462 h 342900"/>
                <a:gd name="connsiteX2" fmla="*/ 494301 w 494301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301" h="342900">
                  <a:moveTo>
                    <a:pt x="8526" y="0"/>
                  </a:moveTo>
                  <a:cubicBezTo>
                    <a:pt x="-3380" y="107156"/>
                    <a:pt x="-15286" y="214312"/>
                    <a:pt x="65676" y="271462"/>
                  </a:cubicBezTo>
                  <a:cubicBezTo>
                    <a:pt x="146638" y="328612"/>
                    <a:pt x="320469" y="335756"/>
                    <a:pt x="494301" y="34290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D95AA3-3ADF-ECC8-FFDB-57525153738D}"/>
                </a:ext>
              </a:extLst>
            </p:cNvPr>
            <p:cNvSpPr txBox="1"/>
            <p:nvPr/>
          </p:nvSpPr>
          <p:spPr>
            <a:xfrm>
              <a:off x="11353800" y="2757488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Nút cờ xanh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4EEBD46-EB81-5156-8B1E-C7E0D1E1D37F}"/>
                </a:ext>
              </a:extLst>
            </p:cNvPr>
            <p:cNvSpPr/>
            <p:nvPr/>
          </p:nvSpPr>
          <p:spPr>
            <a:xfrm>
              <a:off x="13443924" y="1328738"/>
              <a:ext cx="386376" cy="1657350"/>
            </a:xfrm>
            <a:custGeom>
              <a:avLst/>
              <a:gdLst>
                <a:gd name="connsiteX0" fmla="*/ 386376 w 386376"/>
                <a:gd name="connsiteY0" fmla="*/ 1657350 h 1657350"/>
                <a:gd name="connsiteX1" fmla="*/ 614 w 386376"/>
                <a:gd name="connsiteY1" fmla="*/ 1228725 h 1657350"/>
                <a:gd name="connsiteX2" fmla="*/ 314939 w 386376"/>
                <a:gd name="connsiteY2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376" h="1657350">
                  <a:moveTo>
                    <a:pt x="386376" y="1657350"/>
                  </a:moveTo>
                  <a:cubicBezTo>
                    <a:pt x="199448" y="1581150"/>
                    <a:pt x="12520" y="1504950"/>
                    <a:pt x="614" y="1228725"/>
                  </a:cubicBezTo>
                  <a:cubicBezTo>
                    <a:pt x="-11292" y="952500"/>
                    <a:pt x="151823" y="476250"/>
                    <a:pt x="314939" y="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090E4D-9C98-CB98-DF74-5823B21DF7DE}"/>
                </a:ext>
              </a:extLst>
            </p:cNvPr>
            <p:cNvSpPr txBox="1"/>
            <p:nvPr/>
          </p:nvSpPr>
          <p:spPr>
            <a:xfrm>
              <a:off x="235173" y="9130697"/>
              <a:ext cx="42016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>
                  <a:latin typeface="Arial" panose="020B0604020202020204" pitchFamily="34" charset="0"/>
                  <a:cs typeface="Arial" panose="020B0604020202020204" pitchFamily="34" charset="0"/>
                </a:rPr>
                <a:t>Các lệnh thuộc nhóm “Chuyển động”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C90C8A-9388-AAC5-489C-5A70C046F390}"/>
                </a:ext>
              </a:extLst>
            </p:cNvPr>
            <p:cNvSpPr/>
            <p:nvPr/>
          </p:nvSpPr>
          <p:spPr>
            <a:xfrm>
              <a:off x="13687425" y="4128848"/>
              <a:ext cx="1400175" cy="157402"/>
            </a:xfrm>
            <a:custGeom>
              <a:avLst/>
              <a:gdLst>
                <a:gd name="connsiteX0" fmla="*/ 0 w 1400175"/>
                <a:gd name="connsiteY0" fmla="*/ 157402 h 157402"/>
                <a:gd name="connsiteX1" fmla="*/ 771525 w 1400175"/>
                <a:gd name="connsiteY1" fmla="*/ 240 h 157402"/>
                <a:gd name="connsiteX2" fmla="*/ 1400175 w 1400175"/>
                <a:gd name="connsiteY2" fmla="*/ 128827 h 15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75" h="157402">
                  <a:moveTo>
                    <a:pt x="0" y="157402"/>
                  </a:moveTo>
                  <a:cubicBezTo>
                    <a:pt x="269081" y="81202"/>
                    <a:pt x="538163" y="5002"/>
                    <a:pt x="771525" y="240"/>
                  </a:cubicBezTo>
                  <a:cubicBezTo>
                    <a:pt x="1004887" y="-4522"/>
                    <a:pt x="1202531" y="62152"/>
                    <a:pt x="1400175" y="128827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5FB07C-FE62-6EE0-E8D8-2E72AF670639}"/>
                </a:ext>
              </a:extLst>
            </p:cNvPr>
            <p:cNvSpPr txBox="1"/>
            <p:nvPr/>
          </p:nvSpPr>
          <p:spPr>
            <a:xfrm>
              <a:off x="15087600" y="3511685"/>
              <a:ext cx="2618707" cy="139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Nhân vật trên sân khấu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BB1405-6C2D-DA57-954A-212BB26BF03E}"/>
                </a:ext>
              </a:extLst>
            </p:cNvPr>
            <p:cNvSpPr/>
            <p:nvPr/>
          </p:nvSpPr>
          <p:spPr>
            <a:xfrm>
              <a:off x="4196828" y="8039100"/>
              <a:ext cx="924076" cy="1524000"/>
            </a:xfrm>
            <a:custGeom>
              <a:avLst/>
              <a:gdLst>
                <a:gd name="connsiteX0" fmla="*/ 842962 w 924076"/>
                <a:gd name="connsiteY0" fmla="*/ 0 h 942975"/>
                <a:gd name="connsiteX1" fmla="*/ 842962 w 924076"/>
                <a:gd name="connsiteY1" fmla="*/ 328613 h 942975"/>
                <a:gd name="connsiteX2" fmla="*/ 0 w 924076"/>
                <a:gd name="connsiteY2" fmla="*/ 942975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076" h="942975">
                  <a:moveTo>
                    <a:pt x="842962" y="0"/>
                  </a:moveTo>
                  <a:cubicBezTo>
                    <a:pt x="913209" y="85725"/>
                    <a:pt x="983456" y="171451"/>
                    <a:pt x="842962" y="328613"/>
                  </a:cubicBezTo>
                  <a:cubicBezTo>
                    <a:pt x="702468" y="485775"/>
                    <a:pt x="351234" y="714375"/>
                    <a:pt x="0" y="942975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47B7E8-9992-4452-F6FE-9E0FC51A12E7}"/>
                </a:ext>
              </a:extLst>
            </p:cNvPr>
            <p:cNvSpPr txBox="1"/>
            <p:nvPr/>
          </p:nvSpPr>
          <p:spPr>
            <a:xfrm>
              <a:off x="13398722" y="878741"/>
              <a:ext cx="22705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Sân khấu 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2262C3-6F90-5438-2794-4FFCA23F5811}"/>
                </a:ext>
              </a:extLst>
            </p:cNvPr>
            <p:cNvSpPr/>
            <p:nvPr/>
          </p:nvSpPr>
          <p:spPr>
            <a:xfrm>
              <a:off x="8202570" y="8019192"/>
              <a:ext cx="924076" cy="1524000"/>
            </a:xfrm>
            <a:custGeom>
              <a:avLst/>
              <a:gdLst>
                <a:gd name="connsiteX0" fmla="*/ 842962 w 924076"/>
                <a:gd name="connsiteY0" fmla="*/ 0 h 942975"/>
                <a:gd name="connsiteX1" fmla="*/ 842962 w 924076"/>
                <a:gd name="connsiteY1" fmla="*/ 328613 h 942975"/>
                <a:gd name="connsiteX2" fmla="*/ 0 w 924076"/>
                <a:gd name="connsiteY2" fmla="*/ 942975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076" h="942975">
                  <a:moveTo>
                    <a:pt x="842962" y="0"/>
                  </a:moveTo>
                  <a:cubicBezTo>
                    <a:pt x="913209" y="85725"/>
                    <a:pt x="983456" y="171451"/>
                    <a:pt x="842962" y="328613"/>
                  </a:cubicBezTo>
                  <a:cubicBezTo>
                    <a:pt x="702468" y="485775"/>
                    <a:pt x="351234" y="714375"/>
                    <a:pt x="0" y="942975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BF7AD5-97D8-1D07-0FFE-CFD95C15800B}"/>
                </a:ext>
              </a:extLst>
            </p:cNvPr>
            <p:cNvSpPr/>
            <p:nvPr/>
          </p:nvSpPr>
          <p:spPr>
            <a:xfrm>
              <a:off x="11127271" y="8100390"/>
              <a:ext cx="924076" cy="1524000"/>
            </a:xfrm>
            <a:custGeom>
              <a:avLst/>
              <a:gdLst>
                <a:gd name="connsiteX0" fmla="*/ 842962 w 924076"/>
                <a:gd name="connsiteY0" fmla="*/ 0 h 942975"/>
                <a:gd name="connsiteX1" fmla="*/ 842962 w 924076"/>
                <a:gd name="connsiteY1" fmla="*/ 328613 h 942975"/>
                <a:gd name="connsiteX2" fmla="*/ 0 w 924076"/>
                <a:gd name="connsiteY2" fmla="*/ 942975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076" h="942975">
                  <a:moveTo>
                    <a:pt x="842962" y="0"/>
                  </a:moveTo>
                  <a:cubicBezTo>
                    <a:pt x="913209" y="85725"/>
                    <a:pt x="983456" y="171451"/>
                    <a:pt x="842962" y="328613"/>
                  </a:cubicBezTo>
                  <a:cubicBezTo>
                    <a:pt x="702468" y="485775"/>
                    <a:pt x="351234" y="714375"/>
                    <a:pt x="0" y="942975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B101F7-DE2F-B468-9CF6-D5D05495DA99}"/>
                </a:ext>
              </a:extLst>
            </p:cNvPr>
            <p:cNvSpPr txBox="1"/>
            <p:nvPr/>
          </p:nvSpPr>
          <p:spPr>
            <a:xfrm>
              <a:off x="4828604" y="9103748"/>
              <a:ext cx="42016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>
                  <a:latin typeface="Arial" panose="020B0604020202020204" pitchFamily="34" charset="0"/>
                  <a:cs typeface="Arial" panose="020B0604020202020204" pitchFamily="34" charset="0"/>
                </a:rPr>
                <a:t>Vùng tạo </a:t>
              </a:r>
            </a:p>
            <a:p>
              <a:pPr algn="ctr"/>
              <a:r>
                <a:rPr lang="en-US" sz="2700">
                  <a:latin typeface="Arial" panose="020B0604020202020204" pitchFamily="34" charset="0"/>
                  <a:cs typeface="Arial" panose="020B0604020202020204" pitchFamily="34" charset="0"/>
                </a:rPr>
                <a:t>chương trình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51ECA0-7856-509C-16CA-ACEBC147F450}"/>
                </a:ext>
              </a:extLst>
            </p:cNvPr>
            <p:cNvSpPr txBox="1"/>
            <p:nvPr/>
          </p:nvSpPr>
          <p:spPr>
            <a:xfrm>
              <a:off x="8238129" y="9218997"/>
              <a:ext cx="42016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>
                  <a:latin typeface="Arial" panose="020B0604020202020204" pitchFamily="34" charset="0"/>
                  <a:cs typeface="Arial" panose="020B0604020202020204" pitchFamily="34" charset="0"/>
                </a:rPr>
                <a:t>Vùng tạo </a:t>
              </a:r>
            </a:p>
            <a:p>
              <a:pPr algn="ctr"/>
              <a:r>
                <a:rPr lang="en-US" sz="2700">
                  <a:latin typeface="Arial" panose="020B0604020202020204" pitchFamily="34" charset="0"/>
                  <a:cs typeface="Arial" panose="020B0604020202020204" pitchFamily="34" charset="0"/>
                </a:rPr>
                <a:t>nhân vật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B440E2-D60F-3CB5-677C-42B4F7AD29E2}"/>
                </a:ext>
              </a:extLst>
            </p:cNvPr>
            <p:cNvSpPr/>
            <p:nvPr/>
          </p:nvSpPr>
          <p:spPr>
            <a:xfrm>
              <a:off x="14997255" y="8958263"/>
              <a:ext cx="761858" cy="514350"/>
            </a:xfrm>
            <a:custGeom>
              <a:avLst/>
              <a:gdLst>
                <a:gd name="connsiteX0" fmla="*/ 47483 w 761858"/>
                <a:gd name="connsiteY0" fmla="*/ 0 h 514350"/>
                <a:gd name="connsiteX1" fmla="*/ 76058 w 761858"/>
                <a:gd name="connsiteY1" fmla="*/ 428625 h 514350"/>
                <a:gd name="connsiteX2" fmla="*/ 761858 w 761858"/>
                <a:gd name="connsiteY2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858" h="514350">
                  <a:moveTo>
                    <a:pt x="47483" y="0"/>
                  </a:moveTo>
                  <a:cubicBezTo>
                    <a:pt x="2239" y="171450"/>
                    <a:pt x="-43004" y="342900"/>
                    <a:pt x="76058" y="428625"/>
                  </a:cubicBezTo>
                  <a:cubicBezTo>
                    <a:pt x="195120" y="514350"/>
                    <a:pt x="478489" y="514350"/>
                    <a:pt x="761858" y="51435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FA2D91-326F-064B-37B7-935680E679FE}"/>
                </a:ext>
              </a:extLst>
            </p:cNvPr>
            <p:cNvSpPr txBox="1"/>
            <p:nvPr/>
          </p:nvSpPr>
          <p:spPr>
            <a:xfrm>
              <a:off x="14997255" y="8958263"/>
              <a:ext cx="35370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>
                  <a:latin typeface="Arial" panose="020B0604020202020204" pitchFamily="34" charset="0"/>
                  <a:cs typeface="Arial" panose="020B0604020202020204" pitchFamily="34" charset="0"/>
                </a:rPr>
                <a:t>Vùng tạo phông </a:t>
              </a:r>
            </a:p>
            <a:p>
              <a:pPr algn="ctr"/>
              <a:r>
                <a:rPr lang="en-US" sz="2700">
                  <a:latin typeface="Arial" panose="020B0604020202020204" pitchFamily="34" charset="0"/>
                  <a:cs typeface="Arial" panose="020B0604020202020204" pitchFamily="34" charset="0"/>
                </a:rPr>
                <a:t>nền sân khấu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F2A7D3-1117-81E4-3044-3F919D948A77}"/>
              </a:ext>
            </a:extLst>
          </p:cNvPr>
          <p:cNvSpPr txBox="1"/>
          <p:nvPr/>
        </p:nvSpPr>
        <p:spPr>
          <a:xfrm>
            <a:off x="4110842" y="9629056"/>
            <a:ext cx="1066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i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 hình làm việc của phần mềm Scratch</a:t>
            </a:r>
          </a:p>
        </p:txBody>
      </p:sp>
    </p:spTree>
    <p:extLst>
      <p:ext uri="{BB962C8B-B14F-4D97-AF65-F5344CB8AC3E}">
        <p14:creationId xmlns:p14="http://schemas.microsoft.com/office/powerpoint/2010/main" val="15610572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2FD96-665A-A14D-7706-D3618BB01095}"/>
              </a:ext>
            </a:extLst>
          </p:cNvPr>
          <p:cNvSpPr txBox="1"/>
          <p:nvPr/>
        </p:nvSpPr>
        <p:spPr>
          <a:xfrm>
            <a:off x="1866900" y="419100"/>
            <a:ext cx="1455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/>
              <a:t>Nhiệm vụ 2: </a:t>
            </a:r>
            <a:r>
              <a:rPr lang="vi-VN" sz="4000">
                <a:solidFill>
                  <a:srgbClr val="FF0000"/>
                </a:solidFill>
              </a:rPr>
              <a:t>Chạy chương trình, thoát khỏi phần mềm Scratch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75E21A-DBB6-DFFB-D004-57445EA9964D}"/>
              </a:ext>
            </a:extLst>
          </p:cNvPr>
          <p:cNvSpPr txBox="1"/>
          <p:nvPr/>
        </p:nvSpPr>
        <p:spPr>
          <a:xfrm>
            <a:off x="5448300" y="195635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6034E4-0AB7-BA81-85C4-E62C5F277BEB}"/>
              </a:ext>
            </a:extLst>
          </p:cNvPr>
          <p:cNvGrpSpPr/>
          <p:nvPr/>
        </p:nvGrpSpPr>
        <p:grpSpPr>
          <a:xfrm>
            <a:off x="685800" y="3099541"/>
            <a:ext cx="17354550" cy="945845"/>
            <a:chOff x="609600" y="4053721"/>
            <a:chExt cx="17354550" cy="94584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DAFD189-05A9-D610-22E6-A1DF7036BD0A}"/>
                </a:ext>
              </a:extLst>
            </p:cNvPr>
            <p:cNvGrpSpPr/>
            <p:nvPr/>
          </p:nvGrpSpPr>
          <p:grpSpPr>
            <a:xfrm>
              <a:off x="609600" y="4053721"/>
              <a:ext cx="17354550" cy="945845"/>
              <a:chOff x="685800" y="4079646"/>
              <a:chExt cx="17354550" cy="94584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34CD00-90F6-18AC-0F4E-BA8571A676D2}"/>
                  </a:ext>
                </a:extLst>
              </p:cNvPr>
              <p:cNvSpPr txBox="1"/>
              <p:nvPr/>
            </p:nvSpPr>
            <p:spPr>
              <a:xfrm>
                <a:off x="1885950" y="4079646"/>
                <a:ext cx="16154400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Nháy chuột vào khối lệnh hoặc  nút lệnh cờ xanh        để chạy chương trình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3E08F9-95BC-0B85-92A1-05CCF43FDEF0}"/>
                  </a:ext>
                </a:extLst>
              </p:cNvPr>
              <p:cNvSpPr/>
              <p:nvPr/>
            </p:nvSpPr>
            <p:spPr>
              <a:xfrm>
                <a:off x="685800" y="4111091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5A33D37-F23C-901B-36B7-2D4076B8E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121" t="-4079" r="16988" b="4079"/>
            <a:stretch/>
          </p:blipFill>
          <p:spPr>
            <a:xfrm>
              <a:off x="11963400" y="4085166"/>
              <a:ext cx="685800" cy="82067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94A8BA-276C-C4EB-3287-0AB651CC7DC1}"/>
              </a:ext>
            </a:extLst>
          </p:cNvPr>
          <p:cNvGrpSpPr/>
          <p:nvPr/>
        </p:nvGrpSpPr>
        <p:grpSpPr>
          <a:xfrm>
            <a:off x="666750" y="4584856"/>
            <a:ext cx="17373600" cy="971804"/>
            <a:chOff x="614362" y="4578711"/>
            <a:chExt cx="17373600" cy="97180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69E8548-A417-7780-F118-1B6ED9A6EF64}"/>
                </a:ext>
              </a:extLst>
            </p:cNvPr>
            <p:cNvGrpSpPr/>
            <p:nvPr/>
          </p:nvGrpSpPr>
          <p:grpSpPr>
            <a:xfrm>
              <a:off x="614362" y="4578711"/>
              <a:ext cx="17373600" cy="971804"/>
              <a:chOff x="685800" y="3695700"/>
              <a:chExt cx="17373600" cy="97180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1EBC0A-CDC2-465E-115D-C8160D11DC45}"/>
                  </a:ext>
                </a:extLst>
              </p:cNvPr>
              <p:cNvSpPr txBox="1"/>
              <p:nvPr/>
            </p:nvSpPr>
            <p:spPr>
              <a:xfrm>
                <a:off x="1905000" y="3695700"/>
                <a:ext cx="16154400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Nháy chuột vào nút lệnh       để dừng chương trình   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C95BE0-5480-B452-1D1A-D74E72B92515}"/>
                  </a:ext>
                </a:extLst>
              </p:cNvPr>
              <p:cNvSpPr/>
              <p:nvPr/>
            </p:nvSpPr>
            <p:spPr>
              <a:xfrm>
                <a:off x="685800" y="3753104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43" name="Octagon 42">
              <a:extLst>
                <a:ext uri="{FF2B5EF4-FFF2-40B4-BE49-F238E27FC236}">
                  <a16:creationId xmlns:a16="http://schemas.microsoft.com/office/drawing/2014/main" id="{6A7019C5-E690-296E-8C3D-758AD7C42974}"/>
                </a:ext>
              </a:extLst>
            </p:cNvPr>
            <p:cNvSpPr/>
            <p:nvPr/>
          </p:nvSpPr>
          <p:spPr>
            <a:xfrm>
              <a:off x="7086600" y="4826615"/>
              <a:ext cx="533400" cy="533400"/>
            </a:xfrm>
            <a:prstGeom prst="octagon">
              <a:avLst/>
            </a:prstGeom>
            <a:solidFill>
              <a:srgbClr val="F0719E"/>
            </a:solidFill>
            <a:ln>
              <a:solidFill>
                <a:srgbClr val="F07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6C0E60-2E9C-D25E-B777-862E8703B5FB}"/>
              </a:ext>
            </a:extLst>
          </p:cNvPr>
          <p:cNvGrpSpPr/>
          <p:nvPr/>
        </p:nvGrpSpPr>
        <p:grpSpPr>
          <a:xfrm>
            <a:off x="647700" y="6124136"/>
            <a:ext cx="17354550" cy="914400"/>
            <a:chOff x="609600" y="7928810"/>
            <a:chExt cx="17354550" cy="9144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77583B4-DCAC-C5CF-2612-1522387A8C8D}"/>
                </a:ext>
              </a:extLst>
            </p:cNvPr>
            <p:cNvGrpSpPr/>
            <p:nvPr/>
          </p:nvGrpSpPr>
          <p:grpSpPr>
            <a:xfrm>
              <a:off x="609600" y="7928810"/>
              <a:ext cx="17354550" cy="914400"/>
              <a:chOff x="685800" y="4032995"/>
              <a:chExt cx="17354550" cy="91440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A9A198-F1B8-9DFB-3A43-62F90CE2046E}"/>
                  </a:ext>
                </a:extLst>
              </p:cNvPr>
              <p:cNvSpPr txBox="1"/>
              <p:nvPr/>
            </p:nvSpPr>
            <p:spPr>
              <a:xfrm>
                <a:off x="1885950" y="4079858"/>
                <a:ext cx="16154400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Em có thể nháy vào nút lệnh        để tiếp tục lượt chơi khác 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DA39E95-FDCB-C16A-24EC-ADC96BFEF51E}"/>
                  </a:ext>
                </a:extLst>
              </p:cNvPr>
              <p:cNvSpPr/>
              <p:nvPr/>
            </p:nvSpPr>
            <p:spPr>
              <a:xfrm>
                <a:off x="685800" y="4032995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7DF23E7-60AC-A645-04BD-5FCA5F8DA5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121" t="-4079" r="16988" b="4079"/>
            <a:stretch/>
          </p:blipFill>
          <p:spPr>
            <a:xfrm>
              <a:off x="7848600" y="8022162"/>
              <a:ext cx="685800" cy="82067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ED0392-258D-D83B-103B-036DF9872905}"/>
              </a:ext>
            </a:extLst>
          </p:cNvPr>
          <p:cNvGrpSpPr/>
          <p:nvPr/>
        </p:nvGrpSpPr>
        <p:grpSpPr>
          <a:xfrm>
            <a:off x="595313" y="7456175"/>
            <a:ext cx="17392650" cy="1651671"/>
            <a:chOff x="685800" y="3891429"/>
            <a:chExt cx="17392650" cy="165167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47F19C1-810A-929B-F21B-DD77EC459672}"/>
                </a:ext>
              </a:extLst>
            </p:cNvPr>
            <p:cNvSpPr txBox="1"/>
            <p:nvPr/>
          </p:nvSpPr>
          <p:spPr>
            <a:xfrm>
              <a:off x="1924050" y="3891429"/>
              <a:ext cx="16154400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nút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 ở góc bên phải màn hình của màn hình Scratch và chọn Leave để thoát khỏi phần mềm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7CA52C5-FBA2-A0DD-2025-4AE3C48DC0B1}"/>
                </a:ext>
              </a:extLst>
            </p:cNvPr>
            <p:cNvSpPr/>
            <p:nvPr/>
          </p:nvSpPr>
          <p:spPr>
            <a:xfrm>
              <a:off x="685800" y="4260064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4379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89805-CEA8-5427-FFD7-22DD2D28EA48}"/>
              </a:ext>
            </a:extLst>
          </p:cNvPr>
          <p:cNvSpPr txBox="1"/>
          <p:nvPr/>
        </p:nvSpPr>
        <p:spPr>
          <a:xfrm>
            <a:off x="4991100" y="4191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AE3C6-0C7F-723C-5F35-57293D85CBCF}"/>
              </a:ext>
            </a:extLst>
          </p:cNvPr>
          <p:cNvSpPr txBox="1"/>
          <p:nvPr/>
        </p:nvSpPr>
        <p:spPr>
          <a:xfrm>
            <a:off x="3009900" y="1772752"/>
            <a:ext cx="1226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tập 1.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đúng trong các câu sau: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98A6BB-F7C5-A031-25E7-487868596E3F}"/>
              </a:ext>
            </a:extLst>
          </p:cNvPr>
          <p:cNvSpPr/>
          <p:nvPr/>
        </p:nvSpPr>
        <p:spPr>
          <a:xfrm>
            <a:off x="762000" y="3011685"/>
            <a:ext cx="16764000" cy="1641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a) Em có thể dùng ngôn ngữ lập trình Scratch để diễn tả từng bước thực hiện một trò chơi trên máy tính.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D533B6-9BB3-DD74-D7B3-0ED14F66FCB6}"/>
              </a:ext>
            </a:extLst>
          </p:cNvPr>
          <p:cNvSpPr/>
          <p:nvPr/>
        </p:nvSpPr>
        <p:spPr>
          <a:xfrm>
            <a:off x="762000" y="4910137"/>
            <a:ext cx="16764000" cy="16222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b) Các câu lệnh của Scratch được sắp xếp theo một thứ tự nhất định tạo thành một chương trình máy tính.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FF7915-EA4B-9849-4817-2548B640DF56}"/>
              </a:ext>
            </a:extLst>
          </p:cNvPr>
          <p:cNvSpPr/>
          <p:nvPr/>
        </p:nvSpPr>
        <p:spPr>
          <a:xfrm>
            <a:off x="762000" y="6896099"/>
            <a:ext cx="16764000" cy="1047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c) Máy tính không thể thực hiện trò chơi.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C92B3F-B813-D27F-EE25-1982E1223783}"/>
              </a:ext>
            </a:extLst>
          </p:cNvPr>
          <p:cNvSpPr/>
          <p:nvPr/>
        </p:nvSpPr>
        <p:spPr>
          <a:xfrm>
            <a:off x="762000" y="8221860"/>
            <a:ext cx="16764000" cy="16508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d) Trong Scratch các lệnh của máy tính có thể được thể hiện bằng ngôn ngữ tiếng Việt.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12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89805-CEA8-5427-FFD7-22DD2D28EA48}"/>
              </a:ext>
            </a:extLst>
          </p:cNvPr>
          <p:cNvSpPr txBox="1"/>
          <p:nvPr/>
        </p:nvSpPr>
        <p:spPr>
          <a:xfrm>
            <a:off x="4210050" y="869907"/>
            <a:ext cx="9867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“Ai đúng ai sai?”</a:t>
            </a:r>
          </a:p>
        </p:txBody>
      </p:sp>
      <p:sp>
        <p:nvSpPr>
          <p:cNvPr id="3" name="Octagon 2">
            <a:extLst>
              <a:ext uri="{FF2B5EF4-FFF2-40B4-BE49-F238E27FC236}">
                <a16:creationId xmlns:a16="http://schemas.microsoft.com/office/drawing/2014/main" id="{A2F7BD73-0637-A9C3-2449-906624959E97}"/>
              </a:ext>
            </a:extLst>
          </p:cNvPr>
          <p:cNvSpPr/>
          <p:nvPr/>
        </p:nvSpPr>
        <p:spPr>
          <a:xfrm>
            <a:off x="2693194" y="4049621"/>
            <a:ext cx="1014412" cy="1025141"/>
          </a:xfrm>
          <a:prstGeom prst="octagon">
            <a:avLst/>
          </a:prstGeom>
          <a:solidFill>
            <a:srgbClr val="F0719E"/>
          </a:solidFill>
          <a:ln>
            <a:solidFill>
              <a:srgbClr val="F07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92128-ECE8-7482-AF32-65E4D34BC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10"/>
          <a:stretch/>
        </p:blipFill>
        <p:spPr>
          <a:xfrm>
            <a:off x="8129580" y="3883455"/>
            <a:ext cx="1419240" cy="1365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86778-0164-2E2E-3071-C928EB9EA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9697" y="3879616"/>
            <a:ext cx="1616606" cy="1365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62DDB9-A951-017B-F1DE-78CA24ACC97B}"/>
              </a:ext>
            </a:extLst>
          </p:cNvPr>
          <p:cNvSpPr txBox="1"/>
          <p:nvPr/>
        </p:nvSpPr>
        <p:spPr>
          <a:xfrm>
            <a:off x="2552700" y="2095500"/>
            <a:ext cx="13182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vi-VN" sz="4000" b="1" i="1">
                <a:latin typeface="Arial" panose="020B0604020202020204" pitchFamily="34" charset="0"/>
                <a:cs typeface="Arial" panose="020B0604020202020204" pitchFamily="34" charset="0"/>
              </a:rPr>
              <a:t>nêu ý nghĩa của các biểu tượng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 sau?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59C647-8ACF-0CE3-8C92-162FD5131846}"/>
              </a:ext>
            </a:extLst>
          </p:cNvPr>
          <p:cNvSpPr/>
          <p:nvPr/>
        </p:nvSpPr>
        <p:spPr>
          <a:xfrm>
            <a:off x="990600" y="6607315"/>
            <a:ext cx="44196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tượng của phần mềm  Scratch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F23999-A008-ECED-AB52-2F27989E8F1D}"/>
              </a:ext>
            </a:extLst>
          </p:cNvPr>
          <p:cNvSpPr/>
          <p:nvPr/>
        </p:nvSpPr>
        <p:spPr>
          <a:xfrm>
            <a:off x="6629400" y="6607315"/>
            <a:ext cx="44196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 chương trình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CD2704-FD23-F31A-F7B4-5E54345084F0}"/>
              </a:ext>
            </a:extLst>
          </p:cNvPr>
          <p:cNvSpPr/>
          <p:nvPr/>
        </p:nvSpPr>
        <p:spPr>
          <a:xfrm>
            <a:off x="12268200" y="6607315"/>
            <a:ext cx="44196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ngôn ngữ hiển thị</a:t>
            </a: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F1D8564B-E3E9-0A1F-293E-E480E086B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7444" y="135738"/>
            <a:ext cx="1726311" cy="17526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1D95086-0E45-682A-9B2B-837CF89065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67960" y="7670235"/>
            <a:ext cx="2620040" cy="261676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EAA27F-6446-F454-1D00-95F01067C369}"/>
              </a:ext>
            </a:extLst>
          </p:cNvPr>
          <p:cNvCxnSpPr>
            <a:cxnSpLocks/>
          </p:cNvCxnSpPr>
          <p:nvPr/>
        </p:nvCxnSpPr>
        <p:spPr>
          <a:xfrm>
            <a:off x="3707606" y="5074762"/>
            <a:ext cx="4750594" cy="1364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9EFDF-2E9D-6944-4BF4-0E3D26EDAB8B}"/>
              </a:ext>
            </a:extLst>
          </p:cNvPr>
          <p:cNvCxnSpPr>
            <a:cxnSpLocks/>
          </p:cNvCxnSpPr>
          <p:nvPr/>
        </p:nvCxnSpPr>
        <p:spPr>
          <a:xfrm flipH="1">
            <a:off x="2693194" y="5524500"/>
            <a:ext cx="5917406" cy="10828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82AB33-8EF8-855B-1927-1495BBFF222F}"/>
              </a:ext>
            </a:extLst>
          </p:cNvPr>
          <p:cNvCxnSpPr>
            <a:cxnSpLocks/>
          </p:cNvCxnSpPr>
          <p:nvPr/>
        </p:nvCxnSpPr>
        <p:spPr>
          <a:xfrm>
            <a:off x="14478000" y="5416356"/>
            <a:ext cx="0" cy="987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>
            <a:extLst>
              <a:ext uri="{FF2B5EF4-FFF2-40B4-BE49-F238E27FC236}">
                <a16:creationId xmlns:a16="http://schemas.microsoft.com/office/drawing/2014/main" id="{2362C766-918A-CCDD-043B-9DABA584A1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15569" y="8299161"/>
            <a:ext cx="1916089" cy="43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802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D4A5A0C-0368-C9BC-D249-A1EB62259408}"/>
              </a:ext>
            </a:extLst>
          </p:cNvPr>
          <p:cNvSpPr txBox="1"/>
          <p:nvPr/>
        </p:nvSpPr>
        <p:spPr>
          <a:xfrm>
            <a:off x="1104900" y="495300"/>
            <a:ext cx="160782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/>
              <a:t>Bài tập 3. </a:t>
            </a:r>
            <a:r>
              <a:rPr lang="vi-VN" sz="4000">
                <a:solidFill>
                  <a:srgbClr val="FF0000"/>
                </a:solidFill>
              </a:rPr>
              <a:t>Em hãy thực hành trò chơi rô-bốt nhiều lần để luyện tập thành thạo các thao tác chạy chương trình trong </a:t>
            </a:r>
            <a:r>
              <a:rPr lang="vi-VN" sz="4000" b="1">
                <a:solidFill>
                  <a:srgbClr val="FF0000"/>
                </a:solidFill>
              </a:rPr>
              <a:t>Scratch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F3180F-AB83-191B-4CBE-3ECCCA68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37" y="4152900"/>
            <a:ext cx="15362326" cy="54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0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530</Words>
  <Application>Microsoft Office PowerPoint</Application>
  <PresentationFormat>Custom</PresentationFormat>
  <Paragraphs>70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Creative Portfolio Kids Presentation</dc:title>
  <cp:lastModifiedBy>Administrator</cp:lastModifiedBy>
  <cp:revision>9</cp:revision>
  <dcterms:created xsi:type="dcterms:W3CDTF">2006-08-16T00:00:00Z</dcterms:created>
  <dcterms:modified xsi:type="dcterms:W3CDTF">2025-04-04T13:58:39Z</dcterms:modified>
  <dc:identifier>DAFepwPNRC0</dc:identifier>
</cp:coreProperties>
</file>