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377" r:id="rId4"/>
    <p:sldId id="285" r:id="rId5"/>
    <p:sldId id="378" r:id="rId6"/>
    <p:sldId id="379" r:id="rId7"/>
    <p:sldId id="380" r:id="rId8"/>
    <p:sldId id="277" r:id="rId9"/>
    <p:sldId id="381" r:id="rId10"/>
    <p:sldId id="361" r:id="rId11"/>
    <p:sldId id="382" r:id="rId12"/>
    <p:sldId id="383" r:id="rId13"/>
    <p:sldId id="37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7F3"/>
    <a:srgbClr val="C3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>
        <p:scale>
          <a:sx n="90" d="100"/>
          <a:sy n="90" d="100"/>
        </p:scale>
        <p:origin x="-398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3595B-8F9F-45B8-A8D6-66B437C11F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9FAB-40EF-42E5-ABFA-6E3189277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44772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368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7149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5030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58428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6512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6235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0266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9E1D406-F291-65F1-A672-43BF0DE633B3}"/>
              </a:ext>
            </a:extLst>
          </p:cNvPr>
          <p:cNvSpPr/>
          <p:nvPr userDrawn="1"/>
        </p:nvSpPr>
        <p:spPr>
          <a:xfrm>
            <a:off x="319316" y="296528"/>
            <a:ext cx="11553368" cy="62649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2961B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876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5264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155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5BAFCB0C-406B-386F-6FF9-08EA9C636F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5" y="171450"/>
            <a:ext cx="1238250" cy="12382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E435072-97D4-8A14-A015-61FC536FB0D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81" y="8449177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D892E03-EAC9-4CC6-9352-39504ADA0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155862" y="271165"/>
            <a:ext cx="12192001" cy="69469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DED3EC8B-B9BD-4061-B15B-AD74D57ACF58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4D96D30-2BE3-4EFA-9972-64FB30187D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14942" y="4270916"/>
            <a:ext cx="2791716" cy="2669887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0B6EF252-5F92-200B-C191-475B4CF2D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9" b="89900" l="41970" r="93915">
                        <a14:foregroundMark x1="67503" y1="6399" x2="58908" y2="13739"/>
                        <a14:foregroundMark x1="66186" y1="21455" x2="52760" y2="29925"/>
                        <a14:foregroundMark x1="65621" y1="21455" x2="59473" y2="48118"/>
                        <a14:foregroundMark x1="44417" y1="46424" x2="43350" y2="48369"/>
                        <a14:foregroundMark x1="65935" y1="15747" x2="62673" y2="50063"/>
                        <a14:foregroundMark x1="51380" y1="42158" x2="48432" y2="43538"/>
                        <a14:foregroundMark x1="69699" y1="45546" x2="68068" y2="50941"/>
                        <a14:foregroundMark x1="53011" y1="87578" x2="54329" y2="87578"/>
                        <a14:foregroundMark x1="53827" y1="85571" x2="44981" y2="86951"/>
                        <a14:foregroundMark x1="44981" y1="86700" x2="44668" y2="85006"/>
                        <a14:foregroundMark x1="52509" y1="87829" x2="50878" y2="87578"/>
                        <a14:foregroundMark x1="43601" y1="85571" x2="44166" y2="87578"/>
                        <a14:foregroundMark x1="46550" y1="85257" x2="41970" y2="86136"/>
                        <a14:foregroundMark x1="64555" y1="71079" x2="67001" y2="54078"/>
                        <a14:foregroundMark x1="76412" y1="62861" x2="65119" y2="70828"/>
                        <a14:foregroundMark x1="74780" y1="69385" x2="78294" y2="63990"/>
                        <a14:foregroundMark x1="75596" y1="62861" x2="70765" y2="58595"/>
                        <a14:foregroundMark x1="55709" y1="39335" x2="55144" y2="51255"/>
                        <a14:foregroundMark x1="74529" y1="60038" x2="69134" y2="53513"/>
                        <a14:foregroundMark x1="62610" y1="87139" x2="51819" y2="87516"/>
                        <a14:foregroundMark x1="58657" y1="88143" x2="52949" y2="88143"/>
                        <a14:foregroundMark x1="62171" y1="87265" x2="51882" y2="88080"/>
                        <a14:foregroundMark x1="51882" y1="88080" x2="51694" y2="87955"/>
                        <a14:foregroundMark x1="49373" y1="86512" x2="44103" y2="86386"/>
                        <a14:foregroundMark x1="43789" y1="84379" x2="42597" y2="85257"/>
                        <a14:foregroundMark x1="43664" y1="84065" x2="42221" y2="84881"/>
                        <a14:foregroundMark x1="44856" y1="87453" x2="48118" y2="86763"/>
                        <a14:foregroundMark x1="49749" y1="86951" x2="48808" y2="87767"/>
                        <a14:foregroundMark x1="53137" y1="88582" x2="59034" y2="87955"/>
                        <a14:foregroundMark x1="49749" y1="87516" x2="59724" y2="88519"/>
                        <a14:foregroundMark x1="59724" y1="88519" x2="62171" y2="87077"/>
                        <a14:foregroundMark x1="58846" y1="88896" x2="51443" y2="88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4736"/>
          <a:stretch/>
        </p:blipFill>
        <p:spPr>
          <a:xfrm flipH="1">
            <a:off x="-763437" y="2923953"/>
            <a:ext cx="2864394" cy="47519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AD7238-C897-E1D4-6C1F-9F60DD8DF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1653" y="1195652"/>
            <a:ext cx="2237426" cy="1072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8AD7C6-7C72-10B1-515C-111EE8882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5146" y="2256228"/>
            <a:ext cx="8925318" cy="2523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1180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5" objId="1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D131A58-2D3D-E8E5-9E05-7EF3D4931378}"/>
              </a:ext>
            </a:extLst>
          </p:cNvPr>
          <p:cNvSpPr/>
          <p:nvPr/>
        </p:nvSpPr>
        <p:spPr>
          <a:xfrm>
            <a:off x="791110" y="534256"/>
            <a:ext cx="647272" cy="5548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2BBEE5-0C71-E71A-2EE6-376C4F092E46}"/>
              </a:ext>
            </a:extLst>
          </p:cNvPr>
          <p:cNvSpPr txBox="1"/>
          <p:nvPr/>
        </p:nvSpPr>
        <p:spPr>
          <a:xfrm>
            <a:off x="1592494" y="452063"/>
            <a:ext cx="981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375 m.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080226-EE84-9B63-7B99-85192BCAF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829" y="1957849"/>
            <a:ext cx="4497833" cy="2556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7A6AA9A-83A8-3B72-F1D0-E866ED2FE419}"/>
              </a:ext>
            </a:extLst>
          </p:cNvPr>
          <p:cNvSpPr txBox="1"/>
          <p:nvPr/>
        </p:nvSpPr>
        <p:spPr>
          <a:xfrm>
            <a:off x="1150706" y="2363056"/>
            <a:ext cx="4469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latinLnBrk="0"/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375 m</a:t>
            </a:r>
          </a:p>
          <a:p>
            <a:pPr algn="just" latinLnBrk="0"/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... ?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FF94B2-43D7-59B4-2E1D-439F8E61A603}"/>
              </a:ext>
            </a:extLst>
          </p:cNvPr>
          <p:cNvSpPr txBox="1"/>
          <p:nvPr/>
        </p:nvSpPr>
        <p:spPr>
          <a:xfrm>
            <a:off x="739739" y="4232952"/>
            <a:ext cx="6554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đã chạy được số mét là: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 x 10 = 3 750 (m)</a:t>
            </a:r>
          </a:p>
          <a:p>
            <a:pPr algn="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3 750 m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09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D131A58-2D3D-E8E5-9E05-7EF3D4931378}"/>
              </a:ext>
            </a:extLst>
          </p:cNvPr>
          <p:cNvSpPr/>
          <p:nvPr/>
        </p:nvSpPr>
        <p:spPr>
          <a:xfrm>
            <a:off x="914400" y="523982"/>
            <a:ext cx="647272" cy="5548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2BBEE5-0C71-E71A-2EE6-376C4F092E46}"/>
              </a:ext>
            </a:extLst>
          </p:cNvPr>
          <p:cNvSpPr txBox="1"/>
          <p:nvPr/>
        </p:nvSpPr>
        <p:spPr>
          <a:xfrm>
            <a:off x="1592494" y="452063"/>
            <a:ext cx="9811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D1BD3F-7B9A-1554-0D4A-0191A920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31" y="1358544"/>
            <a:ext cx="7267575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637A8D-19CF-68F2-F331-00A1905DED86}"/>
              </a:ext>
            </a:extLst>
          </p:cNvPr>
          <p:cNvSpPr txBox="1"/>
          <p:nvPr/>
        </p:nvSpPr>
        <p:spPr>
          <a:xfrm>
            <a:off x="965770" y="4222679"/>
            <a:ext cx="10489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hội trường, các hàng ghế được xếp đều nhau ở hai bên lối đi. Biết mỗi hàng ghế ở hai bên lối đi đều có 8 chỗ ngồi. Hỏi hội trường có tất cả bao nhiêu chỗ ngồi?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85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66E8E5-FC08-EE0C-91A2-BAFD16346092}"/>
              </a:ext>
            </a:extLst>
          </p:cNvPr>
          <p:cNvSpPr txBox="1"/>
          <p:nvPr/>
        </p:nvSpPr>
        <p:spPr>
          <a:xfrm>
            <a:off x="384960" y="1017785"/>
            <a:ext cx="586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bên có số chỗ ngồi 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8 x 10 =  80 (chỗ)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 trường có tất cả số chỗ ngồi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80 x 2 = 160 (chỗ)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Đáp số :  160 chỗ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316B084-518E-4115-F1FB-6E071F8CE2F7}"/>
              </a:ext>
            </a:extLst>
          </p:cNvPr>
          <p:cNvCxnSpPr>
            <a:cxnSpLocks/>
          </p:cNvCxnSpPr>
          <p:nvPr/>
        </p:nvCxnSpPr>
        <p:spPr>
          <a:xfrm>
            <a:off x="6452385" y="1102439"/>
            <a:ext cx="0" cy="32385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51ABFB-F168-CC44-7B04-93C137E0F71F}"/>
              </a:ext>
            </a:extLst>
          </p:cNvPr>
          <p:cNvSpPr txBox="1"/>
          <p:nvPr/>
        </p:nvSpPr>
        <p:spPr>
          <a:xfrm>
            <a:off x="6633895" y="1624726"/>
            <a:ext cx="5238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 trường có tất cả số chỗ ngồi là:</a:t>
            </a: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10 x 2 = 160 (chỗ)</a:t>
            </a: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Đáp số :  160 chỗ</a:t>
            </a:r>
          </a:p>
        </p:txBody>
      </p:sp>
    </p:spTree>
    <p:extLst>
      <p:ext uri="{BB962C8B-B14F-4D97-AF65-F5344CB8AC3E}">
        <p14:creationId xmlns:p14="http://schemas.microsoft.com/office/powerpoint/2010/main" val="334376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C75C75-C99E-30E2-7AF8-76303C44B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631" y="1639229"/>
            <a:ext cx="8841573" cy="3074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992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021005A-445D-4B03-93AC-5912446EA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396240" y="198119"/>
            <a:ext cx="853439" cy="8161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4800B21-CA84-40E6-A870-1B2D2C2392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08" y="454100"/>
            <a:ext cx="6628247" cy="662824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5C30734-86A3-EAE8-AC17-9BB94FD60579}"/>
              </a:ext>
            </a:extLst>
          </p:cNvPr>
          <p:cNvGrpSpPr/>
          <p:nvPr/>
        </p:nvGrpSpPr>
        <p:grpSpPr>
          <a:xfrm>
            <a:off x="958989" y="1696247"/>
            <a:ext cx="5625967" cy="2115466"/>
            <a:chOff x="700590" y="1634064"/>
            <a:chExt cx="5625967" cy="2351793"/>
          </a:xfrm>
        </p:grpSpPr>
        <p:sp>
          <p:nvSpPr>
            <p:cNvPr id="8" name="思想气泡: 云 7">
              <a:extLst>
                <a:ext uri="{FF2B5EF4-FFF2-40B4-BE49-F238E27FC236}">
                  <a16:creationId xmlns:a16="http://schemas.microsoft.com/office/drawing/2014/main" xmlns="" id="{BF560149-5D49-4E59-B6CE-B3039C82842B}"/>
                </a:ext>
              </a:extLst>
            </p:cNvPr>
            <p:cNvSpPr/>
            <p:nvPr/>
          </p:nvSpPr>
          <p:spPr>
            <a:xfrm>
              <a:off x="700590" y="1634064"/>
              <a:ext cx="5625967" cy="2351793"/>
            </a:xfrm>
            <a:prstGeom prst="cloudCallout">
              <a:avLst/>
            </a:prstGeom>
            <a:solidFill>
              <a:srgbClr val="F3C35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121A9A0-7B12-C32E-F5EF-6490193BCC46}"/>
                </a:ext>
              </a:extLst>
            </p:cNvPr>
            <p:cNvSpPr txBox="1"/>
            <p:nvPr/>
          </p:nvSpPr>
          <p:spPr>
            <a:xfrm>
              <a:off x="1134794" y="2165778"/>
              <a:ext cx="50823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- 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Hoàn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tập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6F57323-7258-DDDE-B8D6-4D3A77BAD431}"/>
              </a:ext>
            </a:extLst>
          </p:cNvPr>
          <p:cNvGrpSpPr/>
          <p:nvPr/>
        </p:nvGrpSpPr>
        <p:grpSpPr>
          <a:xfrm>
            <a:off x="1012005" y="3985858"/>
            <a:ext cx="5625967" cy="2199186"/>
            <a:chOff x="1012005" y="3985857"/>
            <a:chExt cx="5625967" cy="2351793"/>
          </a:xfrm>
        </p:grpSpPr>
        <p:sp>
          <p:nvSpPr>
            <p:cNvPr id="9" name="思想气泡: 云 8">
              <a:extLst>
                <a:ext uri="{FF2B5EF4-FFF2-40B4-BE49-F238E27FC236}">
                  <a16:creationId xmlns:a16="http://schemas.microsoft.com/office/drawing/2014/main" xmlns="" id="{3580561F-5603-4D6D-A6A6-1946BFCE2C24}"/>
                </a:ext>
              </a:extLst>
            </p:cNvPr>
            <p:cNvSpPr/>
            <p:nvPr/>
          </p:nvSpPr>
          <p:spPr>
            <a:xfrm>
              <a:off x="1012005" y="3985857"/>
              <a:ext cx="5625967" cy="2351793"/>
            </a:xfrm>
            <a:prstGeom prst="cloudCallout">
              <a:avLst/>
            </a:prstGeom>
            <a:solidFill>
              <a:srgbClr val="F3C35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5A9C6C4-4349-B3DA-B5A2-B073E8B2BF3E}"/>
                </a:ext>
              </a:extLst>
            </p:cNvPr>
            <p:cNvSpPr txBox="1"/>
            <p:nvPr/>
          </p:nvSpPr>
          <p:spPr>
            <a:xfrm>
              <a:off x="1230788" y="4838587"/>
              <a:ext cx="5082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mới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25FA97-494C-7864-E8E7-D5B42F299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301" y="329421"/>
            <a:ext cx="3627434" cy="1609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547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-4445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BEB794-5E22-9233-B29D-49D4078E9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494" y="1790769"/>
            <a:ext cx="9851990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879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85FFCA-E7A0-2F62-0542-6BB561E70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872" y="2056894"/>
            <a:ext cx="9382557" cy="307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376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8404-E61B-1A1B-3721-C416C7A51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6" y="251286"/>
            <a:ext cx="2151418" cy="1075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28DC5B-312D-1C9B-6013-FAA3863D8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5507" y="1550586"/>
            <a:ext cx="8942427" cy="426238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D21569F2-1945-A75B-44A6-048B2D94EFD9}"/>
              </a:ext>
            </a:extLst>
          </p:cNvPr>
          <p:cNvSpPr/>
          <p:nvPr/>
        </p:nvSpPr>
        <p:spPr>
          <a:xfrm>
            <a:off x="2106202" y="2743200"/>
            <a:ext cx="2024009" cy="739739"/>
          </a:xfrm>
          <a:prstGeom prst="wedgeRoundRectCallout">
            <a:avLst>
              <a:gd name="adj1" fmla="val 19167"/>
              <a:gd name="adj2" fmla="val 72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r>
              <a:rPr lang="en-US" sz="2000" dirty="0"/>
              <a:t> </a:t>
            </a:r>
            <a:r>
              <a:rPr lang="en-US" sz="2000" dirty="0" err="1"/>
              <a:t>nhỉ</a:t>
            </a:r>
            <a:r>
              <a:rPr lang="en-US" sz="2000" dirty="0"/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29621A02-9FDF-AF64-2426-D345B8511918}"/>
              </a:ext>
            </a:extLst>
          </p:cNvPr>
          <p:cNvSpPr/>
          <p:nvPr/>
        </p:nvSpPr>
        <p:spPr>
          <a:xfrm>
            <a:off x="4315146" y="2784297"/>
            <a:ext cx="1263722" cy="739739"/>
          </a:xfrm>
          <a:prstGeom prst="wedgeRoundRectCallout">
            <a:avLst>
              <a:gd name="adj1" fmla="val 19167"/>
              <a:gd name="adj2" fmla="val 722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36 x 10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271F9A16-588F-CE8B-1187-24ACE47C96A3}"/>
              </a:ext>
            </a:extLst>
          </p:cNvPr>
          <p:cNvSpPr/>
          <p:nvPr/>
        </p:nvSpPr>
        <p:spPr>
          <a:xfrm>
            <a:off x="6061752" y="2938409"/>
            <a:ext cx="2619910" cy="924674"/>
          </a:xfrm>
          <a:prstGeom prst="wedgeRoundRectCallout">
            <a:avLst>
              <a:gd name="adj1" fmla="val -46880"/>
              <a:gd name="adj2" fmla="val 59722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Có</a:t>
            </a:r>
            <a:r>
              <a:rPr lang="en-US" sz="2400" dirty="0"/>
              <a:t> 10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36 </a:t>
            </a:r>
            <a:r>
              <a:rPr lang="en-US" sz="2400" dirty="0" err="1"/>
              <a:t>lá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endParaRPr lang="en-US" sz="2400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96D43F1F-6B9F-3CE5-824D-740FE99B1AD8}"/>
              </a:ext>
            </a:extLst>
          </p:cNvPr>
          <p:cNvSpPr/>
          <p:nvPr/>
        </p:nvSpPr>
        <p:spPr>
          <a:xfrm>
            <a:off x="8096034" y="4109663"/>
            <a:ext cx="3030877" cy="924674"/>
          </a:xfrm>
          <a:prstGeom prst="wedgeRoundRectCallout">
            <a:avLst>
              <a:gd name="adj1" fmla="val -61390"/>
              <a:gd name="adj2" fmla="val -3611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nhẩm</a:t>
            </a:r>
            <a:r>
              <a:rPr lang="en-US" sz="2400" dirty="0"/>
              <a:t>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2210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9D86D7-8EEC-6987-3A30-5CA81B80F4A7}"/>
              </a:ext>
            </a:extLst>
          </p:cNvPr>
          <p:cNvSpPr txBox="1"/>
          <p:nvPr/>
        </p:nvSpPr>
        <p:spPr>
          <a:xfrm>
            <a:off x="452063" y="595901"/>
            <a:ext cx="86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0490E8-7AD8-3534-FFA8-C49F92FEAB92}"/>
              </a:ext>
            </a:extLst>
          </p:cNvPr>
          <p:cNvSpPr/>
          <p:nvPr/>
        </p:nvSpPr>
        <p:spPr>
          <a:xfrm>
            <a:off x="1345913" y="369870"/>
            <a:ext cx="10140593" cy="2938409"/>
          </a:xfrm>
          <a:prstGeom prst="rect">
            <a:avLst/>
          </a:prstGeom>
          <a:solidFill>
            <a:srgbClr val="C3F1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D3CF30-69EC-097B-1FED-0A906AFA39AD}"/>
              </a:ext>
            </a:extLst>
          </p:cNvPr>
          <p:cNvSpPr txBox="1"/>
          <p:nvPr/>
        </p:nvSpPr>
        <p:spPr>
          <a:xfrm>
            <a:off x="1664412" y="493160"/>
            <a:ext cx="306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 x 10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F46548-7FBE-61B1-D0E0-5D2D9DE0AFEF}"/>
              </a:ext>
            </a:extLst>
          </p:cNvPr>
          <p:cNvSpPr txBox="1"/>
          <p:nvPr/>
        </p:nvSpPr>
        <p:spPr>
          <a:xfrm>
            <a:off x="1654138" y="1078787"/>
            <a:ext cx="918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 x 10 = 10 x 36. </a:t>
            </a:r>
            <a:r>
              <a:rPr lang="en-US" sz="3200" dirty="0" err="1"/>
              <a:t>Nhẩm</a:t>
            </a:r>
            <a:r>
              <a:rPr lang="en-US" sz="3200" dirty="0"/>
              <a:t>: 1 </a:t>
            </a:r>
            <a:r>
              <a:rPr lang="en-US" sz="3200" dirty="0" err="1"/>
              <a:t>chục</a:t>
            </a:r>
            <a:r>
              <a:rPr lang="en-US" sz="3200" dirty="0"/>
              <a:t> x 36 = 36 </a:t>
            </a:r>
            <a:r>
              <a:rPr lang="en-US" sz="3200" dirty="0" err="1"/>
              <a:t>chục</a:t>
            </a:r>
            <a:r>
              <a:rPr lang="en-US" sz="3200" dirty="0"/>
              <a:t> = 360.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488950-7E2C-E021-AE02-7909676A1912}"/>
              </a:ext>
            </a:extLst>
          </p:cNvPr>
          <p:cNvSpPr txBox="1"/>
          <p:nvPr/>
        </p:nvSpPr>
        <p:spPr>
          <a:xfrm>
            <a:off x="1684961" y="1684962"/>
            <a:ext cx="918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Vậy</a:t>
            </a:r>
            <a:r>
              <a:rPr lang="en-US" sz="3200" dirty="0"/>
              <a:t>: 36 x 10 = 360.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F64A27-CDEE-40CE-A921-76F02715ABC1}"/>
              </a:ext>
            </a:extLst>
          </p:cNvPr>
          <p:cNvSpPr txBox="1"/>
          <p:nvPr/>
        </p:nvSpPr>
        <p:spPr>
          <a:xfrm>
            <a:off x="1684961" y="2188396"/>
            <a:ext cx="9185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Ngược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, </a:t>
            </a:r>
            <a:r>
              <a:rPr lang="en-US" sz="3200" dirty="0" err="1"/>
              <a:t>từ</a:t>
            </a:r>
            <a:r>
              <a:rPr lang="en-US" sz="3200" dirty="0"/>
              <a:t> 36 x 10 = 360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9CF985-67FD-6E6B-2A14-91A2FE95A247}"/>
              </a:ext>
            </a:extLst>
          </p:cNvPr>
          <p:cNvSpPr txBox="1"/>
          <p:nvPr/>
        </p:nvSpPr>
        <p:spPr>
          <a:xfrm>
            <a:off x="2845941" y="2732926"/>
            <a:ext cx="801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: 360 : 10 = 36.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4D46FF-B8B1-2891-C32B-E36DABE879B0}"/>
              </a:ext>
            </a:extLst>
          </p:cNvPr>
          <p:cNvSpPr txBox="1"/>
          <p:nvPr/>
        </p:nvSpPr>
        <p:spPr>
          <a:xfrm>
            <a:off x="544530" y="3626778"/>
            <a:ext cx="86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E54CC0C-5A91-66E5-1A80-8C8B010F0C4F}"/>
              </a:ext>
            </a:extLst>
          </p:cNvPr>
          <p:cNvSpPr/>
          <p:nvPr/>
        </p:nvSpPr>
        <p:spPr>
          <a:xfrm>
            <a:off x="1356187" y="3421295"/>
            <a:ext cx="10140593" cy="2938409"/>
          </a:xfrm>
          <a:prstGeom prst="rect">
            <a:avLst/>
          </a:prstGeom>
          <a:solidFill>
            <a:srgbClr val="C3F1F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C2AA6D-A62F-DAFB-C1EA-1E6705F07BAF}"/>
              </a:ext>
            </a:extLst>
          </p:cNvPr>
          <p:cNvSpPr txBox="1"/>
          <p:nvPr/>
        </p:nvSpPr>
        <p:spPr>
          <a:xfrm>
            <a:off x="1674686" y="3544585"/>
            <a:ext cx="306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36 x 100 = 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0786E0-17CE-D3D6-E7E2-5D26618405E3}"/>
              </a:ext>
            </a:extLst>
          </p:cNvPr>
          <p:cNvSpPr txBox="1"/>
          <p:nvPr/>
        </p:nvSpPr>
        <p:spPr>
          <a:xfrm>
            <a:off x="1664412" y="3976100"/>
            <a:ext cx="985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36 x 100 = 36 x (10 x 10) = (36 x 10) x 10 = 360 x 10 = 3 600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91DF8E-D088-841E-1F82-89A243A88D26}"/>
              </a:ext>
            </a:extLst>
          </p:cNvPr>
          <p:cNvSpPr txBox="1"/>
          <p:nvPr/>
        </p:nvSpPr>
        <p:spPr>
          <a:xfrm>
            <a:off x="1664412" y="4376791"/>
            <a:ext cx="918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Ngược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, 3 600 : 100 = 36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108778A-8A30-71CA-4888-B2EF00E059E2}"/>
              </a:ext>
            </a:extLst>
          </p:cNvPr>
          <p:cNvSpPr txBox="1"/>
          <p:nvPr/>
        </p:nvSpPr>
        <p:spPr>
          <a:xfrm>
            <a:off x="1674687" y="4839128"/>
            <a:ext cx="918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, ta </a:t>
            </a:r>
            <a:r>
              <a:rPr lang="en-US" sz="2800" dirty="0" err="1"/>
              <a:t>có</a:t>
            </a:r>
            <a:r>
              <a:rPr lang="en-US" sz="2800" dirty="0"/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3B0D7EE-770E-67E3-8214-89AE536AC618}"/>
              </a:ext>
            </a:extLst>
          </p:cNvPr>
          <p:cNvSpPr txBox="1"/>
          <p:nvPr/>
        </p:nvSpPr>
        <p:spPr>
          <a:xfrm>
            <a:off x="1684961" y="5322013"/>
            <a:ext cx="397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36 x 1 000 = 36 000;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847E7F-7796-B816-7A4D-C4F9A045A8BD}"/>
              </a:ext>
            </a:extLst>
          </p:cNvPr>
          <p:cNvSpPr txBox="1"/>
          <p:nvPr/>
        </p:nvSpPr>
        <p:spPr>
          <a:xfrm>
            <a:off x="1674687" y="5825447"/>
            <a:ext cx="397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36 000 : 1 000 = 36.</a:t>
            </a:r>
          </a:p>
        </p:txBody>
      </p:sp>
    </p:spTree>
    <p:extLst>
      <p:ext uri="{BB962C8B-B14F-4D97-AF65-F5344CB8AC3E}">
        <p14:creationId xmlns:p14="http://schemas.microsoft.com/office/powerpoint/2010/main" val="1328340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0490E8-7AD8-3534-FFA8-C49F92FEAB92}"/>
              </a:ext>
            </a:extLst>
          </p:cNvPr>
          <p:cNvSpPr/>
          <p:nvPr/>
        </p:nvSpPr>
        <p:spPr>
          <a:xfrm>
            <a:off x="1027414" y="1181528"/>
            <a:ext cx="10140593" cy="3770616"/>
          </a:xfrm>
          <a:prstGeom prst="rect">
            <a:avLst/>
          </a:prstGeom>
          <a:solidFill>
            <a:srgbClr val="FDD7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77BCE0-1DB2-10BB-7147-7C641E3F5CF3}"/>
              </a:ext>
            </a:extLst>
          </p:cNvPr>
          <p:cNvSpPr txBox="1"/>
          <p:nvPr/>
        </p:nvSpPr>
        <p:spPr>
          <a:xfrm>
            <a:off x="1294542" y="1345915"/>
            <a:ext cx="306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08669F-F339-7120-095D-28939F0EA1B5}"/>
              </a:ext>
            </a:extLst>
          </p:cNvPr>
          <p:cNvSpPr txBox="1"/>
          <p:nvPr/>
        </p:nvSpPr>
        <p:spPr>
          <a:xfrm>
            <a:off x="1304816" y="2065106"/>
            <a:ext cx="9729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• Khi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10, 100, 1000,... ta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, </a:t>
            </a:r>
            <a:r>
              <a:rPr lang="en-US" sz="3200" dirty="0" err="1"/>
              <a:t>hai</a:t>
            </a:r>
            <a:r>
              <a:rPr lang="en-US" sz="3200" dirty="0"/>
              <a:t>, </a:t>
            </a:r>
            <a:r>
              <a:rPr lang="en-US" sz="3200" dirty="0" err="1"/>
              <a:t>ba</a:t>
            </a:r>
            <a:r>
              <a:rPr lang="en-US" sz="3200" dirty="0"/>
              <a:t>,...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0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3C3E91C-0B24-C361-0CA2-6CBB1E826EF0}"/>
              </a:ext>
            </a:extLst>
          </p:cNvPr>
          <p:cNvSpPr txBox="1"/>
          <p:nvPr/>
        </p:nvSpPr>
        <p:spPr>
          <a:xfrm>
            <a:off x="1294542" y="3226085"/>
            <a:ext cx="9729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• Khi chia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chục</a:t>
            </a:r>
            <a:r>
              <a:rPr lang="en-US" sz="3200" dirty="0"/>
              <a:t>,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trăm</a:t>
            </a:r>
            <a:r>
              <a:rPr lang="en-US" sz="3200" dirty="0"/>
              <a:t>, </a:t>
            </a:r>
            <a:r>
              <a:rPr lang="en-US" sz="3200" dirty="0" err="1"/>
              <a:t>tròn</a:t>
            </a:r>
            <a:r>
              <a:rPr lang="en-US" sz="3200" dirty="0"/>
              <a:t> </a:t>
            </a:r>
            <a:r>
              <a:rPr lang="en-US" sz="3200" dirty="0" err="1"/>
              <a:t>nghìn</a:t>
            </a:r>
            <a:r>
              <a:rPr lang="en-US" sz="3200" dirty="0"/>
              <a:t>,... </a:t>
            </a:r>
            <a:r>
              <a:rPr lang="en-US" sz="3200" dirty="0" err="1"/>
              <a:t>cho</a:t>
            </a:r>
            <a:r>
              <a:rPr lang="en-US" sz="3200" dirty="0"/>
              <a:t> 10, 100, 1 000,... ta </a:t>
            </a:r>
            <a:r>
              <a:rPr lang="en-US" sz="3200" dirty="0" err="1"/>
              <a:t>bỏ</a:t>
            </a:r>
            <a:r>
              <a:rPr lang="en-US" sz="3200" dirty="0"/>
              <a:t> </a:t>
            </a:r>
            <a:r>
              <a:rPr lang="en-US" sz="3200" dirty="0" err="1"/>
              <a:t>bớt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, </a:t>
            </a:r>
            <a:r>
              <a:rPr lang="en-US" sz="3200" dirty="0" err="1"/>
              <a:t>hai</a:t>
            </a:r>
            <a:r>
              <a:rPr lang="en-US" sz="3200" dirty="0"/>
              <a:t>, </a:t>
            </a:r>
            <a:r>
              <a:rPr lang="en-US" sz="3200" dirty="0" err="1"/>
              <a:t>ba</a:t>
            </a:r>
            <a:r>
              <a:rPr lang="en-US" sz="3200" dirty="0"/>
              <a:t>,...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0 ở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74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0490E8-7AD8-3534-FFA8-C49F92FEAB92}"/>
              </a:ext>
            </a:extLst>
          </p:cNvPr>
          <p:cNvSpPr/>
          <p:nvPr/>
        </p:nvSpPr>
        <p:spPr>
          <a:xfrm>
            <a:off x="1027414" y="1181528"/>
            <a:ext cx="1900721" cy="842481"/>
          </a:xfrm>
          <a:prstGeom prst="rect">
            <a:avLst/>
          </a:prstGeom>
          <a:solidFill>
            <a:srgbClr val="FDD7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77BCE0-1DB2-10BB-7147-7C641E3F5CF3}"/>
              </a:ext>
            </a:extLst>
          </p:cNvPr>
          <p:cNvSpPr txBox="1"/>
          <p:nvPr/>
        </p:nvSpPr>
        <p:spPr>
          <a:xfrm>
            <a:off x="1294542" y="1253447"/>
            <a:ext cx="306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97A25-E0CA-7593-4F5D-3549DCF47047}"/>
              </a:ext>
            </a:extLst>
          </p:cNvPr>
          <p:cNvSpPr txBox="1"/>
          <p:nvPr/>
        </p:nvSpPr>
        <p:spPr>
          <a:xfrm>
            <a:off x="3996647" y="1119883"/>
            <a:ext cx="5568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effectLst/>
                <a:latin typeface="+mj-lt"/>
                <a:ea typeface="Cambria" panose="02040503050406030204" pitchFamily="18" charset="0"/>
              </a:rPr>
              <a:t>68 x 10 = 680 </a:t>
            </a:r>
            <a:endParaRPr lang="en-US" sz="6600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8A4E1D-7E6B-5B14-4122-E502C936E978}"/>
              </a:ext>
            </a:extLst>
          </p:cNvPr>
          <p:cNvSpPr txBox="1"/>
          <p:nvPr/>
        </p:nvSpPr>
        <p:spPr>
          <a:xfrm>
            <a:off x="3904180" y="2732926"/>
            <a:ext cx="7736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+mj-lt"/>
                <a:ea typeface="Cambria" panose="02040503050406030204" pitchFamily="18" charset="0"/>
              </a:rPr>
              <a:t>990 000 : 1 000 = 990</a:t>
            </a:r>
          </a:p>
        </p:txBody>
      </p:sp>
    </p:spTree>
    <p:extLst>
      <p:ext uri="{BB962C8B-B14F-4D97-AF65-F5344CB8AC3E}">
        <p14:creationId xmlns:p14="http://schemas.microsoft.com/office/powerpoint/2010/main" val="275989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B5DCB58-20ED-4ABE-9C65-2ABF069888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" r="5543" b="-1297"/>
          <a:stretch/>
        </p:blipFill>
        <p:spPr>
          <a:xfrm>
            <a:off x="0" y="0"/>
            <a:ext cx="12192001" cy="69469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AC6AF9AD-6E33-4FB5-92A9-1D06B8EDE037}"/>
              </a:ext>
            </a:extLst>
          </p:cNvPr>
          <p:cNvSpPr/>
          <p:nvPr/>
        </p:nvSpPr>
        <p:spPr>
          <a:xfrm>
            <a:off x="10676467" y="5054600"/>
            <a:ext cx="2218266" cy="2429933"/>
          </a:xfrm>
          <a:prstGeom prst="roundRect">
            <a:avLst/>
          </a:prstGeom>
          <a:solidFill>
            <a:srgbClr val="FCF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1E0B6BF-908A-4FD6-B2ED-325062CEF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5" t="51703" r="406" b="2387"/>
          <a:stretch/>
        </p:blipFill>
        <p:spPr>
          <a:xfrm>
            <a:off x="9347200" y="3956676"/>
            <a:ext cx="3033713" cy="2901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6D26EA4-DABA-2DFA-F750-882D64496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991" y="2073762"/>
            <a:ext cx="8370533" cy="256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9224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D14F2E3-A74F-9A07-760E-81D7FAFF59A2}"/>
              </a:ext>
            </a:extLst>
          </p:cNvPr>
          <p:cNvGrpSpPr/>
          <p:nvPr/>
        </p:nvGrpSpPr>
        <p:grpSpPr>
          <a:xfrm>
            <a:off x="1705530" y="519236"/>
            <a:ext cx="3328808" cy="757542"/>
            <a:chOff x="2188414" y="252108"/>
            <a:chExt cx="7329212" cy="135566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2C1CBA58-DAB8-218F-CE4B-DB7B990038D3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B6DB5FB-EDB2-4D18-5D6A-B087A9E40496}"/>
                </a:ext>
              </a:extLst>
            </p:cNvPr>
            <p:cNvSpPr txBox="1"/>
            <p:nvPr/>
          </p:nvSpPr>
          <p:spPr>
            <a:xfrm>
              <a:off x="2451122" y="304710"/>
              <a:ext cx="6803797" cy="1156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7257BF-8FDE-9F0A-4E93-825BDC3B9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2" y="156774"/>
            <a:ext cx="1347333" cy="1603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EDD72DB-5F41-33C4-9946-02C220B6C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3" y="2035550"/>
            <a:ext cx="11205681" cy="16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61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2|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432</Words>
  <Application>Microsoft Office PowerPoint</Application>
  <PresentationFormat>Custom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60</cp:revision>
  <dcterms:created xsi:type="dcterms:W3CDTF">2023-10-27T11:23:56Z</dcterms:created>
  <dcterms:modified xsi:type="dcterms:W3CDTF">2025-02-06T02:40:01Z</dcterms:modified>
</cp:coreProperties>
</file>