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05" r:id="rId3"/>
  </p:sldMasterIdLst>
  <p:notesMasterIdLst>
    <p:notesMasterId r:id="rId13"/>
  </p:notesMasterIdLst>
  <p:sldIdLst>
    <p:sldId id="292" r:id="rId4"/>
    <p:sldId id="291" r:id="rId5"/>
    <p:sldId id="295" r:id="rId6"/>
    <p:sldId id="374" r:id="rId7"/>
    <p:sldId id="391" r:id="rId8"/>
    <p:sldId id="294" r:id="rId9"/>
    <p:sldId id="394" r:id="rId10"/>
    <p:sldId id="392" r:id="rId11"/>
    <p:sldId id="3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2" d="100"/>
          <a:sy n="92" d="100"/>
        </p:scale>
        <p:origin x="-336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6B970-7258-4257-8D03-7B211D98BFA6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D2EF-A7C9-49E2-9868-5E2FD87B8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8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4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96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3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76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83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A68B-851B-4497-92DD-AD9676CFD6C7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82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2C9860-3A8E-4F8E-B12B-E9ECA00F95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FBAAAC5-4E5E-47C0-BF48-6892AC16A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74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27733CC-50DC-4B28-BA51-B918D3CF16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DC8710-42DA-4F01-81F3-807F65C276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81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B8E2-F121-4527-8596-D6B86922B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55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49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>
            <a:extLst>
              <a:ext uri="{FF2B5EF4-FFF2-40B4-BE49-F238E27FC236}">
                <a16:creationId xmlns="" xmlns:a16="http://schemas.microsoft.com/office/drawing/2014/main" id="{7AEEF9DF-6D9A-4493-A18C-2E15137A8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5271"/>
          <a:stretch/>
        </p:blipFill>
        <p:spPr>
          <a:xfrm>
            <a:off x="0" y="-1200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175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="" xmlns:a16="http://schemas.microsoft.com/office/drawing/2014/main" id="{DCBCF809-2464-4682-A031-C39DFEFC9F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9584" cy="3529584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="" xmlns:a16="http://schemas.microsoft.com/office/drawing/2014/main" id="{6E4BEF2B-FC01-4FCC-ABBF-AFC6A6796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9584"/>
            <a:ext cx="3529584" cy="3529584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="" xmlns:a16="http://schemas.microsoft.com/office/drawing/2014/main" id="{52BA5CC9-883F-4FA2-87C8-8680CAC3B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-100584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="" xmlns:a16="http://schemas.microsoft.com/office/drawing/2014/main" id="{5D4DB596-2930-4935-9A4F-BC206F550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18" y="3429000"/>
            <a:ext cx="3529584" cy="35295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59772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69C0759-E02C-47CA-8071-33D6965A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51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4271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8480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57381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13116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7822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6368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8425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1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029102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5208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4073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115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2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3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9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5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3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17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A4230939-9D2A-86F7-4BCB-FA0A535B82E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188" y="236091"/>
            <a:ext cx="1325581" cy="132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="" xmlns:a16="http://schemas.microsoft.com/office/drawing/2014/main" id="{495D6031-55B3-43EE-BB44-F40822B9044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E12B3B0-9E69-418E-BA21-3057ECF4C5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01800" y="-21437600"/>
            <a:ext cx="6858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52997D2-BBB1-43EB-8A0B-F1AF546990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600" y="16865600"/>
            <a:ext cx="6858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BCE7E95-EC03-D34A-8E96-35A53A1AAB63}"/>
              </a:ext>
            </a:extLst>
          </p:cNvPr>
          <p:cNvGrpSpPr/>
          <p:nvPr userDrawn="1"/>
        </p:nvGrpSpPr>
        <p:grpSpPr>
          <a:xfrm>
            <a:off x="-3914543" y="-685943"/>
            <a:ext cx="4405947" cy="8032938"/>
            <a:chOff x="-4104957" y="256858"/>
            <a:chExt cx="4405947" cy="8032938"/>
          </a:xfrm>
        </p:grpSpPr>
        <p:sp>
          <p:nvSpPr>
            <p:cNvPr id="3" name="Hình chữ nhật 11">
              <a:extLst>
                <a:ext uri="{FF2B5EF4-FFF2-40B4-BE49-F238E27FC236}">
                  <a16:creationId xmlns="" xmlns:a16="http://schemas.microsoft.com/office/drawing/2014/main" id="{62248F17-E4F3-8AAB-5DF7-3DBF8FC657AA}"/>
                </a:ext>
              </a:extLst>
            </p:cNvPr>
            <p:cNvSpPr/>
            <p:nvPr userDrawn="1"/>
          </p:nvSpPr>
          <p:spPr>
            <a:xfrm>
              <a:off x="-4104957" y="5658306"/>
              <a:ext cx="3810000" cy="2631490"/>
            </a:xfrm>
            <a:prstGeom prst="rect">
              <a:avLst/>
            </a:prstGeom>
            <a:noFill/>
          </p:spPr>
          <p:txBody>
            <a:bodyPr wrap="square" lIns="137160" tIns="68580" rIns="137160" bIns="6858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endParaRPr lang="vi-VN" sz="27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vi-VN" sz="2700" kern="120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Vui lòng không sử dụng bài giảng với mục đích thương mại. </a:t>
              </a:r>
            </a:p>
            <a:p>
              <a:pPr marL="0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endParaRPr lang="vi-VN" sz="2700">
                <a:effectLst/>
              </a:endParaRPr>
            </a:p>
            <a:p>
              <a:pPr marL="0" algn="just" rtl="0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vi-VN" sz="2700" b="0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rPr>
                <a:t>Chân thành cảm ơn!</a:t>
              </a:r>
              <a:endParaRPr lang="vi-VN" sz="2700">
                <a:effectLst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4D77EDA7-1776-F591-6C6D-821D5CFA6AD5}"/>
                </a:ext>
              </a:extLst>
            </p:cNvPr>
            <p:cNvGrpSpPr/>
            <p:nvPr userDrawn="1"/>
          </p:nvGrpSpPr>
          <p:grpSpPr>
            <a:xfrm>
              <a:off x="-3934619" y="256858"/>
              <a:ext cx="4235609" cy="5693866"/>
              <a:chOff x="-3978936" y="3465005"/>
              <a:chExt cx="4235609" cy="5693866"/>
            </a:xfrm>
          </p:grpSpPr>
          <p:sp>
            <p:nvSpPr>
              <p:cNvPr id="6" name="Hình chữ nhật 14">
                <a:extLst>
                  <a:ext uri="{FF2B5EF4-FFF2-40B4-BE49-F238E27FC236}">
                    <a16:creationId xmlns="" xmlns:a16="http://schemas.microsoft.com/office/drawing/2014/main" id="{A8D6368C-9783-2E34-D463-F88408CAD4B5}"/>
                  </a:ext>
                </a:extLst>
              </p:cNvPr>
              <p:cNvSpPr/>
              <p:nvPr userDrawn="1"/>
            </p:nvSpPr>
            <p:spPr>
              <a:xfrm>
                <a:off x="-3978936" y="3465005"/>
                <a:ext cx="3810000" cy="5693866"/>
              </a:xfrm>
              <a:prstGeom prst="rect">
                <a:avLst/>
              </a:prstGeom>
              <a:noFill/>
            </p:spPr>
            <p:txBody>
              <a:bodyPr wrap="square" lIns="137160" tIns="68580" rIns="137160" bIns="6858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700" b="1" kern="1200" spc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+mn-ea"/>
                    <a:cs typeface="+mn-cs"/>
                  </a:rPr>
                  <a:t>      </a:t>
                </a:r>
                <a:r>
                  <a:rPr lang="en-US" sz="4000" b="1" kern="1200" spc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+mn-ea"/>
                    <a:cs typeface="+mn-cs"/>
                  </a:rPr>
                  <a:t>Nóm zalo</a:t>
                </a: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kern="1200" spc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+mn-ea"/>
                    <a:cs typeface="+mn-cs"/>
                  </a:rPr>
                  <a:t>Nhận giáo án miễn phí</a:t>
                </a: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vi-VN" sz="2700" b="1" kern="1200" spc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kern="120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700" kern="120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algn="just" rtl="0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endParaRPr lang="vi-VN" sz="2700">
                  <a:effectLst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847EEF5A-B854-F652-24E2-ED37DAC0F05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829552" y="4773130"/>
                <a:ext cx="4086225" cy="376237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7271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72C94547-9FE0-1245-0168-CB1813C076B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921" y="123923"/>
            <a:ext cx="1299524" cy="1299524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1E54AD58-8778-DDAB-917C-638D6F32E6E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595" y="-2956162"/>
            <a:ext cx="1299524" cy="12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5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67;p61">
            <a:extLst>
              <a:ext uri="{FF2B5EF4-FFF2-40B4-BE49-F238E27FC236}">
                <a16:creationId xmlns="" xmlns:a16="http://schemas.microsoft.com/office/drawing/2014/main" id="{9266D41D-164E-47C3-B5C4-1F5AA4F89F3D}"/>
              </a:ext>
            </a:extLst>
          </p:cNvPr>
          <p:cNvSpPr/>
          <p:nvPr/>
        </p:nvSpPr>
        <p:spPr>
          <a:xfrm>
            <a:off x="2918345" y="2502278"/>
            <a:ext cx="55" cy="5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E1A9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7C9816B-AAD4-4AF5-9F5B-A99ABDEA7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412" y="1252035"/>
            <a:ext cx="5207267" cy="4584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1F01D1-DAC6-1857-9C09-A7ED2A05C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664301" cy="77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15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0BB19A-83F0-401B-8162-3AD7E554C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98" y="1728777"/>
            <a:ext cx="6493439" cy="5040257"/>
          </a:xfrm>
          <a:prstGeom prst="rect">
            <a:avLst/>
          </a:prstGeom>
        </p:spPr>
      </p:pic>
      <p:pic>
        <p:nvPicPr>
          <p:cNvPr id="14" name="Picture 13" descr="A picture containing doll, toy&#10;&#10;Description automatically generated">
            <a:extLst>
              <a:ext uri="{FF2B5EF4-FFF2-40B4-BE49-F238E27FC236}">
                <a16:creationId xmlns="" xmlns:a16="http://schemas.microsoft.com/office/drawing/2014/main" id="{9118D004-C4CA-4F17-845A-0C5B04B2C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4" y="2203891"/>
            <a:ext cx="4934422" cy="4473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99B137-6535-8127-6DEB-0C9D73E63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546"/>
            <a:ext cx="6206266" cy="1926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E78925-9E9B-BF5F-EBB1-C2A28CB47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036" y="1943276"/>
            <a:ext cx="7846232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BC22E6D-16F4-C02A-54C7-9E7B86046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9627"/>
          <a:stretch/>
        </p:blipFill>
        <p:spPr>
          <a:xfrm>
            <a:off x="2908250" y="447204"/>
            <a:ext cx="6675609" cy="11254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C93E3AC-55BB-D49B-030A-A182CDBF5D05}"/>
              </a:ext>
            </a:extLst>
          </p:cNvPr>
          <p:cNvSpPr txBox="1"/>
          <p:nvPr/>
        </p:nvSpPr>
        <p:spPr>
          <a:xfrm>
            <a:off x="912642" y="1567524"/>
            <a:ext cx="10377792" cy="1886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Nhận diện được thành phần vị ngữ của câu.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Hiểu được vị ngữ cho biết điều gì được nêu ở chủ ngữ, dựa vào ngữ cảnh, tìm được vị ngữ phù hợp với chủ ngữ.</a:t>
            </a:r>
          </a:p>
        </p:txBody>
      </p:sp>
    </p:spTree>
    <p:extLst>
      <p:ext uri="{BB962C8B-B14F-4D97-AF65-F5344CB8AC3E}">
        <p14:creationId xmlns:p14="http://schemas.microsoft.com/office/powerpoint/2010/main" val="3162398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C6257E4-6968-47E4-ACBF-B6E057325C05}"/>
              </a:ext>
            </a:extLst>
          </p:cNvPr>
          <p:cNvGrpSpPr/>
          <p:nvPr/>
        </p:nvGrpSpPr>
        <p:grpSpPr>
          <a:xfrm>
            <a:off x="386305" y="256855"/>
            <a:ext cx="11439250" cy="883577"/>
            <a:chOff x="1869832" y="3985925"/>
            <a:chExt cx="9304774" cy="1573940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8314B1F-94AD-42FE-A7DE-143B10041AFC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A9852CA-9E68-4CB4-8282-F1A1CD8397CE}"/>
                </a:ext>
              </a:extLst>
            </p:cNvPr>
            <p:cNvSpPr txBox="1"/>
            <p:nvPr/>
          </p:nvSpPr>
          <p:spPr>
            <a:xfrm>
              <a:off x="1908130" y="3985925"/>
              <a:ext cx="9228178" cy="137062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vi-VN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Xác định vị ngữ của mỗi câu dưới đây: 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4E04E75-045F-FDEF-41FB-9B95B3C901ED}"/>
              </a:ext>
            </a:extLst>
          </p:cNvPr>
          <p:cNvSpPr txBox="1"/>
          <p:nvPr/>
        </p:nvSpPr>
        <p:spPr>
          <a:xfrm>
            <a:off x="863028" y="1664414"/>
            <a:ext cx="93803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 rtl="0" latinLnBrk="0">
              <a:buAutoNum type="alphaLcPeriod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 Thê Húc đỏ thắm dưới ánh bình minh.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Cà Mau là một tỉnh ở cực Nam của Tổ quốc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Chú bộ đội biên phòng đi tuần tra biên giới. 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 latinLnBrk="0"/>
            <a:endParaRPr lang="vi-VN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Tôi yêu đội tuyển bóng đá quốc gia Việt Nam.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53E9849-BEF8-90A1-0E2C-8B7B47ACCFD9}"/>
              </a:ext>
            </a:extLst>
          </p:cNvPr>
          <p:cNvCxnSpPr>
            <a:cxnSpLocks/>
          </p:cNvCxnSpPr>
          <p:nvPr/>
        </p:nvCxnSpPr>
        <p:spPr>
          <a:xfrm>
            <a:off x="3729518" y="2208944"/>
            <a:ext cx="514735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9D9103-6926-262E-0DE1-C5E93BB0F7F4}"/>
              </a:ext>
            </a:extLst>
          </p:cNvPr>
          <p:cNvSpPr txBox="1"/>
          <p:nvPr/>
        </p:nvSpPr>
        <p:spPr>
          <a:xfrm>
            <a:off x="5640512" y="2157574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16EA6053-B2A2-FCBC-12EA-88A55D4DDF7F}"/>
              </a:ext>
            </a:extLst>
          </p:cNvPr>
          <p:cNvCxnSpPr>
            <a:cxnSpLocks/>
          </p:cNvCxnSpPr>
          <p:nvPr/>
        </p:nvCxnSpPr>
        <p:spPr>
          <a:xfrm>
            <a:off x="2753473" y="3164441"/>
            <a:ext cx="6000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D8595F0-9A9D-2461-1D41-94E89BA5AA3E}"/>
              </a:ext>
            </a:extLst>
          </p:cNvPr>
          <p:cNvSpPr txBox="1"/>
          <p:nvPr/>
        </p:nvSpPr>
        <p:spPr>
          <a:xfrm>
            <a:off x="5435029" y="3082248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A510D6E-8B53-A438-9E81-9DD3FA9A66BE}"/>
              </a:ext>
            </a:extLst>
          </p:cNvPr>
          <p:cNvCxnSpPr>
            <a:cxnSpLocks/>
          </p:cNvCxnSpPr>
          <p:nvPr/>
        </p:nvCxnSpPr>
        <p:spPr>
          <a:xfrm>
            <a:off x="5373383" y="4119937"/>
            <a:ext cx="32877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DAEE8A-5791-6E01-4CC0-386FB0697276}"/>
              </a:ext>
            </a:extLst>
          </p:cNvPr>
          <p:cNvSpPr txBox="1"/>
          <p:nvPr/>
        </p:nvSpPr>
        <p:spPr>
          <a:xfrm>
            <a:off x="6791218" y="4078840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EC8FB3B-5229-ADBB-FEEC-A965903F62A5}"/>
              </a:ext>
            </a:extLst>
          </p:cNvPr>
          <p:cNvCxnSpPr>
            <a:cxnSpLocks/>
          </p:cNvCxnSpPr>
          <p:nvPr/>
        </p:nvCxnSpPr>
        <p:spPr>
          <a:xfrm>
            <a:off x="2034282" y="5106256"/>
            <a:ext cx="70583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89367C4-4AFE-89CD-4A21-CA9F7353C077}"/>
              </a:ext>
            </a:extLst>
          </p:cNvPr>
          <p:cNvSpPr txBox="1"/>
          <p:nvPr/>
        </p:nvSpPr>
        <p:spPr>
          <a:xfrm>
            <a:off x="5239821" y="5106256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972751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C6257E4-6968-47E4-ACBF-B6E057325C05}"/>
              </a:ext>
            </a:extLst>
          </p:cNvPr>
          <p:cNvGrpSpPr/>
          <p:nvPr/>
        </p:nvGrpSpPr>
        <p:grpSpPr>
          <a:xfrm>
            <a:off x="386305" y="256855"/>
            <a:ext cx="11439250" cy="2065105"/>
            <a:chOff x="1869832" y="3985925"/>
            <a:chExt cx="9304774" cy="235747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8314B1F-94AD-42FE-A7DE-143B10041AFC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A9852CA-9E68-4CB4-8282-F1A1CD8397CE}"/>
                </a:ext>
              </a:extLst>
            </p:cNvPr>
            <p:cNvSpPr txBox="1"/>
            <p:nvPr/>
          </p:nvSpPr>
          <p:spPr>
            <a:xfrm>
              <a:off x="1908130" y="3985925"/>
              <a:ext cx="9228178" cy="235747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Vị ngữ của mỗi câu tìm được ở bài tập 1 cho biết điều gì về đối tượng nêu ở chủ ngữ?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3CA17E9-8434-8446-8592-A33727838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18" y="2118671"/>
            <a:ext cx="10216989" cy="23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3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09306E17-7B96-0FF6-6772-F2EB6FC03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519612"/>
              </p:ext>
            </p:extLst>
          </p:nvPr>
        </p:nvGraphicFramePr>
        <p:xfrm>
          <a:off x="801384" y="719665"/>
          <a:ext cx="10654302" cy="5348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128">
                  <a:extLst>
                    <a:ext uri="{9D8B030D-6E8A-4147-A177-3AD203B41FA5}">
                      <a16:colId xmlns="" xmlns:a16="http://schemas.microsoft.com/office/drawing/2014/main" val="1816475803"/>
                    </a:ext>
                  </a:extLst>
                </a:gridCol>
                <a:gridCol w="5815174">
                  <a:extLst>
                    <a:ext uri="{9D8B030D-6E8A-4147-A177-3AD203B41FA5}">
                      <a16:colId xmlns="" xmlns:a16="http://schemas.microsoft.com/office/drawing/2014/main" val="2282720947"/>
                    </a:ext>
                  </a:extLst>
                </a:gridCol>
              </a:tblGrid>
              <a:tr h="99033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Chức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năng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ngữ</a:t>
                      </a:r>
                      <a:endParaRPr lang="en-US" sz="4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3848512"/>
                  </a:ext>
                </a:extLst>
              </a:tr>
              <a:tr h="990334">
                <a:tc>
                  <a:txBody>
                    <a:bodyPr/>
                    <a:lstStyle/>
                    <a:p>
                      <a:pPr marL="0" indent="0" algn="just" rtl="0" latinLnBrk="0">
                        <a:buNone/>
                      </a:pP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a. </a:t>
                      </a:r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Cầu Thê Húc đỏ thắm dưới ánh bình minh.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9736029"/>
                  </a:ext>
                </a:extLst>
              </a:tr>
              <a:tr h="990334">
                <a:tc>
                  <a:txBody>
                    <a:bodyPr/>
                    <a:lstStyle/>
                    <a:p>
                      <a:pPr algn="just" rtl="0" latinLnBrk="0"/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b. Cà Mau là một tỉnh ở cực Nam của Tổ quốc</a:t>
                      </a:r>
                      <a:r>
                        <a:rPr lang="en-US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  <a:p>
                      <a:pPr algn="just" rtl="0" latinLnBrk="0"/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2428115"/>
                  </a:ext>
                </a:extLst>
              </a:tr>
              <a:tr h="990334">
                <a:tc>
                  <a:txBody>
                    <a:bodyPr/>
                    <a:lstStyle/>
                    <a:p>
                      <a:pPr algn="just" rtl="0" latinLnBrk="0"/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c. Chú bộ đội biên phòng đi tuần tra biên giới. </a:t>
                      </a:r>
                      <a:endParaRPr lang="en-US" sz="24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 rtl="0" latinLnBrk="0"/>
                      <a:endParaRPr lang="vi-VN" sz="2400" b="0" i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8736258"/>
                  </a:ext>
                </a:extLst>
              </a:tr>
              <a:tr h="990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0" i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d. Tôi yêu đội tuyển bóng đá quốc gia Việt Nam.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90978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F63271-4530-55B9-BAAB-5F010CAFDD86}"/>
              </a:ext>
            </a:extLst>
          </p:cNvPr>
          <p:cNvSpPr txBox="1"/>
          <p:nvPr/>
        </p:nvSpPr>
        <p:spPr>
          <a:xfrm>
            <a:off x="5917914" y="1756880"/>
            <a:ext cx="54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A0D9947-68DB-B4E9-11C9-5076B7B45847}"/>
              </a:ext>
            </a:extLst>
          </p:cNvPr>
          <p:cNvSpPr txBox="1"/>
          <p:nvPr/>
        </p:nvSpPr>
        <p:spPr>
          <a:xfrm>
            <a:off x="5876817" y="2866489"/>
            <a:ext cx="54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2356E8F-0B6D-886E-7AB5-9999987202C8}"/>
              </a:ext>
            </a:extLst>
          </p:cNvPr>
          <p:cNvSpPr txBox="1"/>
          <p:nvPr/>
        </p:nvSpPr>
        <p:spPr>
          <a:xfrm>
            <a:off x="5774075" y="4089114"/>
            <a:ext cx="54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A35A2EB-30FD-8A37-1535-009958A0B6D7}"/>
              </a:ext>
            </a:extLst>
          </p:cNvPr>
          <p:cNvSpPr txBox="1"/>
          <p:nvPr/>
        </p:nvSpPr>
        <p:spPr>
          <a:xfrm>
            <a:off x="5784349" y="5167900"/>
            <a:ext cx="5476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657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="" xmlns:a16="http://schemas.microsoft.com/office/drawing/2014/main" id="{19252EE8-3524-C699-4FB3-A80EB46F321F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92100" y="2754630"/>
            <a:ext cx="3938270" cy="4103370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="" xmlns:a16="http://schemas.microsoft.com/office/drawing/2014/main" id="{5F678A11-0727-EE58-7F8A-9E751F20548D}"/>
              </a:ext>
            </a:extLst>
          </p:cNvPr>
          <p:cNvSpPr txBox="1"/>
          <p:nvPr/>
        </p:nvSpPr>
        <p:spPr>
          <a:xfrm>
            <a:off x="2599362" y="1160019"/>
            <a:ext cx="8625584" cy="2677656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cs typeface="Calibri" panose="020F0502020204030204" pitchFamily="34" charset="0"/>
              </a:rPr>
              <a:t>N</a:t>
            </a:r>
            <a:r>
              <a:rPr lang="vi-VN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êu </a:t>
            </a: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 đứng ngay sau </a:t>
            </a:r>
            <a:r>
              <a:rPr lang="en-US" sz="280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chủ</a:t>
            </a:r>
            <a:r>
              <a:rPr lang="en-US" sz="2800" dirty="0" smtClean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 </a:t>
            </a: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tính từ thì vị ngữ cho biết đặc điểm của đối tượng nêu ở chủ ngữ.</a:t>
            </a:r>
            <a:endParaRPr lang="en-US" sz="28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từ đứng </a:t>
            </a:r>
            <a:r>
              <a:rPr lang="vi-VN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 </a:t>
            </a: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chủ ngữ là động từ thì vị ngữ cho biết hoạt động, trạng thái của đối tượng.</a:t>
            </a:r>
            <a:endParaRPr lang="en-US" sz="28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có từ "là" đứng ngay sau chủ ngữ thì bộ phận vị ngữ làm nhiệm vụ giới thiệu về đối tượng…</a:t>
            </a:r>
            <a:endParaRPr lang="en-US" sz="28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24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C6257E4-6968-47E4-ACBF-B6E057325C05}"/>
              </a:ext>
            </a:extLst>
          </p:cNvPr>
          <p:cNvGrpSpPr/>
          <p:nvPr/>
        </p:nvGrpSpPr>
        <p:grpSpPr>
          <a:xfrm>
            <a:off x="386305" y="256856"/>
            <a:ext cx="11439250" cy="976044"/>
            <a:chOff x="1869832" y="3985925"/>
            <a:chExt cx="9304774" cy="1573940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8314B1F-94AD-42FE-A7DE-143B10041AFC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A9852CA-9E68-4CB4-8282-F1A1CD8397CE}"/>
                </a:ext>
              </a:extLst>
            </p:cNvPr>
            <p:cNvSpPr txBox="1"/>
            <p:nvPr/>
          </p:nvSpPr>
          <p:spPr>
            <a:xfrm>
              <a:off x="1908130" y="3985925"/>
              <a:ext cx="9228178" cy="122972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 vị ngữ thích hợp thay cho bông hoa trong đoạn văn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7925BF1-4E06-994D-33DE-3AB98B8DB647}"/>
              </a:ext>
            </a:extLst>
          </p:cNvPr>
          <p:cNvSpPr txBox="1"/>
          <p:nvPr/>
        </p:nvSpPr>
        <p:spPr>
          <a:xfrm>
            <a:off x="554804" y="2671281"/>
            <a:ext cx="11322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mùa lũ về, dòng sông chảy xiết. Nước sông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 ngầu phù sa.</a:t>
            </a:r>
            <a:r>
              <a:rPr lang="vi-VN" sz="3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 sông như được trải rộng thêm. Tiếng sóng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ì oạp đêm ngày. 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Chỗ khúc quanh của dòng chảy, những con sóng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chồm lên vỗ bờ</a:t>
            </a:r>
            <a:r>
              <a:rPr lang="vi-VN" sz="3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 mùa lũ, sông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chảy lững lờ</a:t>
            </a:r>
            <a:r>
              <a:rPr lang="vi-VN" sz="30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 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 lẽ sông lưu luyến với bờ bãi, xóm làng, những nơi nó đi qua. Lớp phù sa </a:t>
            </a:r>
            <a:r>
              <a:rPr lang="vi-VN" sz="30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món quà sông trao cho đồng ruộng.</a:t>
            </a:r>
            <a:endParaRPr lang="en-US" sz="3000" b="1" i="1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(Theo Phan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Đức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latin typeface="Cambria" panose="02040503050406030204" pitchFamily="18" charset="0"/>
                <a:ea typeface="Cambria" panose="02040503050406030204" pitchFamily="18" charset="0"/>
              </a:rPr>
              <a:t>Lộc</a:t>
            </a: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0BD90F-41DF-47FF-8A80-5AA1B3299D36}"/>
              </a:ext>
            </a:extLst>
          </p:cNvPr>
          <p:cNvSpPr txBox="1"/>
          <p:nvPr/>
        </p:nvSpPr>
        <p:spPr>
          <a:xfrm>
            <a:off x="678095" y="1335641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(đỏ ngầu phù sa, ì oạp đêm ngày, là món quà sông trao cho đồng ruộng,chồm lên vỗ bờ, chảy lững lờ)</a:t>
            </a:r>
            <a:endParaRPr lang="en-US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FB959F6-553C-A308-37EA-A95A6BEF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872" y="2468231"/>
            <a:ext cx="2826218" cy="70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87FB051-976B-C32E-575A-BF962485C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82" y="3184989"/>
            <a:ext cx="2672105" cy="542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18D9C0E-8A1D-CDB9-5503-EC0F99708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249" y="3688421"/>
            <a:ext cx="2733749" cy="472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C5C5FA3-A7B6-64DC-FF8D-DA013731A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31" y="4140484"/>
            <a:ext cx="2281686" cy="472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A95C06E-EA7F-5A6E-5C71-BA633AB66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760" y="4530261"/>
            <a:ext cx="656128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69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C6257E4-6968-47E4-ACBF-B6E057325C05}"/>
              </a:ext>
            </a:extLst>
          </p:cNvPr>
          <p:cNvGrpSpPr/>
          <p:nvPr/>
        </p:nvGrpSpPr>
        <p:grpSpPr>
          <a:xfrm>
            <a:off x="386305" y="256856"/>
            <a:ext cx="11439250" cy="1520573"/>
            <a:chOff x="1869832" y="3985925"/>
            <a:chExt cx="9304774" cy="1935615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8314B1F-94AD-42FE-A7DE-143B10041AFC}"/>
                </a:ext>
              </a:extLst>
            </p:cNvPr>
            <p:cNvSpPr txBox="1"/>
            <p:nvPr/>
          </p:nvSpPr>
          <p:spPr>
            <a:xfrm>
              <a:off x="1869832" y="3990205"/>
              <a:ext cx="9304774" cy="1569660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  <a:alpha val="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A9852CA-9E68-4CB4-8282-F1A1CD8397CE}"/>
                </a:ext>
              </a:extLst>
            </p:cNvPr>
            <p:cNvSpPr txBox="1"/>
            <p:nvPr/>
          </p:nvSpPr>
          <p:spPr>
            <a:xfrm>
              <a:off x="1908130" y="3985925"/>
              <a:ext cx="9228178" cy="193561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– 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tranh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định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vị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ngữ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2DEE0E5-0B93-B388-58A7-E4C39B85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831" y="1993187"/>
            <a:ext cx="5667410" cy="37736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4C16B-1745-82F8-8D9E-9AC28F0C4DDD}"/>
              </a:ext>
            </a:extLst>
          </p:cNvPr>
          <p:cNvSpPr txBox="1"/>
          <p:nvPr/>
        </p:nvSpPr>
        <p:spPr>
          <a:xfrm>
            <a:off x="513708" y="2178121"/>
            <a:ext cx="5619964" cy="2894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>
              <a:lnSpc>
                <a:spcPct val="200000"/>
              </a:lnSpc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Mọi người đang hăng hái làm việc. Ai nấy đều bận rộn với công việc riêng của mình. 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6B2326D-3ED5-4C1D-B5D5-84FE544BA4BB}"/>
              </a:ext>
            </a:extLst>
          </p:cNvPr>
          <p:cNvCxnSpPr>
            <a:cxnSpLocks/>
          </p:cNvCxnSpPr>
          <p:nvPr/>
        </p:nvCxnSpPr>
        <p:spPr>
          <a:xfrm>
            <a:off x="3688421" y="3010328"/>
            <a:ext cx="24760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B6A5E52-DCDC-B056-226A-367F1180441E}"/>
              </a:ext>
            </a:extLst>
          </p:cNvPr>
          <p:cNvSpPr txBox="1"/>
          <p:nvPr/>
        </p:nvSpPr>
        <p:spPr>
          <a:xfrm>
            <a:off x="4633644" y="2969232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2EF057D0-7549-D509-532C-E368ACEAAB51}"/>
              </a:ext>
            </a:extLst>
          </p:cNvPr>
          <p:cNvCxnSpPr>
            <a:cxnSpLocks/>
          </p:cNvCxnSpPr>
          <p:nvPr/>
        </p:nvCxnSpPr>
        <p:spPr>
          <a:xfrm>
            <a:off x="616448" y="4017196"/>
            <a:ext cx="15822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A0939318-65D6-0BE3-C4F3-4410E85B0B68}"/>
              </a:ext>
            </a:extLst>
          </p:cNvPr>
          <p:cNvCxnSpPr>
            <a:cxnSpLocks/>
          </p:cNvCxnSpPr>
          <p:nvPr/>
        </p:nvCxnSpPr>
        <p:spPr>
          <a:xfrm>
            <a:off x="3852807" y="4058292"/>
            <a:ext cx="22192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F65551F-6FB3-107B-2D58-018691A4F3B4}"/>
              </a:ext>
            </a:extLst>
          </p:cNvPr>
          <p:cNvSpPr txBox="1"/>
          <p:nvPr/>
        </p:nvSpPr>
        <p:spPr>
          <a:xfrm>
            <a:off x="4798030" y="4017196"/>
            <a:ext cx="141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F1FDC8EE-4F0F-6B3D-A61C-0C8ACA52DF80}"/>
              </a:ext>
            </a:extLst>
          </p:cNvPr>
          <p:cNvCxnSpPr>
            <a:cxnSpLocks/>
          </p:cNvCxnSpPr>
          <p:nvPr/>
        </p:nvCxnSpPr>
        <p:spPr>
          <a:xfrm>
            <a:off x="698641" y="5003514"/>
            <a:ext cx="49110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723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379</Words>
  <Application>Microsoft Office PowerPoint</Application>
  <PresentationFormat>Custom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主题</vt:lpstr>
      <vt:lpstr>office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ADMINHP</cp:lastModifiedBy>
  <cp:revision>41</cp:revision>
  <dcterms:created xsi:type="dcterms:W3CDTF">2023-12-07T13:08:37Z</dcterms:created>
  <dcterms:modified xsi:type="dcterms:W3CDTF">2025-02-20T07:04:18Z</dcterms:modified>
</cp:coreProperties>
</file>