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2" r:id="rId4"/>
    <p:sldId id="297" r:id="rId5"/>
    <p:sldId id="298" r:id="rId6"/>
    <p:sldId id="299" r:id="rId7"/>
    <p:sldId id="315" r:id="rId8"/>
    <p:sldId id="316" r:id="rId9"/>
    <p:sldId id="317" r:id="rId10"/>
    <p:sldId id="314" r:id="rId11"/>
    <p:sldId id="301" r:id="rId12"/>
    <p:sldId id="270" r:id="rId13"/>
    <p:sldId id="271" r:id="rId14"/>
    <p:sldId id="318" r:id="rId15"/>
    <p:sldId id="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46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76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249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03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9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3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84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4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86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30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131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1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80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FBBF66C5-371D-20AB-36D5-82B96769699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571" y="76789"/>
            <a:ext cx="1388293" cy="13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8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0B3F04-3E55-F3BE-98CF-41065672F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EA785A-28F0-3CE9-30E9-B4E7C2B15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57" y="657152"/>
            <a:ext cx="8102286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16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82EBC3-937D-BF26-56F8-5FE486EFD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83" y="834318"/>
            <a:ext cx="766943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699908"/>
            <a:chOff x="955040" y="508000"/>
            <a:chExt cx="721360" cy="699908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A1ED741-350F-5491-A6B4-1AAF17F29281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dãy số liệu trên, hãy trả lời các câu hỏi dưới đây.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600AF9-D6EB-DD75-151E-B425B55F6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7" y="1819275"/>
            <a:ext cx="6734175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1D7F3B-BD22-21FE-23E5-AF1CBE193DCF}"/>
              </a:ext>
            </a:extLst>
          </p:cNvPr>
          <p:cNvSpPr txBox="1"/>
          <p:nvPr/>
        </p:nvSpPr>
        <p:spPr>
          <a:xfrm>
            <a:off x="933450" y="4600575"/>
            <a:ext cx="10525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</a:p>
        </p:txBody>
      </p:sp>
    </p:spTree>
    <p:extLst>
      <p:ext uri="{BB962C8B-B14F-4D97-AF65-F5344CB8AC3E}">
        <p14:creationId xmlns:p14="http://schemas.microsoft.com/office/powerpoint/2010/main" val="50167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92CF8C-312A-79ED-D50A-810ABCDE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C50B5ED-7E18-4B80-8930-AB98105A5656}"/>
              </a:ext>
            </a:extLst>
          </p:cNvPr>
          <p:cNvSpPr/>
          <p:nvPr/>
        </p:nvSpPr>
        <p:spPr>
          <a:xfrm>
            <a:off x="317284" y="266700"/>
            <a:ext cx="11576482" cy="641032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F93AA0-53FD-DD4F-47B2-C75FE85F4D37}"/>
              </a:ext>
            </a:extLst>
          </p:cNvPr>
          <p:cNvSpPr txBox="1"/>
          <p:nvPr/>
        </p:nvSpPr>
        <p:spPr>
          <a:xfrm>
            <a:off x="809625" y="336019"/>
            <a:ext cx="1089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90C5B-3C40-A2B0-9548-E98EDF7C6454}"/>
              </a:ext>
            </a:extLst>
          </p:cNvPr>
          <p:cNvSpPr txBox="1"/>
          <p:nvPr/>
        </p:nvSpPr>
        <p:spPr>
          <a:xfrm>
            <a:off x="819150" y="130492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DB955F-ACDE-85BC-828F-1C08D92451B1}"/>
              </a:ext>
            </a:extLst>
          </p:cNvPr>
          <p:cNvSpPr txBox="1"/>
          <p:nvPr/>
        </p:nvSpPr>
        <p:spPr>
          <a:xfrm>
            <a:off x="876300" y="19335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 ghi được 4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082BE9-2FEB-85A5-B487-2F3B2ED9627E}"/>
              </a:ext>
            </a:extLst>
          </p:cNvPr>
          <p:cNvSpPr txBox="1"/>
          <p:nvPr/>
        </p:nvSpPr>
        <p:spPr>
          <a:xfrm>
            <a:off x="819150" y="257175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EA49B4-B869-69FF-7CEB-67D765134254}"/>
              </a:ext>
            </a:extLst>
          </p:cNvPr>
          <p:cNvSpPr txBox="1"/>
          <p:nvPr/>
        </p:nvSpPr>
        <p:spPr>
          <a:xfrm>
            <a:off x="952500" y="3609975"/>
            <a:ext cx="10506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bàn thắng nhiều nhất mà một bạn đã ghi được là 7 bàn thắng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6CF3CA-C57E-9D84-F3F7-1D2B9E6462C0}"/>
              </a:ext>
            </a:extLst>
          </p:cNvPr>
          <p:cNvSpPr txBox="1"/>
          <p:nvPr/>
        </p:nvSpPr>
        <p:spPr>
          <a:xfrm>
            <a:off x="762000" y="4629150"/>
            <a:ext cx="1091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094858-C4F7-BA76-8AC5-D1D50C210141}"/>
              </a:ext>
            </a:extLst>
          </p:cNvPr>
          <p:cNvSpPr txBox="1"/>
          <p:nvPr/>
        </p:nvSpPr>
        <p:spPr>
          <a:xfrm>
            <a:off x="847725" y="52482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 bạn ghi được nhiều hơn 5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3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B8C804-7539-A8E0-6191-CFA8F27397E6}"/>
              </a:ext>
            </a:extLst>
          </p:cNvPr>
          <p:cNvSpPr txBox="1"/>
          <p:nvPr/>
        </p:nvSpPr>
        <p:spPr>
          <a:xfrm>
            <a:off x="699247" y="516994"/>
            <a:ext cx="11026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Bài 2: Hình </a:t>
            </a:r>
            <a:r>
              <a:rPr lang="vi-VN" sz="3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dưới đây cho biết số cuốn sách mà mỗi bạn đã đọc trong tháng vừa qua.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4F96FD-ED68-7226-6112-EA6FB5DAB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7" y="1566862"/>
            <a:ext cx="8910638" cy="2384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115F1E-39FF-4628-0DEA-CA9B1A496071}"/>
              </a:ext>
            </a:extLst>
          </p:cNvPr>
          <p:cNvSpPr txBox="1"/>
          <p:nvPr/>
        </p:nvSpPr>
        <p:spPr>
          <a:xfrm>
            <a:off x="1012220" y="4117444"/>
            <a:ext cx="10627330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Hãy viết dãy số liệu chỉ số cuốn sách mà mỗi bạn đã đọc theo thứ tự: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a) Từ bé đến lớn.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b) Từ lớn đến bé.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9B376AD-91CF-2F18-2A1E-28A2C4919233}"/>
              </a:ext>
            </a:extLst>
          </p:cNvPr>
          <p:cNvSpPr/>
          <p:nvPr/>
        </p:nvSpPr>
        <p:spPr>
          <a:xfrm>
            <a:off x="4105276" y="521970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1, 4, 5, 8, 13.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21C329C-60CF-5F50-B4D4-7FE77134C101}"/>
              </a:ext>
            </a:extLst>
          </p:cNvPr>
          <p:cNvSpPr/>
          <p:nvPr/>
        </p:nvSpPr>
        <p:spPr>
          <a:xfrm>
            <a:off x="4143376" y="596265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13, 8, 5, 4, 1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25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C50B5ED-7E18-4B80-8930-AB98105A5656}"/>
              </a:ext>
            </a:extLst>
          </p:cNvPr>
          <p:cNvSpPr/>
          <p:nvPr/>
        </p:nvSpPr>
        <p:spPr>
          <a:xfrm>
            <a:off x="307759" y="85726"/>
            <a:ext cx="11576482" cy="662940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8A4C675-5315-310D-DF7B-334FCF2F29EF}"/>
              </a:ext>
            </a:extLst>
          </p:cNvPr>
          <p:cNvGrpSpPr/>
          <p:nvPr/>
        </p:nvGrpSpPr>
        <p:grpSpPr>
          <a:xfrm>
            <a:off x="528986" y="2365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B8C804-7539-A8E0-6191-CFA8F27397E6}"/>
              </a:ext>
            </a:extLst>
          </p:cNvPr>
          <p:cNvSpPr txBox="1"/>
          <p:nvPr/>
        </p:nvSpPr>
        <p:spPr>
          <a:xfrm>
            <a:off x="1250345" y="2121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ghi chép tổng số chữ cái có trong tên của tất cả các bạn trong tổ 1 thành dãy số liệu như sau: 4, 3, 2, 3, 4, 5, 3, 5.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EAC1FA-05F9-169C-03C5-9557EA0310DE}"/>
              </a:ext>
            </a:extLst>
          </p:cNvPr>
          <p:cNvSpPr txBox="1"/>
          <p:nvPr/>
        </p:nvSpPr>
        <p:spPr>
          <a:xfrm>
            <a:off x="581026" y="1421869"/>
            <a:ext cx="11153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lphaLcParenR"/>
            </a:pP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 số liệu trên có tất cả bao nhiêu số? Số đầu tiên trong dãy là số mấy?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Tên của các bạn trong tổ 1 có nhiều nhất bao nhiêu chữ cái? Ít nhất bao nhiêu chữ cái?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Trong tổ 1 có bạn nào tên là Nguyệt hay không? Vì sao?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C7F637F-BE5F-A427-7345-216B15DF276C}"/>
              </a:ext>
            </a:extLst>
          </p:cNvPr>
          <p:cNvSpPr/>
          <p:nvPr/>
        </p:nvSpPr>
        <p:spPr>
          <a:xfrm>
            <a:off x="723901" y="1971675"/>
            <a:ext cx="10544174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tất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cả</a:t>
            </a:r>
            <a:r>
              <a:rPr lang="fr-FR" sz="3200" dirty="0">
                <a:solidFill>
                  <a:srgbClr val="FF0000"/>
                </a:solidFill>
              </a:rPr>
              <a:t> là 8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đầu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tiên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4.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FE3F343-E442-26F9-D8F6-0001427DA36C}"/>
              </a:ext>
            </a:extLst>
          </p:cNvPr>
          <p:cNvSpPr/>
          <p:nvPr/>
        </p:nvSpPr>
        <p:spPr>
          <a:xfrm>
            <a:off x="647701" y="3686175"/>
            <a:ext cx="10601324" cy="1076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của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nhiều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5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và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ít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2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61D825B-3828-D9C1-4990-63740C02669D}"/>
              </a:ext>
            </a:extLst>
          </p:cNvPr>
          <p:cNvSpPr/>
          <p:nvPr/>
        </p:nvSpPr>
        <p:spPr>
          <a:xfrm>
            <a:off x="800101" y="5372100"/>
            <a:ext cx="10544174" cy="1019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6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mà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6.</a:t>
            </a:r>
          </a:p>
          <a:p>
            <a:pPr algn="just"/>
            <a:r>
              <a:rPr lang="fr-FR" sz="3200" dirty="0" err="1">
                <a:solidFill>
                  <a:srgbClr val="FF0000"/>
                </a:solidFill>
              </a:rPr>
              <a:t>Vậy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nào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32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  <p:bldP spid="7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03BDDD-24AE-80B5-4AE7-8F6EF5856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23" y="811080"/>
            <a:ext cx="7632854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3C9DD4-FA46-4EA9-841C-935928957DE1}"/>
              </a:ext>
            </a:extLst>
          </p:cNvPr>
          <p:cNvSpPr/>
          <p:nvPr/>
        </p:nvSpPr>
        <p:spPr>
          <a:xfrm>
            <a:off x="419100" y="95250"/>
            <a:ext cx="11409106" cy="6534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E7E039-48E0-4B6F-87E2-2A28A847AF7F}"/>
              </a:ext>
            </a:extLst>
          </p:cNvPr>
          <p:cNvSpPr txBox="1"/>
          <p:nvPr/>
        </p:nvSpPr>
        <p:spPr>
          <a:xfrm>
            <a:off x="1103977" y="410887"/>
            <a:ext cx="10640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3DE3A0-2C6A-37B4-B73A-7C23FFBDF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425" y="1857375"/>
            <a:ext cx="7340834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4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3C9DD4-FA46-4EA9-841C-935928957DE1}"/>
              </a:ext>
            </a:extLst>
          </p:cNvPr>
          <p:cNvSpPr/>
          <p:nvPr/>
        </p:nvSpPr>
        <p:spPr>
          <a:xfrm>
            <a:off x="391447" y="1238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E7E039-48E0-4B6F-87E2-2A28A847AF7F}"/>
              </a:ext>
            </a:extLst>
          </p:cNvPr>
          <p:cNvSpPr txBox="1"/>
          <p:nvPr/>
        </p:nvSpPr>
        <p:spPr>
          <a:xfrm>
            <a:off x="913477" y="487087"/>
            <a:ext cx="10659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4000" dirty="0" smtClean="0">
                <a:solidFill>
                  <a:prstClr val="black"/>
                </a:solidFill>
                <a:latin typeface="+mj-lt"/>
              </a:rPr>
              <a:t>ãy </a:t>
            </a:r>
            <a:r>
              <a:rPr lang="vi-VN" sz="4000" dirty="0">
                <a:solidFill>
                  <a:prstClr val="black"/>
                </a:solidFill>
                <a:latin typeface="+mj-lt"/>
              </a:rPr>
              <a:t>số </a:t>
            </a:r>
            <a:r>
              <a:rPr lang="vi-VN" sz="4000" dirty="0" smtClean="0">
                <a:solidFill>
                  <a:prstClr val="black"/>
                </a:solidFill>
                <a:latin typeface="+mj-lt"/>
              </a:rPr>
              <a:t>liệu: </a:t>
            </a:r>
            <a:r>
              <a:rPr lang="vi-VN" sz="4000" dirty="0">
                <a:solidFill>
                  <a:prstClr val="black"/>
                </a:solidFill>
                <a:latin typeface="+mj-lt"/>
              </a:rPr>
              <a:t>1, 2, 2, 2, </a:t>
            </a:r>
            <a:r>
              <a:rPr lang="vi-VN" sz="4000" dirty="0" smtClean="0">
                <a:solidFill>
                  <a:prstClr val="black"/>
                </a:solidFill>
                <a:latin typeface="+mj-lt"/>
              </a:rPr>
              <a:t>3 là dãy số liệu thống kê</a:t>
            </a:r>
            <a:r>
              <a:rPr lang="en-US" sz="4000" dirty="0" smtClean="0">
                <a:solidFill>
                  <a:prstClr val="black"/>
                </a:solidFill>
                <a:latin typeface="+mj-lt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FEB32D-CC29-089C-4130-06AA1C9543CC}"/>
              </a:ext>
            </a:extLst>
          </p:cNvPr>
          <p:cNvSpPr txBox="1"/>
          <p:nvPr/>
        </p:nvSpPr>
        <p:spPr>
          <a:xfrm>
            <a:off x="804400" y="1922930"/>
            <a:ext cx="1087755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0" i="0" u="none" strike="noStrike" dirty="0">
                <a:effectLst/>
                <a:latin typeface="+mj-lt"/>
                <a:cs typeface="Calibri" panose="020F0502020204030204" pitchFamily="34" charset="0"/>
              </a:rPr>
              <a:t>Nhìn </a:t>
            </a:r>
            <a:r>
              <a:rPr lang="vi-VN" sz="3200" b="1" i="0" u="none" strike="noStrike" dirty="0">
                <a:effectLst/>
                <a:latin typeface="+mj-lt"/>
                <a:cs typeface="Calibri" panose="020F0502020204030204" pitchFamily="34" charset="0"/>
              </a:rPr>
              <a:t>vào dãy số liệu trên, ta biết:</a:t>
            </a:r>
            <a:endParaRPr lang="vi-VN" sz="3200" b="1" dirty="0">
              <a:effectLst/>
              <a:latin typeface="+mj-lt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effectLst/>
                <a:latin typeface="+mj-lt"/>
                <a:cs typeface="Calibri" panose="020F0502020204030204" pitchFamily="34" charset="0"/>
              </a:rPr>
              <a:t>Số thứ nhất là 1, số thứ hai là 2, số thứ ba là 2, số thứ tư là 2, số thứ năm là 3.</a:t>
            </a:r>
            <a:endParaRPr lang="vi-VN" sz="3200" b="0" dirty="0">
              <a:effectLst/>
              <a:latin typeface="+mj-lt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effectLst/>
                <a:latin typeface="+mj-lt"/>
                <a:cs typeface="Calibri" panose="020F0502020204030204" pitchFamily="34" charset="0"/>
              </a:rPr>
              <a:t>Dãy số liệu trên có 5 số.</a:t>
            </a:r>
            <a:endParaRPr lang="vi-VN" sz="3200" b="0" dirty="0">
              <a:effectLst/>
              <a:latin typeface="+mj-lt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effectLst/>
                <a:latin typeface="+mj-lt"/>
                <a:cs typeface="Calibri" panose="020F0502020204030204" pitchFamily="34" charset="0"/>
              </a:rPr>
              <a:t>Thứ Hai, Rô-bốt đi được 1 km. Thứ Ba, Rô-bốt đi được 2 km. Thứ Tư, Rô-bốt đi được 2 km. Thứ Năm, Rô-bốt đi được 2 km. Thứ Sáu, Rô-bốt đi được 3 km.</a:t>
            </a:r>
            <a:endParaRPr lang="vi-VN" sz="3200" b="0" dirty="0">
              <a:effectLst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38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ECF131C2-42FB-6C50-8047-218012734CF4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 vào dãy số liệu, em có nhận xét gì về độ dài quãng đường mà Rô-bốt đi được trong mỗi 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440792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mà Rô-bốt đi được trong mỗi ngày khác nhau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36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6598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3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01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1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8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2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4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D3ADDEA-4F6F-DA6B-9CD8-D446557B5736}"/>
              </a:ext>
            </a:extLst>
          </p:cNvPr>
          <p:cNvSpPr/>
          <p:nvPr/>
        </p:nvSpPr>
        <p:spPr>
          <a:xfrm>
            <a:off x="933450" y="952500"/>
            <a:ext cx="10496550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Quãng đường dài nhất mà Rô-bốt đi được trong một buổi tập là 3 km và quãng đường ngắn nhất là 1 km.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 bình mỗi ngày độ dài quãng đường mà Rô-bốt đi được trong một buổi tập là 2 km.</a:t>
            </a:r>
          </a:p>
        </p:txBody>
      </p:sp>
    </p:spTree>
    <p:extLst>
      <p:ext uri="{BB962C8B-B14F-4D97-AF65-F5344CB8AC3E}">
        <p14:creationId xmlns:p14="http://schemas.microsoft.com/office/powerpoint/2010/main" val="368514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743</Words>
  <Application>Microsoft Office PowerPoint</Application>
  <PresentationFormat>Custom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ADMINHP</cp:lastModifiedBy>
  <cp:revision>38</cp:revision>
  <dcterms:created xsi:type="dcterms:W3CDTF">2023-12-06T01:35:41Z</dcterms:created>
  <dcterms:modified xsi:type="dcterms:W3CDTF">2025-03-05T13:55:35Z</dcterms:modified>
</cp:coreProperties>
</file>