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
  </p:notesMasterIdLst>
  <p:sldIdLst>
    <p:sldId id="400" r:id="rId3"/>
    <p:sldId id="390" r:id="rId4"/>
    <p:sldId id="405" r:id="rId5"/>
    <p:sldId id="28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38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9954A-7B9F-4248-AA00-A7B95818DA8A}"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EDAEC-9A02-4961-80FA-893C17C17593}" type="slidenum">
              <a:rPr lang="en-US" smtClean="0"/>
              <a:t>‹#›</a:t>
            </a:fld>
            <a:endParaRPr lang="en-US"/>
          </a:p>
        </p:txBody>
      </p:sp>
    </p:spTree>
    <p:extLst>
      <p:ext uri="{BB962C8B-B14F-4D97-AF65-F5344CB8AC3E}">
        <p14:creationId xmlns:p14="http://schemas.microsoft.com/office/powerpoint/2010/main" val="2677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DA27E3-5294-17ED-BADE-FE9EBE3221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7F9A31B-94CA-2FE7-BEEC-F2B57D69AA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0A36EC0-C4FA-42BC-24E2-169593CB496D}"/>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D1A3641E-3E94-084F-609D-7398FABAE6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33564BA-72D0-3764-DE03-77A5D814DB12}"/>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24323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634BE8-DC74-BE70-09DD-DE7EA976A6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095EBE6-6C09-4BBE-D76D-472652F19A4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98D84E-F45C-1CD3-0990-02A9D08CEBB4}"/>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AE7407C8-5A12-94A1-1506-6AD0C7D46C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045AFF5-842E-F294-A5C4-ABDA93DD904A}"/>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02113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F756148-4316-3DF6-21ED-4C4B660C6E2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31C9C94-5A95-939E-9EEA-F66EFAB545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840504-7749-444F-5B2E-1EF6A573AA07}"/>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0BED430C-B42A-F8EF-269C-5315F69E4E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345A673-3C73-3203-8746-8165C8AB9714}"/>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15890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19679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DA27E3-5294-17ED-BADE-FE9EBE322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7F9A31B-94CA-2FE7-BEEC-F2B57D69A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0A36EC0-C4FA-42BC-24E2-169593CB496D}"/>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D1A3641E-3E94-084F-609D-7398FABAE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3564BA-72D0-3764-DE03-77A5D814DB12}"/>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897885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0EA208-71A6-8CCE-A85E-FF5A705C6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CA6421-7680-5A35-2BE0-5CB56283D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0E3F02-85E8-8079-DD1C-1E1A02AF2DB4}"/>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5A1ED7AA-37C4-7DA7-23E9-976D6AD99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0782A4-901C-C725-14C3-C17DB51A9FEB}"/>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194926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164867-92AF-444B-0118-E3442D19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A392942-EB17-9EAB-421F-E89647056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A5B0557-C8BE-23E3-9017-F19B5868D54B}"/>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9A756798-DAA6-56D5-D990-E5571DAD2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4B23490-C89C-BBC9-B2A2-0D8C62EC6635}"/>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3985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F4B122-A13C-5A21-626F-406FB9D2B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095D5-C139-8D83-022C-337F61CF81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99F7C07-4C2D-4C77-0A62-3FD9DAB13A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B1A29D-7920-A57B-BC8F-D0AFE139F65C}"/>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6" name="Footer Placeholder 5">
            <a:extLst>
              <a:ext uri="{FF2B5EF4-FFF2-40B4-BE49-F238E27FC236}">
                <a16:creationId xmlns="" xmlns:a16="http://schemas.microsoft.com/office/drawing/2014/main" id="{FCD6746D-A401-8AC3-0A89-39E34879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C849E2-A7AF-9C47-E546-7CA4FA6D19D5}"/>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98729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08CC6A-2B7C-B043-0E8A-0927756A46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65CAA84-141E-887D-7CA0-303F3567A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1E0AFE3-F9F7-CF9B-826D-81D49E9C4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5D305A8-FB0C-90EF-26AE-A75380AD1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03124DB-EEE6-BCF4-D4DD-140DB07C8C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821DFD7-79B7-0DD3-75B5-1784EA3600FB}"/>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8" name="Footer Placeholder 7">
            <a:extLst>
              <a:ext uri="{FF2B5EF4-FFF2-40B4-BE49-F238E27FC236}">
                <a16:creationId xmlns="" xmlns:a16="http://schemas.microsoft.com/office/drawing/2014/main" id="{4A61872C-08B6-B3E8-A570-71A99EDEC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012C9E1-5675-BA63-2041-13649D393ED4}"/>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1714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ADB55-98A1-1C32-A4D6-717E8CE74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65EFBC8-9F92-2EB6-17B9-DE05A0DA4F3D}"/>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4" name="Footer Placeholder 3">
            <a:extLst>
              <a:ext uri="{FF2B5EF4-FFF2-40B4-BE49-F238E27FC236}">
                <a16:creationId xmlns="" xmlns:a16="http://schemas.microsoft.com/office/drawing/2014/main" id="{EC881A2C-B2A1-4E03-1151-5BBD41C75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BAFBAC9-756B-84AA-08B6-0FD0A8086166}"/>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14491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6F5E8D-7110-269B-9F25-24A9327E1053}"/>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3" name="Footer Placeholder 2">
            <a:extLst>
              <a:ext uri="{FF2B5EF4-FFF2-40B4-BE49-F238E27FC236}">
                <a16:creationId xmlns="" xmlns:a16="http://schemas.microsoft.com/office/drawing/2014/main" id="{AA1BD100-FD0F-DFA7-BAC6-125A9331F9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FE8C025-73FE-A928-CBAD-CA48211C13B8}"/>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8066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0EA208-71A6-8CCE-A85E-FF5A705C60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CA6421-7680-5A35-2BE0-5CB56283D6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0E3F02-85E8-8079-DD1C-1E1A02AF2DB4}"/>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5A1ED7AA-37C4-7DA7-23E9-976D6AD99C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C0782A4-901C-C725-14C3-C17DB51A9FEB}"/>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819257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7ED38-928E-B7DF-B6E2-B299F5EF1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F98B600-9364-939C-467F-5F7EC0495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8120FE-3F24-9704-6648-E1CE9ADC3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68A4A84-AD25-5276-E92B-429533BFFF30}"/>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6" name="Footer Placeholder 5">
            <a:extLst>
              <a:ext uri="{FF2B5EF4-FFF2-40B4-BE49-F238E27FC236}">
                <a16:creationId xmlns="" xmlns:a16="http://schemas.microsoft.com/office/drawing/2014/main" id="{F5095833-F238-7AA6-05DF-4962BEC90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1823D71-8D39-3507-6539-1B4CD95FF7BC}"/>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70321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516BFC-8C80-DD0F-F78D-6079390B4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641DAB0-0C9F-2E11-5B1B-58F213AE9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E206853-63F0-D554-9EC5-E87B70F91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31211D-D83D-C9DE-641F-C4F330C2C852}"/>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6" name="Footer Placeholder 5">
            <a:extLst>
              <a:ext uri="{FF2B5EF4-FFF2-40B4-BE49-F238E27FC236}">
                <a16:creationId xmlns="" xmlns:a16="http://schemas.microsoft.com/office/drawing/2014/main" id="{BE2ACE38-446E-F637-C711-58BB74C12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9185DB4-0090-FB3C-B661-CFA40CA0FE4F}"/>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3237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634BE8-DC74-BE70-09DD-DE7EA976A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095EBE6-6C09-4BBE-D76D-472652F19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98D84E-F45C-1CD3-0990-02A9D08CEBB4}"/>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AE7407C8-5A12-94A1-1506-6AD0C7D46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45AFF5-842E-F294-A5C4-ABDA93DD904A}"/>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014692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F756148-4316-3DF6-21ED-4C4B660C6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31C9C94-5A95-939E-9EEA-F66EFAB54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840504-7749-444F-5B2E-1EF6A573AA07}"/>
              </a:ext>
            </a:extLst>
          </p:cNvPr>
          <p:cNvSpPr>
            <a:spLocks noGrp="1"/>
          </p:cNvSpPr>
          <p:nvPr>
            <p:ph type="dt" sz="half" idx="10"/>
          </p:nvPr>
        </p:nvSpPr>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0BED430C-B42A-F8EF-269C-5315F69E4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45A673-3C73-3203-8746-8165C8AB9714}"/>
              </a:ext>
            </a:extLst>
          </p:cNvPr>
          <p:cNvSpPr>
            <a:spLocks noGrp="1"/>
          </p:cNvSpPr>
          <p:nvPr>
            <p:ph type="sldNum" sz="quarter" idx="12"/>
          </p:nvPr>
        </p:nvSpPr>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4128069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79599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164867-92AF-444B-0118-E3442D1951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A392942-EB17-9EAB-421F-E89647056D2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A5B0557-C8BE-23E3-9017-F19B5868D54B}"/>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9A756798-DAA6-56D5-D990-E5571DAD2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4B23490-C89C-BBC9-B2A2-0D8C62EC6635}"/>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21598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F4B122-A13C-5A21-626F-406FB9D2BD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5095D5-C139-8D83-022C-337F61CF81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99F7C07-4C2D-4C77-0A62-3FD9DAB13A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B1A29D-7920-A57B-BC8F-D0AFE139F65C}"/>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6" name="Footer Placeholder 5">
            <a:extLst>
              <a:ext uri="{FF2B5EF4-FFF2-40B4-BE49-F238E27FC236}">
                <a16:creationId xmlns="" xmlns:a16="http://schemas.microsoft.com/office/drawing/2014/main" id="{FCD6746D-A401-8AC3-0A89-39E34879EE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72C849E2-A7AF-9C47-E546-7CA4FA6D19D5}"/>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4926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08CC6A-2B7C-B043-0E8A-0927756A46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65CAA84-141E-887D-7CA0-303F3567A5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1E0AFE3-F9F7-CF9B-826D-81D49E9C41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5D305A8-FB0C-90EF-26AE-A75380AD1B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03124DB-EEE6-BCF4-D4DD-140DB07C8C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821DFD7-79B7-0DD3-75B5-1784EA3600FB}"/>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8" name="Footer Placeholder 7">
            <a:extLst>
              <a:ext uri="{FF2B5EF4-FFF2-40B4-BE49-F238E27FC236}">
                <a16:creationId xmlns="" xmlns:a16="http://schemas.microsoft.com/office/drawing/2014/main" id="{4A61872C-08B6-B3E8-A570-71A99EDEC0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C012C9E1-5675-BA63-2041-13649D393ED4}"/>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303937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ADB55-98A1-1C32-A4D6-717E8CE745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A65EFBC8-9F92-2EB6-17B9-DE05A0DA4F3D}"/>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4" name="Footer Placeholder 3">
            <a:extLst>
              <a:ext uri="{FF2B5EF4-FFF2-40B4-BE49-F238E27FC236}">
                <a16:creationId xmlns="" xmlns:a16="http://schemas.microsoft.com/office/drawing/2014/main" id="{EC881A2C-B2A1-4E03-1151-5BBD41C75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BAFBAC9-756B-84AA-08B6-0FD0A8086166}"/>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2360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6F5E8D-7110-269B-9F25-24A9327E1053}"/>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3" name="Footer Placeholder 2">
            <a:extLst>
              <a:ext uri="{FF2B5EF4-FFF2-40B4-BE49-F238E27FC236}">
                <a16:creationId xmlns="" xmlns:a16="http://schemas.microsoft.com/office/drawing/2014/main" id="{AA1BD100-FD0F-DFA7-BAC6-125A9331F9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DFE8C025-73FE-A928-CBAD-CA48211C13B8}"/>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246923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7ED38-928E-B7DF-B6E2-B299F5EF17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F98B600-9364-939C-467F-5F7EC0495B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8120FE-3F24-9704-6648-E1CE9ADC3C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68A4A84-AD25-5276-E92B-429533BFFF30}"/>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6" name="Footer Placeholder 5">
            <a:extLst>
              <a:ext uri="{FF2B5EF4-FFF2-40B4-BE49-F238E27FC236}">
                <a16:creationId xmlns="" xmlns:a16="http://schemas.microsoft.com/office/drawing/2014/main" id="{F5095833-F238-7AA6-05DF-4962BEC90D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71823D71-8D39-3507-6539-1B4CD95FF7BC}"/>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78632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516BFC-8C80-DD0F-F78D-6079390B43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641DAB0-0C9F-2E11-5B1B-58F213AE94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E206853-63F0-D554-9EC5-E87B70F916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31211D-D83D-C9DE-641F-C4F330C2C852}"/>
              </a:ext>
            </a:extLst>
          </p:cNvPr>
          <p:cNvSpPr>
            <a:spLocks noGrp="1"/>
          </p:cNvSpPr>
          <p:nvPr>
            <p:ph type="dt" sz="half" idx="10"/>
          </p:nvPr>
        </p:nvSpPr>
        <p:spPr>
          <a:xfrm>
            <a:off x="838200" y="6356350"/>
            <a:ext cx="2743200" cy="365125"/>
          </a:xfrm>
          <a:prstGeom prst="rect">
            <a:avLst/>
          </a:prstGeom>
        </p:spPr>
        <p:txBody>
          <a:bodyPr/>
          <a:lstStyle/>
          <a:p>
            <a:fld id="{8E2DF4F3-F961-469E-915E-FA914E374325}" type="datetimeFigureOut">
              <a:rPr lang="en-US" smtClean="0"/>
              <a:t>4/4/2025</a:t>
            </a:fld>
            <a:endParaRPr lang="en-US"/>
          </a:p>
        </p:txBody>
      </p:sp>
      <p:sp>
        <p:nvSpPr>
          <p:cNvPr id="6" name="Footer Placeholder 5">
            <a:extLst>
              <a:ext uri="{FF2B5EF4-FFF2-40B4-BE49-F238E27FC236}">
                <a16:creationId xmlns="" xmlns:a16="http://schemas.microsoft.com/office/drawing/2014/main" id="{BE2ACE38-446E-F637-C711-58BB74C12F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59185DB4-0090-FB3C-B661-CFA40CA0FE4F}"/>
              </a:ext>
            </a:extLst>
          </p:cNvPr>
          <p:cNvSpPr>
            <a:spLocks noGrp="1"/>
          </p:cNvSpPr>
          <p:nvPr>
            <p:ph type="sldNum" sz="quarter" idx="12"/>
          </p:nvPr>
        </p:nvSpPr>
        <p:spPr>
          <a:xfrm>
            <a:off x="8610600" y="6356350"/>
            <a:ext cx="2743200" cy="365125"/>
          </a:xfrm>
          <a:prstGeom prst="rect">
            <a:avLst/>
          </a:prstGeom>
        </p:spPr>
        <p:txBody>
          <a:bodyPr/>
          <a:lstStyle/>
          <a:p>
            <a:fld id="{7F53E0EB-CDF3-4A5F-B0B5-FE828DDC68B3}" type="slidenum">
              <a:rPr lang="en-US" smtClean="0"/>
              <a:t>‹#›</a:t>
            </a:fld>
            <a:endParaRPr lang="en-US"/>
          </a:p>
        </p:txBody>
      </p:sp>
    </p:spTree>
    <p:extLst>
      <p:ext uri="{BB962C8B-B14F-4D97-AF65-F5344CB8AC3E}">
        <p14:creationId xmlns:p14="http://schemas.microsoft.com/office/powerpoint/2010/main" val="153084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 xmlns:a16="http://schemas.microsoft.com/office/drawing/2014/main" id="{350BB13B-03FA-0223-B050-47DEE8D0D4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4361" y="76789"/>
            <a:ext cx="1308951" cy="1308951"/>
          </a:xfrm>
          <a:prstGeom prst="rect">
            <a:avLst/>
          </a:prstGeom>
        </p:spPr>
      </p:pic>
    </p:spTree>
    <p:extLst>
      <p:ext uri="{BB962C8B-B14F-4D97-AF65-F5344CB8AC3E}">
        <p14:creationId xmlns:p14="http://schemas.microsoft.com/office/powerpoint/2010/main" val="1231697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6C22CF52-35DD-B292-F6A9-D9BB4CAF384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55C87DB7-BCD6-5576-7E18-083D06ABE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8FB2C7E-FF25-05CC-405F-BD31B2897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0AF48C-DD94-0A23-8FE7-C0DF06986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DF4F3-F961-469E-915E-FA914E374325}" type="datetimeFigureOut">
              <a:rPr lang="en-US" smtClean="0"/>
              <a:t>4/4/2025</a:t>
            </a:fld>
            <a:endParaRPr lang="en-US"/>
          </a:p>
        </p:txBody>
      </p:sp>
      <p:sp>
        <p:nvSpPr>
          <p:cNvPr id="5" name="Footer Placeholder 4">
            <a:extLst>
              <a:ext uri="{FF2B5EF4-FFF2-40B4-BE49-F238E27FC236}">
                <a16:creationId xmlns="" xmlns:a16="http://schemas.microsoft.com/office/drawing/2014/main" id="{C4925995-64BD-2E5D-1707-8F9E30AB5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B559AFD-F8DD-2BD7-5404-C78A5E338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3E0EB-CDF3-4A5F-B0B5-FE828DDC68B3}" type="slidenum">
              <a:rPr lang="en-US" smtClean="0"/>
              <a:t>‹#›</a:t>
            </a:fld>
            <a:endParaRPr lang="en-US"/>
          </a:p>
        </p:txBody>
      </p:sp>
    </p:spTree>
    <p:extLst>
      <p:ext uri="{BB962C8B-B14F-4D97-AF65-F5344CB8AC3E}">
        <p14:creationId xmlns:p14="http://schemas.microsoft.com/office/powerpoint/2010/main" val="11122872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0.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3.sv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9FDD4CA-A9E1-452B-BFCA-22D90E773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7" y="0"/>
            <a:ext cx="12192000" cy="6858000"/>
          </a:xfrm>
          <a:prstGeom prst="rect">
            <a:avLst/>
          </a:prstGeom>
        </p:spPr>
      </p:pic>
      <p:sp>
        <p:nvSpPr>
          <p:cNvPr id="3" name="Rectangle: Rounded Corners 2">
            <a:extLst>
              <a:ext uri="{FF2B5EF4-FFF2-40B4-BE49-F238E27FC236}">
                <a16:creationId xmlns="" xmlns:a16="http://schemas.microsoft.com/office/drawing/2014/main" id="{A884FA8A-ADA3-5149-3D54-40877AAAE214}"/>
              </a:ext>
            </a:extLst>
          </p:cNvPr>
          <p:cNvSpPr/>
          <p:nvPr/>
        </p:nvSpPr>
        <p:spPr>
          <a:xfrm>
            <a:off x="1562465" y="1497397"/>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A9E4F22A-3D48-829A-9EFD-0B212661B203}"/>
              </a:ext>
            </a:extLst>
          </p:cNvPr>
          <p:cNvPicPr>
            <a:picLocks noChangeAspect="1"/>
          </p:cNvPicPr>
          <p:nvPr/>
        </p:nvPicPr>
        <p:blipFill>
          <a:blip r:embed="rId3"/>
          <a:stretch>
            <a:fillRect/>
          </a:stretch>
        </p:blipFill>
        <p:spPr>
          <a:xfrm>
            <a:off x="1616179" y="1984876"/>
            <a:ext cx="9321592" cy="3078747"/>
          </a:xfrm>
          <a:prstGeom prst="rect">
            <a:avLst/>
          </a:prstGeom>
        </p:spPr>
      </p:pic>
    </p:spTree>
    <p:extLst>
      <p:ext uri="{BB962C8B-B14F-4D97-AF65-F5344CB8AC3E}">
        <p14:creationId xmlns:p14="http://schemas.microsoft.com/office/powerpoint/2010/main" val="293738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 xmlns:a16="http://schemas.microsoft.com/office/drawing/2014/main" id="{78D86A8C-1534-7ADE-566F-7757FF048584}"/>
              </a:ext>
            </a:extLst>
          </p:cNvPr>
          <p:cNvSpPr txBox="1"/>
          <p:nvPr/>
        </p:nvSpPr>
        <p:spPr>
          <a:xfrm>
            <a:off x="589928" y="454043"/>
            <a:ext cx="1117807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1. </a:t>
            </a:r>
            <a:r>
              <a:rPr kumimoji="0" lang="vi-VN" sz="2800" b="1" i="0" u="none" strike="noStrike" kern="1200" cap="none" spc="0" normalizeH="0" baseline="0" noProof="0" dirty="0">
                <a:ln>
                  <a:noFill/>
                </a:ln>
                <a:solidFill>
                  <a:srgbClr val="000000"/>
                </a:solidFill>
                <a:effectLst/>
                <a:uLnTx/>
                <a:uFillTx/>
                <a:latin typeface="Arial" panose="020B0604020202020204"/>
                <a:ea typeface="+mn-ea"/>
                <a:cs typeface="+mn-cs"/>
              </a:rPr>
              <a:t>Em hãy quan sát hình 1 và gọi tên đồ chơi dân gian tương ứng theo các thẻ dưới đây.</a:t>
            </a:r>
            <a:endPar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 xmlns:a16="http://schemas.microsoft.com/office/drawing/2014/main" id="{E2292C4A-096C-D074-A193-53A73830DFFA}"/>
              </a:ext>
            </a:extLst>
          </p:cNvPr>
          <p:cNvPicPr>
            <a:picLocks noChangeAspect="1"/>
          </p:cNvPicPr>
          <p:nvPr/>
        </p:nvPicPr>
        <p:blipFill>
          <a:blip r:embed="rId3"/>
          <a:stretch>
            <a:fillRect/>
          </a:stretch>
        </p:blipFill>
        <p:spPr>
          <a:xfrm>
            <a:off x="447675" y="1571625"/>
            <a:ext cx="7651506" cy="4495800"/>
          </a:xfrm>
          <a:prstGeom prst="rect">
            <a:avLst/>
          </a:prstGeom>
        </p:spPr>
      </p:pic>
      <p:sp>
        <p:nvSpPr>
          <p:cNvPr id="6" name="Rectangle: Rounded Corners 5">
            <a:extLst>
              <a:ext uri="{FF2B5EF4-FFF2-40B4-BE49-F238E27FC236}">
                <a16:creationId xmlns="" xmlns:a16="http://schemas.microsoft.com/office/drawing/2014/main" id="{B81DDF75-48DE-3C6A-6431-B11FF723994A}"/>
              </a:ext>
            </a:extLst>
          </p:cNvPr>
          <p:cNvSpPr/>
          <p:nvPr/>
        </p:nvSpPr>
        <p:spPr>
          <a:xfrm>
            <a:off x="8296275" y="1390650"/>
            <a:ext cx="1952625" cy="552450"/>
          </a:xfrm>
          <a:prstGeom prst="roundRect">
            <a:avLst>
              <a:gd name="adj" fmla="val 35816"/>
            </a:avLst>
          </a:prstGeom>
          <a:solidFill>
            <a:srgbClr val="F38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1. </a:t>
            </a:r>
            <a:r>
              <a:rPr lang="en-US" sz="3200" dirty="0" err="1">
                <a:solidFill>
                  <a:srgbClr val="002060"/>
                </a:solidFill>
              </a:rPr>
              <a:t>Tò</a:t>
            </a:r>
            <a:r>
              <a:rPr lang="en-US" sz="3200" dirty="0">
                <a:solidFill>
                  <a:srgbClr val="002060"/>
                </a:solidFill>
              </a:rPr>
              <a:t> he</a:t>
            </a:r>
          </a:p>
        </p:txBody>
      </p:sp>
      <p:sp>
        <p:nvSpPr>
          <p:cNvPr id="7" name="Rectangle: Rounded Corners 6">
            <a:extLst>
              <a:ext uri="{FF2B5EF4-FFF2-40B4-BE49-F238E27FC236}">
                <a16:creationId xmlns="" xmlns:a16="http://schemas.microsoft.com/office/drawing/2014/main" id="{FB28C770-812F-4B20-996B-D6A46DC5CF96}"/>
              </a:ext>
            </a:extLst>
          </p:cNvPr>
          <p:cNvSpPr/>
          <p:nvPr/>
        </p:nvSpPr>
        <p:spPr>
          <a:xfrm>
            <a:off x="8343900" y="2257425"/>
            <a:ext cx="2295525" cy="552450"/>
          </a:xfrm>
          <a:prstGeom prst="roundRect">
            <a:avLst>
              <a:gd name="adj" fmla="val 3581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 </a:t>
            </a:r>
            <a:r>
              <a:rPr lang="en-US" sz="3200" dirty="0" err="1">
                <a:solidFill>
                  <a:srgbClr val="002060"/>
                </a:solidFill>
              </a:rPr>
              <a:t>Quả</a:t>
            </a:r>
            <a:r>
              <a:rPr lang="en-US" sz="3200" dirty="0">
                <a:solidFill>
                  <a:srgbClr val="002060"/>
                </a:solidFill>
              </a:rPr>
              <a:t> </a:t>
            </a:r>
            <a:r>
              <a:rPr lang="en-US" sz="3200" dirty="0" err="1">
                <a:solidFill>
                  <a:srgbClr val="002060"/>
                </a:solidFill>
              </a:rPr>
              <a:t>còn</a:t>
            </a:r>
            <a:endParaRPr lang="en-US" sz="3200" dirty="0">
              <a:solidFill>
                <a:srgbClr val="002060"/>
              </a:solidFill>
            </a:endParaRPr>
          </a:p>
        </p:txBody>
      </p:sp>
      <p:sp>
        <p:nvSpPr>
          <p:cNvPr id="8" name="Rectangle: Rounded Corners 7">
            <a:extLst>
              <a:ext uri="{FF2B5EF4-FFF2-40B4-BE49-F238E27FC236}">
                <a16:creationId xmlns="" xmlns:a16="http://schemas.microsoft.com/office/drawing/2014/main" id="{964F521C-730A-D085-52BF-C466178255C3}"/>
              </a:ext>
            </a:extLst>
          </p:cNvPr>
          <p:cNvSpPr/>
          <p:nvPr/>
        </p:nvSpPr>
        <p:spPr>
          <a:xfrm>
            <a:off x="8324850" y="3114675"/>
            <a:ext cx="2781300" cy="552450"/>
          </a:xfrm>
          <a:prstGeom prst="roundRect">
            <a:avLst>
              <a:gd name="adj" fmla="val 35816"/>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 </a:t>
            </a:r>
            <a:r>
              <a:rPr lang="en-US" sz="3200" dirty="0" err="1">
                <a:solidFill>
                  <a:srgbClr val="002060"/>
                </a:solidFill>
              </a:rPr>
              <a:t>Cờ</a:t>
            </a:r>
            <a:r>
              <a:rPr lang="en-US" sz="3200" dirty="0">
                <a:solidFill>
                  <a:srgbClr val="002060"/>
                </a:solidFill>
              </a:rPr>
              <a:t> </a:t>
            </a:r>
            <a:r>
              <a:rPr lang="en-US" sz="3200" dirty="0" err="1">
                <a:solidFill>
                  <a:srgbClr val="002060"/>
                </a:solidFill>
              </a:rPr>
              <a:t>cá</a:t>
            </a:r>
            <a:r>
              <a:rPr lang="en-US" sz="3200" dirty="0">
                <a:solidFill>
                  <a:srgbClr val="002060"/>
                </a:solidFill>
              </a:rPr>
              <a:t> </a:t>
            </a:r>
            <a:r>
              <a:rPr lang="en-US" sz="3200" dirty="0" err="1">
                <a:solidFill>
                  <a:srgbClr val="002060"/>
                </a:solidFill>
              </a:rPr>
              <a:t>ngựa</a:t>
            </a:r>
            <a:endParaRPr lang="en-US" sz="3200" dirty="0">
              <a:solidFill>
                <a:srgbClr val="002060"/>
              </a:solidFill>
            </a:endParaRPr>
          </a:p>
        </p:txBody>
      </p:sp>
      <p:sp>
        <p:nvSpPr>
          <p:cNvPr id="9" name="Rectangle: Rounded Corners 8">
            <a:extLst>
              <a:ext uri="{FF2B5EF4-FFF2-40B4-BE49-F238E27FC236}">
                <a16:creationId xmlns="" xmlns:a16="http://schemas.microsoft.com/office/drawing/2014/main" id="{147333A7-FD88-E362-0659-08DBB920669C}"/>
              </a:ext>
            </a:extLst>
          </p:cNvPr>
          <p:cNvSpPr/>
          <p:nvPr/>
        </p:nvSpPr>
        <p:spPr>
          <a:xfrm>
            <a:off x="8343900" y="4029075"/>
            <a:ext cx="2781300" cy="552450"/>
          </a:xfrm>
          <a:prstGeom prst="roundRect">
            <a:avLst>
              <a:gd name="adj" fmla="val 3581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 Con </a:t>
            </a:r>
            <a:r>
              <a:rPr lang="en-US" sz="3200" dirty="0" err="1">
                <a:solidFill>
                  <a:srgbClr val="002060"/>
                </a:solidFill>
              </a:rPr>
              <a:t>cù</a:t>
            </a:r>
            <a:r>
              <a:rPr lang="en-US" sz="3200" dirty="0">
                <a:solidFill>
                  <a:srgbClr val="002060"/>
                </a:solidFill>
              </a:rPr>
              <a:t> quay</a:t>
            </a:r>
          </a:p>
        </p:txBody>
      </p:sp>
      <p:sp>
        <p:nvSpPr>
          <p:cNvPr id="10" name="Rectangle: Rounded Corners 9">
            <a:extLst>
              <a:ext uri="{FF2B5EF4-FFF2-40B4-BE49-F238E27FC236}">
                <a16:creationId xmlns="" xmlns:a16="http://schemas.microsoft.com/office/drawing/2014/main" id="{D518F12E-A7B3-FB68-7837-E3FFF2F25C83}"/>
              </a:ext>
            </a:extLst>
          </p:cNvPr>
          <p:cNvSpPr/>
          <p:nvPr/>
        </p:nvSpPr>
        <p:spPr>
          <a:xfrm>
            <a:off x="8343900" y="4829175"/>
            <a:ext cx="2781300" cy="552450"/>
          </a:xfrm>
          <a:prstGeom prst="roundRect">
            <a:avLst>
              <a:gd name="adj" fmla="val 35816"/>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 </a:t>
            </a:r>
            <a:r>
              <a:rPr lang="en-US" sz="3200" dirty="0" err="1">
                <a:solidFill>
                  <a:srgbClr val="002060"/>
                </a:solidFill>
              </a:rPr>
              <a:t>Đèn</a:t>
            </a:r>
            <a:r>
              <a:rPr lang="en-US" sz="3200" dirty="0">
                <a:solidFill>
                  <a:srgbClr val="002060"/>
                </a:solidFill>
              </a:rPr>
              <a:t> </a:t>
            </a:r>
            <a:r>
              <a:rPr lang="en-US" sz="3200" dirty="0" err="1">
                <a:solidFill>
                  <a:srgbClr val="002060"/>
                </a:solidFill>
              </a:rPr>
              <a:t>ông</a:t>
            </a:r>
            <a:r>
              <a:rPr lang="en-US" sz="3200" dirty="0">
                <a:solidFill>
                  <a:srgbClr val="002060"/>
                </a:solidFill>
              </a:rPr>
              <a:t> </a:t>
            </a:r>
            <a:r>
              <a:rPr lang="en-US" sz="3200" dirty="0" err="1">
                <a:solidFill>
                  <a:srgbClr val="002060"/>
                </a:solidFill>
              </a:rPr>
              <a:t>sao</a:t>
            </a:r>
            <a:endParaRPr lang="en-US" sz="3200" dirty="0">
              <a:solidFill>
                <a:srgbClr val="002060"/>
              </a:solidFill>
            </a:endParaRPr>
          </a:p>
        </p:txBody>
      </p:sp>
      <p:sp>
        <p:nvSpPr>
          <p:cNvPr id="11" name="Rectangle: Rounded Corners 10">
            <a:extLst>
              <a:ext uri="{FF2B5EF4-FFF2-40B4-BE49-F238E27FC236}">
                <a16:creationId xmlns="" xmlns:a16="http://schemas.microsoft.com/office/drawing/2014/main" id="{20302BF9-C6CC-48E2-5A35-601E42F3992E}"/>
              </a:ext>
            </a:extLst>
          </p:cNvPr>
          <p:cNvSpPr/>
          <p:nvPr/>
        </p:nvSpPr>
        <p:spPr>
          <a:xfrm>
            <a:off x="8667750" y="5591175"/>
            <a:ext cx="2476500" cy="552450"/>
          </a:xfrm>
          <a:prstGeom prst="roundRect">
            <a:avLst>
              <a:gd name="adj" fmla="val 35816"/>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 </a:t>
            </a:r>
            <a:r>
              <a:rPr lang="en-US" sz="3200" dirty="0" err="1">
                <a:solidFill>
                  <a:srgbClr val="002060"/>
                </a:solidFill>
              </a:rPr>
              <a:t>Đầu</a:t>
            </a:r>
            <a:r>
              <a:rPr lang="en-US" sz="3200" dirty="0">
                <a:solidFill>
                  <a:srgbClr val="002060"/>
                </a:solidFill>
              </a:rPr>
              <a:t> </a:t>
            </a:r>
            <a:r>
              <a:rPr lang="en-US" sz="3200" dirty="0" err="1">
                <a:solidFill>
                  <a:srgbClr val="002060"/>
                </a:solidFill>
              </a:rPr>
              <a:t>sư</a:t>
            </a:r>
            <a:r>
              <a:rPr lang="en-US" sz="3200" dirty="0">
                <a:solidFill>
                  <a:srgbClr val="002060"/>
                </a:solidFill>
              </a:rPr>
              <a:t> </a:t>
            </a:r>
            <a:r>
              <a:rPr lang="en-US" sz="3200" dirty="0" err="1">
                <a:solidFill>
                  <a:srgbClr val="002060"/>
                </a:solidFill>
              </a:rPr>
              <a:t>tử</a:t>
            </a:r>
            <a:endParaRPr lang="en-US" sz="3200" dirty="0">
              <a:solidFill>
                <a:srgbClr val="002060"/>
              </a:solidFill>
            </a:endParaRPr>
          </a:p>
        </p:txBody>
      </p:sp>
    </p:spTree>
    <p:extLst>
      <p:ext uri="{BB962C8B-B14F-4D97-AF65-F5344CB8AC3E}">
        <p14:creationId xmlns:p14="http://schemas.microsoft.com/office/powerpoint/2010/main" val="3649382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125E-6 4.44444E-6 L -0.41367 0.24444 " pathEditMode="relative" rAng="0" ptsTypes="AA">
                                      <p:cBhvr>
                                        <p:cTn id="32" dur="2000" fill="hold"/>
                                        <p:tgtEl>
                                          <p:spTgt spid="6"/>
                                        </p:tgtEl>
                                        <p:attrNameLst>
                                          <p:attrName>ppt_x</p:attrName>
                                          <p:attrName>ppt_y</p:attrName>
                                        </p:attrNameLst>
                                      </p:cBhvr>
                                      <p:rCtr x="-20690" y="12222"/>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4.375E-6 -4.44444E-6 L -0.42774 0.4125 " pathEditMode="relative" rAng="0" ptsTypes="AA">
                                      <p:cBhvr>
                                        <p:cTn id="36" dur="2000" fill="hold"/>
                                        <p:tgtEl>
                                          <p:spTgt spid="7"/>
                                        </p:tgtEl>
                                        <p:attrNameLst>
                                          <p:attrName>ppt_x</p:attrName>
                                          <p:attrName>ppt_y</p:attrName>
                                        </p:attrNameLst>
                                      </p:cBhvr>
                                      <p:rCtr x="-21393" y="20625"/>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5E-6 -4.44444E-6 L -0.65391 -0.02083 " pathEditMode="relative" rAng="0" ptsTypes="AA">
                                      <p:cBhvr>
                                        <p:cTn id="40" dur="2000" fill="hold"/>
                                        <p:tgtEl>
                                          <p:spTgt spid="8"/>
                                        </p:tgtEl>
                                        <p:attrNameLst>
                                          <p:attrName>ppt_x</p:attrName>
                                          <p:attrName>ppt_y</p:attrName>
                                        </p:attrNameLst>
                                      </p:cBhvr>
                                      <p:rCtr x="-32695" y="-1042"/>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5E-6 2.22222E-6 L -0.24297 -0.125 " pathEditMode="relative" rAng="0" ptsTypes="AA">
                                      <p:cBhvr>
                                        <p:cTn id="44" dur="2000" fill="hold"/>
                                        <p:tgtEl>
                                          <p:spTgt spid="9"/>
                                        </p:tgtEl>
                                        <p:attrNameLst>
                                          <p:attrName>ppt_x</p:attrName>
                                          <p:attrName>ppt_y</p:attrName>
                                        </p:attrNameLst>
                                      </p:cBhvr>
                                      <p:rCtr x="-12148" y="-6250"/>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2.5E-6 -4.44444E-6 L -0.65469 0.05417 " pathEditMode="relative" rAng="0" ptsTypes="AA">
                                      <p:cBhvr>
                                        <p:cTn id="48" dur="2000" fill="hold"/>
                                        <p:tgtEl>
                                          <p:spTgt spid="10"/>
                                        </p:tgtEl>
                                        <p:attrNameLst>
                                          <p:attrName>ppt_x</p:attrName>
                                          <p:attrName>ppt_y</p:attrName>
                                        </p:attrNameLst>
                                      </p:cBhvr>
                                      <p:rCtr x="-32734" y="2708"/>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 4.44444E-6 L -0.25078 -0.05417 " pathEditMode="relative" rAng="0" ptsTypes="AA">
                                      <p:cBhvr>
                                        <p:cTn id="52" dur="2000" fill="hold"/>
                                        <p:tgtEl>
                                          <p:spTgt spid="11"/>
                                        </p:tgtEl>
                                        <p:attrNameLst>
                                          <p:attrName>ppt_x</p:attrName>
                                          <p:attrName>ppt_y</p:attrName>
                                        </p:attrNameLst>
                                      </p:cBhvr>
                                      <p:rCtr x="-12539"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 xmlns:a16="http://schemas.microsoft.com/office/drawing/2014/main" id="{78D86A8C-1534-7ADE-566F-7757FF048584}"/>
              </a:ext>
            </a:extLst>
          </p:cNvPr>
          <p:cNvSpPr txBox="1"/>
          <p:nvPr/>
        </p:nvSpPr>
        <p:spPr>
          <a:xfrm>
            <a:off x="570878" y="815993"/>
            <a:ext cx="11178073" cy="3940566"/>
          </a:xfrm>
          <a:prstGeom prst="rect">
            <a:avLst/>
          </a:prstGeom>
          <a:noFill/>
        </p:spPr>
        <p:txBody>
          <a:bodyPr wrap="square">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2. Em hãy lựa chọn những câu mô tả đúng về đồ chơi dân gian trong những câu sau:</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a) Đồ chơi dân gian được làm từ vật liệu dễ kiếm, gần gũi.</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b) Đồ chơi dân gian là loại đồ chơi do thợ thủ công làm ra.</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c) Đồ chơi dân gian là đồ chơi quen thuộc của nhiều thế hệ.</a:t>
            </a:r>
          </a:p>
          <a:p>
            <a:pPr lvl="0" algn="just">
              <a:lnSpc>
                <a:spcPct val="150000"/>
              </a:lnSpc>
              <a:defRPr/>
            </a:pPr>
            <a:r>
              <a:rPr lang="vi-VN" sz="3200" b="1" dirty="0">
                <a:solidFill>
                  <a:srgbClr val="002060"/>
                </a:solidFill>
                <a:latin typeface="Cambria" panose="02040503050406030204" pitchFamily="18" charset="0"/>
                <a:ea typeface="Cambria" panose="02040503050406030204" pitchFamily="18" charset="0"/>
              </a:rPr>
              <a:t>d) Mọi người đều có thể tự làm đồ chơi dân gian.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Oval 1">
            <a:extLst>
              <a:ext uri="{FF2B5EF4-FFF2-40B4-BE49-F238E27FC236}">
                <a16:creationId xmlns="" xmlns:a16="http://schemas.microsoft.com/office/drawing/2014/main" id="{8BB9F965-47BE-9A30-3302-50187407948F}"/>
              </a:ext>
            </a:extLst>
          </p:cNvPr>
          <p:cNvSpPr/>
          <p:nvPr/>
        </p:nvSpPr>
        <p:spPr>
          <a:xfrm>
            <a:off x="504825" y="200977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 xmlns:a16="http://schemas.microsoft.com/office/drawing/2014/main" id="{6CC35964-8C2B-0457-17E2-C0357D410A07}"/>
              </a:ext>
            </a:extLst>
          </p:cNvPr>
          <p:cNvSpPr/>
          <p:nvPr/>
        </p:nvSpPr>
        <p:spPr>
          <a:xfrm>
            <a:off x="495300" y="347662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7A299DB-517A-5E90-80AD-FE31D0EA3890}"/>
              </a:ext>
            </a:extLst>
          </p:cNvPr>
          <p:cNvSpPr/>
          <p:nvPr/>
        </p:nvSpPr>
        <p:spPr>
          <a:xfrm>
            <a:off x="523875" y="4238625"/>
            <a:ext cx="590550" cy="52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92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 xmlns:a16="http://schemas.microsoft.com/office/drawing/2014/main" id="{329E9EE6-545D-806C-E296-733C69B67F4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81540"/>
          <a:stretch/>
        </p:blipFill>
        <p:spPr>
          <a:xfrm>
            <a:off x="-1844339" y="5544595"/>
            <a:ext cx="14735270" cy="1360031"/>
          </a:xfrm>
          <a:prstGeom prst="rect">
            <a:avLst/>
          </a:prstGeom>
        </p:spPr>
      </p:pic>
      <p:pic>
        <p:nvPicPr>
          <p:cNvPr id="3" name="图片 17">
            <a:extLst>
              <a:ext uri="{FF2B5EF4-FFF2-40B4-BE49-F238E27FC236}">
                <a16:creationId xmlns="" xmlns:a16="http://schemas.microsoft.com/office/drawing/2014/main" id="{8EC6423F-A489-3525-EBCB-159099628156}"/>
              </a:ext>
            </a:extLst>
          </p:cNvPr>
          <p:cNvPicPr>
            <a:picLocks noChangeAspect="1"/>
          </p:cNvPicPr>
          <p:nvPr/>
        </p:nvPicPr>
        <p:blipFill>
          <a:blip r:embed="rId4"/>
          <a:stretch>
            <a:fillRect/>
          </a:stretch>
        </p:blipFill>
        <p:spPr>
          <a:xfrm>
            <a:off x="1" y="279400"/>
            <a:ext cx="755969" cy="772227"/>
          </a:xfrm>
          <a:prstGeom prst="rect">
            <a:avLst/>
          </a:prstGeom>
        </p:spPr>
      </p:pic>
      <p:pic>
        <p:nvPicPr>
          <p:cNvPr id="4" name="Picture 5">
            <a:extLst>
              <a:ext uri="{FF2B5EF4-FFF2-40B4-BE49-F238E27FC236}">
                <a16:creationId xmlns="" xmlns:a16="http://schemas.microsoft.com/office/drawing/2014/main" id="{1AD2CB26-F463-AF99-7A41-41A64CD3FAC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81540"/>
          <a:stretch/>
        </p:blipFill>
        <p:spPr>
          <a:xfrm>
            <a:off x="-1844339" y="5533026"/>
            <a:ext cx="14735270" cy="1360031"/>
          </a:xfrm>
          <a:prstGeom prst="rect">
            <a:avLst/>
          </a:prstGeom>
        </p:spPr>
      </p:pic>
      <p:pic>
        <p:nvPicPr>
          <p:cNvPr id="5" name="Picture 3">
            <a:extLst>
              <a:ext uri="{FF2B5EF4-FFF2-40B4-BE49-F238E27FC236}">
                <a16:creationId xmlns="" xmlns:a16="http://schemas.microsoft.com/office/drawing/2014/main" id="{0A170A93-0807-0300-2653-A04FCF11A9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18082" y="76754"/>
            <a:ext cx="9679401" cy="6200221"/>
          </a:xfrm>
          <a:prstGeom prst="rect">
            <a:avLst/>
          </a:prstGeom>
        </p:spPr>
      </p:pic>
      <p:sp>
        <p:nvSpPr>
          <p:cNvPr id="6" name="TextBox 5">
            <a:extLst>
              <a:ext uri="{FF2B5EF4-FFF2-40B4-BE49-F238E27FC236}">
                <a16:creationId xmlns="" xmlns:a16="http://schemas.microsoft.com/office/drawing/2014/main" id="{01F4B688-6AEC-ACE5-BDD5-A2ADADFF497C}"/>
              </a:ext>
            </a:extLst>
          </p:cNvPr>
          <p:cNvSpPr txBox="1"/>
          <p:nvPr/>
        </p:nvSpPr>
        <p:spPr>
          <a:xfrm>
            <a:off x="1866901" y="484342"/>
            <a:ext cx="7915274" cy="3170099"/>
          </a:xfrm>
          <a:prstGeom prst="rect">
            <a:avLst/>
          </a:prstGeom>
          <a:noFill/>
        </p:spPr>
        <p:txBody>
          <a:bodyPr wrap="square" rtlCol="0">
            <a:spAutoFit/>
          </a:bodyPr>
          <a:lstStyle/>
          <a:p>
            <a:pPr lvl="0" algn="just">
              <a:defRPr/>
            </a:pPr>
            <a:r>
              <a:rPr lang="vi-VN" sz="4000" b="1" dirty="0">
                <a:solidFill>
                  <a:prstClr val="white"/>
                </a:solidFill>
                <a:latin typeface="Cambria" panose="02040503050406030204" pitchFamily="18" charset="0"/>
                <a:ea typeface="Cambria" panose="02040503050406030204" pitchFamily="18" charset="0"/>
              </a:rPr>
              <a:t>Đồ chơi dân gian có nhiều loại, được làm thủ công từ những chất liệu có sẵn trong tự nhiên và đời sống của con người như mây, tre, nứa, giấy, bột gạo,..</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2" descr="Premium Vector | Young businesswoman presenting something with her hand  cartoon illustration | Cartoon illustration, Girls cartoon art, Cartoon">
            <a:extLst>
              <a:ext uri="{FF2B5EF4-FFF2-40B4-BE49-F238E27FC236}">
                <a16:creationId xmlns="" xmlns:a16="http://schemas.microsoft.com/office/drawing/2014/main" id="{6812E1D5-9015-CDEA-0D8D-D7B2ECB9237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00" b="92000" l="9744" r="89776">
                        <a14:foregroundMark x1="53674" y1="92000" x2="53674" y2="92000"/>
                        <a14:foregroundMark x1="53994" y1="9600" x2="53994" y2="9600"/>
                      </a14:backgroundRemoval>
                    </a14:imgEffect>
                  </a14:imgLayer>
                </a14:imgProps>
              </a:ext>
              <a:ext uri="{28A0092B-C50C-407E-A947-70E740481C1C}">
                <a14:useLocalDpi xmlns:a14="http://schemas.microsoft.com/office/drawing/2010/main" val="0"/>
              </a:ext>
            </a:extLst>
          </a:blip>
          <a:srcRect/>
          <a:stretch>
            <a:fillRect/>
          </a:stretch>
        </p:blipFill>
        <p:spPr bwMode="auto">
          <a:xfrm>
            <a:off x="6943725" y="3182970"/>
            <a:ext cx="5020225" cy="400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5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175</Words>
  <Application>Microsoft Office PowerPoint</Application>
  <PresentationFormat>Custom</PresentationFormat>
  <Paragraphs>13</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Custom Design</vt:lpstr>
      <vt:lpstr>1_Custom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ADMINHP</cp:lastModifiedBy>
  <cp:revision>20</cp:revision>
  <dcterms:created xsi:type="dcterms:W3CDTF">2023-11-07T08:52:14Z</dcterms:created>
  <dcterms:modified xsi:type="dcterms:W3CDTF">2025-04-04T07:53:15Z</dcterms:modified>
</cp:coreProperties>
</file>