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417" r:id="rId3"/>
    <p:sldId id="413" r:id="rId4"/>
    <p:sldId id="414" r:id="rId5"/>
    <p:sldId id="410" r:id="rId6"/>
    <p:sldId id="309" r:id="rId7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3300"/>
    <a:srgbClr val="0000FF"/>
    <a:srgbClr val="990000"/>
    <a:srgbClr val="800000"/>
    <a:srgbClr val="FF33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94661"/>
  </p:normalViewPr>
  <p:slideViewPr>
    <p:cSldViewPr showGuides="1">
      <p:cViewPr>
        <p:scale>
          <a:sx n="70" d="100"/>
          <a:sy n="70" d="100"/>
        </p:scale>
        <p:origin x="-492" y="-78"/>
      </p:cViewPr>
      <p:guideLst>
        <p:guide orient="horz" pos="206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white"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F352C44-8FE6-4BBC-A250-19E940F5D10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 eaLnBrk="1" hangingPunct="1">
              <a:buNone/>
            </a:pPr>
            <a:fld id="{9A0DB2DC-4C9A-4742-B13C-FB6460FD3503}" type="slidenum">
              <a:rPr lang="en-US" sz="1200" dirty="0"/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microsoft.com/office/2007/relationships/hdphoto" Target="../media/image4.wdp"/><Relationship Id="rId3" Type="http://schemas.openxmlformats.org/officeDocument/2006/relationships/image" Target="../media/image3.png"/><Relationship Id="rId2" Type="http://schemas.microsoft.com/office/2007/relationships/hdphoto" Target="../media/image2.wdp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hdphoto" Target="../media/image4.wdp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microsoft.com/office/2007/relationships/hdphoto" Target="../media/image4.wdp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audio1.wav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ounded Rectangle 3">
            <a:hlinkClick r:id="" action="ppaction://hlinkshowjump?jump=nextslide"/>
          </p:cNvPr>
          <p:cNvSpPr/>
          <p:nvPr/>
        </p:nvSpPr>
        <p:spPr>
          <a:xfrm>
            <a:off x="308345" y="591964"/>
            <a:ext cx="8371368" cy="1642843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vi-VN" sz="3200" b="1" dirty="0">
                <a:ln w="22225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n w="22225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20: PHÉP CỘNG ( CÓ NHỚ) SỐ CÓ HAI CHỮ SỐ VỚI SỐ CÓ HAI CHỮ SỐ</a:t>
            </a:r>
            <a:endParaRPr lang="vi-VN" sz="3200" b="1" dirty="0">
              <a:ln w="22225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Picture 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aturation sat="200000"/>
                    </a14:imgEffect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535371" y="973674"/>
            <a:ext cx="3213258" cy="2317476"/>
          </a:xfrm>
          <a:prstGeom prst="rect">
            <a:avLst/>
          </a:prstGeom>
        </p:spPr>
      </p:pic>
      <p:pic>
        <p:nvPicPr>
          <p:cNvPr id="4" name="Picture 4" descr="Không có mô tả.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69449"/>
          <a:stretch>
            <a:fillRect/>
          </a:stretch>
        </p:blipFill>
        <p:spPr bwMode="auto">
          <a:xfrm>
            <a:off x="-168595" y="496784"/>
            <a:ext cx="2456827" cy="953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5438196" y="239667"/>
            <a:ext cx="1885530" cy="1814830"/>
            <a:chOff x="2655404" y="698819"/>
            <a:chExt cx="1885530" cy="1814830"/>
          </a:xfrm>
        </p:grpSpPr>
        <p:sp>
          <p:nvSpPr>
            <p:cNvPr id="7" name="Speech Bubble: Oval 4"/>
            <p:cNvSpPr/>
            <p:nvPr/>
          </p:nvSpPr>
          <p:spPr>
            <a:xfrm>
              <a:off x="2793877" y="1127778"/>
              <a:ext cx="1747057" cy="967090"/>
            </a:xfrm>
            <a:prstGeom prst="wedgeEllipseCallout">
              <a:avLst>
                <a:gd name="adj1" fmla="val 37276"/>
                <a:gd name="adj2" fmla="val 83504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vi-VN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5"/>
            <p:cNvSpPr txBox="1"/>
            <p:nvPr/>
          </p:nvSpPr>
          <p:spPr>
            <a:xfrm>
              <a:off x="2655404" y="698819"/>
              <a:ext cx="1747057" cy="181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endParaRPr 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vi-VN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Cháu có </a:t>
              </a:r>
              <a:endParaRPr 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vi-VN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36 cục pin.</a:t>
              </a:r>
              <a:endParaRPr 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34301" y="1681943"/>
            <a:ext cx="1947450" cy="1050323"/>
            <a:chOff x="2869795" y="2546599"/>
            <a:chExt cx="1947450" cy="1050323"/>
          </a:xfrm>
        </p:grpSpPr>
        <p:sp>
          <p:nvSpPr>
            <p:cNvPr id="10" name="Speech Bubble: Oval 7"/>
            <p:cNvSpPr/>
            <p:nvPr/>
          </p:nvSpPr>
          <p:spPr>
            <a:xfrm>
              <a:off x="3236907" y="2546599"/>
              <a:ext cx="1580338" cy="1050323"/>
            </a:xfrm>
            <a:prstGeom prst="wedgeEllipseCallout">
              <a:avLst>
                <a:gd name="adj1" fmla="val 63969"/>
                <a:gd name="adj2" fmla="val 29836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vi-VN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Box 8"/>
            <p:cNvSpPr txBox="1"/>
            <p:nvPr/>
          </p:nvSpPr>
          <p:spPr>
            <a:xfrm>
              <a:off x="2869795" y="2622186"/>
              <a:ext cx="1867173" cy="9531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vi-VN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Cháu có </a:t>
              </a:r>
              <a:endParaRPr 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vi-VN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17 cục pin.</a:t>
              </a:r>
              <a:endParaRPr 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065501" y="518596"/>
            <a:ext cx="2506470" cy="1563083"/>
            <a:chOff x="3822831" y="394347"/>
            <a:chExt cx="2506470" cy="1456332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3" name="Speech Bubble: Oval 10"/>
            <p:cNvSpPr/>
            <p:nvPr/>
          </p:nvSpPr>
          <p:spPr>
            <a:xfrm>
              <a:off x="4153657" y="394347"/>
              <a:ext cx="2175644" cy="1221467"/>
            </a:xfrm>
            <a:prstGeom prst="wedgeEllipseCallout">
              <a:avLst>
                <a:gd name="adj1" fmla="val -29865"/>
                <a:gd name="adj2" fmla="val 69750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vi-VN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Box 11"/>
            <p:cNvSpPr txBox="1"/>
            <p:nvPr/>
          </p:nvSpPr>
          <p:spPr>
            <a:xfrm>
              <a:off x="3822831" y="561512"/>
              <a:ext cx="2393819" cy="12891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vi-VN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Cả hai cháu </a:t>
              </a:r>
              <a:endParaRPr 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vi-VN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có bao nhiêu </a:t>
              </a:r>
              <a:endParaRPr 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vi-VN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cục pin?</a:t>
              </a:r>
              <a:endParaRPr 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Rectangle: Rounded Corners 12"/>
          <p:cNvSpPr/>
          <p:nvPr/>
        </p:nvSpPr>
        <p:spPr>
          <a:xfrm>
            <a:off x="1005730" y="1481585"/>
            <a:ext cx="2400300" cy="635000"/>
          </a:xfrm>
          <a:prstGeom prst="roundRect">
            <a:avLst>
              <a:gd name="adj" fmla="val 42000"/>
            </a:avLst>
          </a:prstGeom>
          <a:solidFill>
            <a:schemeClr val="bg1"/>
          </a:solidFill>
          <a:ln w="28575">
            <a:solidFill>
              <a:schemeClr val="accent3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+ 17 = ?</a:t>
            </a:r>
            <a:endParaRPr lang="vi-VN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Table 20"/>
          <p:cNvGraphicFramePr>
            <a:graphicFrameLocks noGrp="1"/>
          </p:cNvGraphicFramePr>
          <p:nvPr/>
        </p:nvGraphicFramePr>
        <p:xfrm>
          <a:off x="-41864" y="2330835"/>
          <a:ext cx="4455678" cy="4093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7839"/>
                <a:gridCol w="2227839"/>
              </a:tblGrid>
              <a:tr h="441807">
                <a:tc>
                  <a:txBody>
                    <a:bodyPr/>
                    <a:p>
                      <a:pPr algn="ctr"/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Chục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 vị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35990">
                <a:tc>
                  <a:txBody>
                    <a:bodyPr/>
                    <a:p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7" name="Straight Connector 16"/>
          <p:cNvCxnSpPr/>
          <p:nvPr/>
        </p:nvCxnSpPr>
        <p:spPr>
          <a:xfrm flipV="1">
            <a:off x="-41864" y="4572311"/>
            <a:ext cx="4385310" cy="26035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869" y="2951620"/>
            <a:ext cx="401802" cy="1171968"/>
          </a:xfrm>
          <a:prstGeom prst="rect">
            <a:avLst/>
          </a:prstGeom>
        </p:spPr>
      </p:pic>
      <p:sp>
        <p:nvSpPr>
          <p:cNvPr id="19" name="Can 33"/>
          <p:cNvSpPr/>
          <p:nvPr/>
        </p:nvSpPr>
        <p:spPr>
          <a:xfrm>
            <a:off x="3000641" y="2971290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168" y="2971290"/>
            <a:ext cx="401802" cy="117196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3739" y="2971290"/>
            <a:ext cx="401802" cy="1171968"/>
          </a:xfrm>
          <a:prstGeom prst="rect">
            <a:avLst/>
          </a:prstGeom>
        </p:spPr>
      </p:pic>
      <p:sp>
        <p:nvSpPr>
          <p:cNvPr id="22" name="Can 33"/>
          <p:cNvSpPr/>
          <p:nvPr/>
        </p:nvSpPr>
        <p:spPr>
          <a:xfrm>
            <a:off x="2794001" y="2970670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an 33"/>
          <p:cNvSpPr/>
          <p:nvPr/>
        </p:nvSpPr>
        <p:spPr>
          <a:xfrm>
            <a:off x="2581185" y="2970670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Can 33"/>
          <p:cNvSpPr/>
          <p:nvPr/>
        </p:nvSpPr>
        <p:spPr>
          <a:xfrm>
            <a:off x="3215679" y="2970670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Can 33"/>
          <p:cNvSpPr/>
          <p:nvPr/>
        </p:nvSpPr>
        <p:spPr>
          <a:xfrm>
            <a:off x="3430717" y="2970670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: Rounded Corners 23"/>
          <p:cNvSpPr/>
          <p:nvPr/>
        </p:nvSpPr>
        <p:spPr>
          <a:xfrm>
            <a:off x="2487408" y="2872967"/>
            <a:ext cx="1362891" cy="3372931"/>
          </a:xfrm>
          <a:custGeom>
            <a:avLst/>
            <a:gdLst>
              <a:gd name="connsiteX0" fmla="*/ 0 w 1053340"/>
              <a:gd name="connsiteY0" fmla="*/ 175560 h 3352793"/>
              <a:gd name="connsiteX1" fmla="*/ 175560 w 1053340"/>
              <a:gd name="connsiteY1" fmla="*/ 0 h 3352793"/>
              <a:gd name="connsiteX2" fmla="*/ 877780 w 1053340"/>
              <a:gd name="connsiteY2" fmla="*/ 0 h 3352793"/>
              <a:gd name="connsiteX3" fmla="*/ 1053340 w 1053340"/>
              <a:gd name="connsiteY3" fmla="*/ 175560 h 3352793"/>
              <a:gd name="connsiteX4" fmla="*/ 1053340 w 1053340"/>
              <a:gd name="connsiteY4" fmla="*/ 3177233 h 3352793"/>
              <a:gd name="connsiteX5" fmla="*/ 877780 w 1053340"/>
              <a:gd name="connsiteY5" fmla="*/ 3352793 h 3352793"/>
              <a:gd name="connsiteX6" fmla="*/ 175560 w 1053340"/>
              <a:gd name="connsiteY6" fmla="*/ 3352793 h 3352793"/>
              <a:gd name="connsiteX7" fmla="*/ 0 w 1053340"/>
              <a:gd name="connsiteY7" fmla="*/ 3177233 h 3352793"/>
              <a:gd name="connsiteX8" fmla="*/ 0 w 1053340"/>
              <a:gd name="connsiteY8" fmla="*/ 175560 h 3352793"/>
              <a:gd name="connsiteX0-1" fmla="*/ 0 w 1320040"/>
              <a:gd name="connsiteY0-2" fmla="*/ 190960 h 3368193"/>
              <a:gd name="connsiteX1-3" fmla="*/ 175560 w 1320040"/>
              <a:gd name="connsiteY1-4" fmla="*/ 15400 h 3368193"/>
              <a:gd name="connsiteX2-5" fmla="*/ 877780 w 1320040"/>
              <a:gd name="connsiteY2-6" fmla="*/ 15400 h 3368193"/>
              <a:gd name="connsiteX3-7" fmla="*/ 1320040 w 1320040"/>
              <a:gd name="connsiteY3-8" fmla="*/ 57610 h 3368193"/>
              <a:gd name="connsiteX4-9" fmla="*/ 1053340 w 1320040"/>
              <a:gd name="connsiteY4-10" fmla="*/ 3192633 h 3368193"/>
              <a:gd name="connsiteX5-11" fmla="*/ 877780 w 1320040"/>
              <a:gd name="connsiteY5-12" fmla="*/ 3368193 h 3368193"/>
              <a:gd name="connsiteX6-13" fmla="*/ 175560 w 1320040"/>
              <a:gd name="connsiteY6-14" fmla="*/ 3368193 h 3368193"/>
              <a:gd name="connsiteX7-15" fmla="*/ 0 w 1320040"/>
              <a:gd name="connsiteY7-16" fmla="*/ 3192633 h 3368193"/>
              <a:gd name="connsiteX8-17" fmla="*/ 0 w 1320040"/>
              <a:gd name="connsiteY8-18" fmla="*/ 190960 h 3368193"/>
              <a:gd name="connsiteX0-19" fmla="*/ 0 w 1350052"/>
              <a:gd name="connsiteY0-20" fmla="*/ 190960 h 3368193"/>
              <a:gd name="connsiteX1-21" fmla="*/ 175560 w 1350052"/>
              <a:gd name="connsiteY1-22" fmla="*/ 15400 h 3368193"/>
              <a:gd name="connsiteX2-23" fmla="*/ 877780 w 1350052"/>
              <a:gd name="connsiteY2-24" fmla="*/ 15400 h 3368193"/>
              <a:gd name="connsiteX3-25" fmla="*/ 1320040 w 1350052"/>
              <a:gd name="connsiteY3-26" fmla="*/ 57610 h 3368193"/>
              <a:gd name="connsiteX4-27" fmla="*/ 1303321 w 1350052"/>
              <a:gd name="connsiteY4-28" fmla="*/ 1477878 h 3368193"/>
              <a:gd name="connsiteX5-29" fmla="*/ 1053340 w 1350052"/>
              <a:gd name="connsiteY5-30" fmla="*/ 3192633 h 3368193"/>
              <a:gd name="connsiteX6-31" fmla="*/ 877780 w 1350052"/>
              <a:gd name="connsiteY6-32" fmla="*/ 3368193 h 3368193"/>
              <a:gd name="connsiteX7-33" fmla="*/ 175560 w 1350052"/>
              <a:gd name="connsiteY7-34" fmla="*/ 3368193 h 3368193"/>
              <a:gd name="connsiteX8-35" fmla="*/ 0 w 1350052"/>
              <a:gd name="connsiteY8-36" fmla="*/ 3192633 h 3368193"/>
              <a:gd name="connsiteX9" fmla="*/ 0 w 1350052"/>
              <a:gd name="connsiteY9" fmla="*/ 190960 h 3368193"/>
              <a:gd name="connsiteX0-37" fmla="*/ 0 w 1350052"/>
              <a:gd name="connsiteY0-38" fmla="*/ 190960 h 3368193"/>
              <a:gd name="connsiteX1-39" fmla="*/ 175560 w 1350052"/>
              <a:gd name="connsiteY1-40" fmla="*/ 15400 h 3368193"/>
              <a:gd name="connsiteX2-41" fmla="*/ 877780 w 1350052"/>
              <a:gd name="connsiteY2-42" fmla="*/ 15400 h 3368193"/>
              <a:gd name="connsiteX3-43" fmla="*/ 1320040 w 1350052"/>
              <a:gd name="connsiteY3-44" fmla="*/ 57610 h 3368193"/>
              <a:gd name="connsiteX4-45" fmla="*/ 1303321 w 1350052"/>
              <a:gd name="connsiteY4-46" fmla="*/ 1477878 h 3368193"/>
              <a:gd name="connsiteX5-47" fmla="*/ 1053340 w 1350052"/>
              <a:gd name="connsiteY5-48" fmla="*/ 3192633 h 3368193"/>
              <a:gd name="connsiteX6-49" fmla="*/ 877780 w 1350052"/>
              <a:gd name="connsiteY6-50" fmla="*/ 3368193 h 3368193"/>
              <a:gd name="connsiteX7-51" fmla="*/ 175560 w 1350052"/>
              <a:gd name="connsiteY7-52" fmla="*/ 3368193 h 3368193"/>
              <a:gd name="connsiteX8-53" fmla="*/ 0 w 1350052"/>
              <a:gd name="connsiteY8-54" fmla="*/ 3192633 h 3368193"/>
              <a:gd name="connsiteX9-55" fmla="*/ 0 w 1350052"/>
              <a:gd name="connsiteY9-56" fmla="*/ 190960 h 3368193"/>
              <a:gd name="connsiteX0-57" fmla="*/ 0 w 1350052"/>
              <a:gd name="connsiteY0-58" fmla="*/ 190960 h 3368193"/>
              <a:gd name="connsiteX1-59" fmla="*/ 175560 w 1350052"/>
              <a:gd name="connsiteY1-60" fmla="*/ 15400 h 3368193"/>
              <a:gd name="connsiteX2-61" fmla="*/ 877780 w 1350052"/>
              <a:gd name="connsiteY2-62" fmla="*/ 15400 h 3368193"/>
              <a:gd name="connsiteX3-63" fmla="*/ 1320040 w 1350052"/>
              <a:gd name="connsiteY3-64" fmla="*/ 57610 h 3368193"/>
              <a:gd name="connsiteX4-65" fmla="*/ 1303321 w 1350052"/>
              <a:gd name="connsiteY4-66" fmla="*/ 1477878 h 3368193"/>
              <a:gd name="connsiteX5-67" fmla="*/ 884221 w 1350052"/>
              <a:gd name="connsiteY5-68" fmla="*/ 2020803 h 3368193"/>
              <a:gd name="connsiteX6-69" fmla="*/ 1053340 w 1350052"/>
              <a:gd name="connsiteY6-70" fmla="*/ 3192633 h 3368193"/>
              <a:gd name="connsiteX7-71" fmla="*/ 877780 w 1350052"/>
              <a:gd name="connsiteY7-72" fmla="*/ 3368193 h 3368193"/>
              <a:gd name="connsiteX8-73" fmla="*/ 175560 w 1350052"/>
              <a:gd name="connsiteY8-74" fmla="*/ 3368193 h 3368193"/>
              <a:gd name="connsiteX9-75" fmla="*/ 0 w 1350052"/>
              <a:gd name="connsiteY9-76" fmla="*/ 3192633 h 3368193"/>
              <a:gd name="connsiteX10" fmla="*/ 0 w 1350052"/>
              <a:gd name="connsiteY10" fmla="*/ 190960 h 3368193"/>
              <a:gd name="connsiteX0-77" fmla="*/ 0 w 1350052"/>
              <a:gd name="connsiteY0-78" fmla="*/ 190960 h 3368193"/>
              <a:gd name="connsiteX1-79" fmla="*/ 175560 w 1350052"/>
              <a:gd name="connsiteY1-80" fmla="*/ 15400 h 3368193"/>
              <a:gd name="connsiteX2-81" fmla="*/ 877780 w 1350052"/>
              <a:gd name="connsiteY2-82" fmla="*/ 15400 h 3368193"/>
              <a:gd name="connsiteX3-83" fmla="*/ 1320040 w 1350052"/>
              <a:gd name="connsiteY3-84" fmla="*/ 57610 h 3368193"/>
              <a:gd name="connsiteX4-85" fmla="*/ 1303321 w 1350052"/>
              <a:gd name="connsiteY4-86" fmla="*/ 1477878 h 3368193"/>
              <a:gd name="connsiteX5-87" fmla="*/ 884221 w 1350052"/>
              <a:gd name="connsiteY5-88" fmla="*/ 2020803 h 3368193"/>
              <a:gd name="connsiteX6-89" fmla="*/ 872365 w 1350052"/>
              <a:gd name="connsiteY6-90" fmla="*/ 3202158 h 3368193"/>
              <a:gd name="connsiteX7-91" fmla="*/ 877780 w 1350052"/>
              <a:gd name="connsiteY7-92" fmla="*/ 3368193 h 3368193"/>
              <a:gd name="connsiteX8-93" fmla="*/ 175560 w 1350052"/>
              <a:gd name="connsiteY8-94" fmla="*/ 3368193 h 3368193"/>
              <a:gd name="connsiteX9-95" fmla="*/ 0 w 1350052"/>
              <a:gd name="connsiteY9-96" fmla="*/ 3192633 h 3368193"/>
              <a:gd name="connsiteX10-97" fmla="*/ 0 w 1350052"/>
              <a:gd name="connsiteY10-98" fmla="*/ 190960 h 3368193"/>
              <a:gd name="connsiteX0-99" fmla="*/ 0 w 1350052"/>
              <a:gd name="connsiteY0-100" fmla="*/ 190960 h 3368193"/>
              <a:gd name="connsiteX1-101" fmla="*/ 175560 w 1350052"/>
              <a:gd name="connsiteY1-102" fmla="*/ 15400 h 3368193"/>
              <a:gd name="connsiteX2-103" fmla="*/ 877780 w 1350052"/>
              <a:gd name="connsiteY2-104" fmla="*/ 15400 h 3368193"/>
              <a:gd name="connsiteX3-105" fmla="*/ 1320040 w 1350052"/>
              <a:gd name="connsiteY3-106" fmla="*/ 57610 h 3368193"/>
              <a:gd name="connsiteX4-107" fmla="*/ 1303321 w 1350052"/>
              <a:gd name="connsiteY4-108" fmla="*/ 1477878 h 3368193"/>
              <a:gd name="connsiteX5-109" fmla="*/ 884221 w 1350052"/>
              <a:gd name="connsiteY5-110" fmla="*/ 2020803 h 3368193"/>
              <a:gd name="connsiteX6-111" fmla="*/ 872365 w 1350052"/>
              <a:gd name="connsiteY6-112" fmla="*/ 3202158 h 3368193"/>
              <a:gd name="connsiteX7-113" fmla="*/ 877780 w 1350052"/>
              <a:gd name="connsiteY7-114" fmla="*/ 3368193 h 3368193"/>
              <a:gd name="connsiteX8-115" fmla="*/ 175560 w 1350052"/>
              <a:gd name="connsiteY8-116" fmla="*/ 3368193 h 3368193"/>
              <a:gd name="connsiteX9-117" fmla="*/ 0 w 1350052"/>
              <a:gd name="connsiteY9-118" fmla="*/ 3192633 h 3368193"/>
              <a:gd name="connsiteX10-119" fmla="*/ 0 w 1350052"/>
              <a:gd name="connsiteY10-120" fmla="*/ 190960 h 3368193"/>
              <a:gd name="connsiteX0-121" fmla="*/ 0 w 1350052"/>
              <a:gd name="connsiteY0-122" fmla="*/ 201030 h 3378263"/>
              <a:gd name="connsiteX1-123" fmla="*/ 175560 w 1350052"/>
              <a:gd name="connsiteY1-124" fmla="*/ 25470 h 3378263"/>
              <a:gd name="connsiteX2-125" fmla="*/ 877780 w 1350052"/>
              <a:gd name="connsiteY2-126" fmla="*/ 6420 h 3378263"/>
              <a:gd name="connsiteX3-127" fmla="*/ 1320040 w 1350052"/>
              <a:gd name="connsiteY3-128" fmla="*/ 67680 h 3378263"/>
              <a:gd name="connsiteX4-129" fmla="*/ 1303321 w 1350052"/>
              <a:gd name="connsiteY4-130" fmla="*/ 1487948 h 3378263"/>
              <a:gd name="connsiteX5-131" fmla="*/ 884221 w 1350052"/>
              <a:gd name="connsiteY5-132" fmla="*/ 2030873 h 3378263"/>
              <a:gd name="connsiteX6-133" fmla="*/ 872365 w 1350052"/>
              <a:gd name="connsiteY6-134" fmla="*/ 3212228 h 3378263"/>
              <a:gd name="connsiteX7-135" fmla="*/ 877780 w 1350052"/>
              <a:gd name="connsiteY7-136" fmla="*/ 3378263 h 3378263"/>
              <a:gd name="connsiteX8-137" fmla="*/ 175560 w 1350052"/>
              <a:gd name="connsiteY8-138" fmla="*/ 3378263 h 3378263"/>
              <a:gd name="connsiteX9-139" fmla="*/ 0 w 1350052"/>
              <a:gd name="connsiteY9-140" fmla="*/ 3202703 h 3378263"/>
              <a:gd name="connsiteX10-141" fmla="*/ 0 w 1350052"/>
              <a:gd name="connsiteY10-142" fmla="*/ 201030 h 3378263"/>
              <a:gd name="connsiteX0-143" fmla="*/ 0 w 1350052"/>
              <a:gd name="connsiteY0-144" fmla="*/ 201030 h 3378263"/>
              <a:gd name="connsiteX1-145" fmla="*/ 175560 w 1350052"/>
              <a:gd name="connsiteY1-146" fmla="*/ 25470 h 3378263"/>
              <a:gd name="connsiteX2-147" fmla="*/ 877780 w 1350052"/>
              <a:gd name="connsiteY2-148" fmla="*/ 6420 h 3378263"/>
              <a:gd name="connsiteX3-149" fmla="*/ 1320040 w 1350052"/>
              <a:gd name="connsiteY3-150" fmla="*/ 67680 h 3378263"/>
              <a:gd name="connsiteX4-151" fmla="*/ 1303321 w 1350052"/>
              <a:gd name="connsiteY4-152" fmla="*/ 1487948 h 3378263"/>
              <a:gd name="connsiteX5-153" fmla="*/ 884221 w 1350052"/>
              <a:gd name="connsiteY5-154" fmla="*/ 2030873 h 3378263"/>
              <a:gd name="connsiteX6-155" fmla="*/ 872365 w 1350052"/>
              <a:gd name="connsiteY6-156" fmla="*/ 3212228 h 3378263"/>
              <a:gd name="connsiteX7-157" fmla="*/ 753955 w 1350052"/>
              <a:gd name="connsiteY7-158" fmla="*/ 3378263 h 3378263"/>
              <a:gd name="connsiteX8-159" fmla="*/ 175560 w 1350052"/>
              <a:gd name="connsiteY8-160" fmla="*/ 3378263 h 3378263"/>
              <a:gd name="connsiteX9-161" fmla="*/ 0 w 1350052"/>
              <a:gd name="connsiteY9-162" fmla="*/ 3202703 h 3378263"/>
              <a:gd name="connsiteX10-163" fmla="*/ 0 w 1350052"/>
              <a:gd name="connsiteY10-164" fmla="*/ 201030 h 3378263"/>
              <a:gd name="connsiteX0-165" fmla="*/ 0 w 1350052"/>
              <a:gd name="connsiteY0-166" fmla="*/ 195698 h 3372931"/>
              <a:gd name="connsiteX1-167" fmla="*/ 175560 w 1350052"/>
              <a:gd name="connsiteY1-168" fmla="*/ 20138 h 3372931"/>
              <a:gd name="connsiteX2-169" fmla="*/ 877780 w 1350052"/>
              <a:gd name="connsiteY2-170" fmla="*/ 1088 h 3372931"/>
              <a:gd name="connsiteX3-171" fmla="*/ 1320040 w 1350052"/>
              <a:gd name="connsiteY3-172" fmla="*/ 81398 h 3372931"/>
              <a:gd name="connsiteX4-173" fmla="*/ 1303321 w 1350052"/>
              <a:gd name="connsiteY4-174" fmla="*/ 1482616 h 3372931"/>
              <a:gd name="connsiteX5-175" fmla="*/ 884221 w 1350052"/>
              <a:gd name="connsiteY5-176" fmla="*/ 2025541 h 3372931"/>
              <a:gd name="connsiteX6-177" fmla="*/ 872365 w 1350052"/>
              <a:gd name="connsiteY6-178" fmla="*/ 3206896 h 3372931"/>
              <a:gd name="connsiteX7-179" fmla="*/ 753955 w 1350052"/>
              <a:gd name="connsiteY7-180" fmla="*/ 3372931 h 3372931"/>
              <a:gd name="connsiteX8-181" fmla="*/ 175560 w 1350052"/>
              <a:gd name="connsiteY8-182" fmla="*/ 3372931 h 3372931"/>
              <a:gd name="connsiteX9-183" fmla="*/ 0 w 1350052"/>
              <a:gd name="connsiteY9-184" fmla="*/ 3197371 h 3372931"/>
              <a:gd name="connsiteX10-185" fmla="*/ 0 w 1350052"/>
              <a:gd name="connsiteY10-186" fmla="*/ 195698 h 3372931"/>
              <a:gd name="connsiteX0-187" fmla="*/ 0 w 1362891"/>
              <a:gd name="connsiteY0-188" fmla="*/ 195698 h 3372931"/>
              <a:gd name="connsiteX1-189" fmla="*/ 175560 w 1362891"/>
              <a:gd name="connsiteY1-190" fmla="*/ 20138 h 3372931"/>
              <a:gd name="connsiteX2-191" fmla="*/ 877780 w 1362891"/>
              <a:gd name="connsiteY2-192" fmla="*/ 1088 h 3372931"/>
              <a:gd name="connsiteX3-193" fmla="*/ 1320040 w 1362891"/>
              <a:gd name="connsiteY3-194" fmla="*/ 81398 h 3372931"/>
              <a:gd name="connsiteX4-195" fmla="*/ 1331896 w 1362891"/>
              <a:gd name="connsiteY4-196" fmla="*/ 1482616 h 3372931"/>
              <a:gd name="connsiteX5-197" fmla="*/ 884221 w 1362891"/>
              <a:gd name="connsiteY5-198" fmla="*/ 2025541 h 3372931"/>
              <a:gd name="connsiteX6-199" fmla="*/ 872365 w 1362891"/>
              <a:gd name="connsiteY6-200" fmla="*/ 3206896 h 3372931"/>
              <a:gd name="connsiteX7-201" fmla="*/ 753955 w 1362891"/>
              <a:gd name="connsiteY7-202" fmla="*/ 3372931 h 3372931"/>
              <a:gd name="connsiteX8-203" fmla="*/ 175560 w 1362891"/>
              <a:gd name="connsiteY8-204" fmla="*/ 3372931 h 3372931"/>
              <a:gd name="connsiteX9-205" fmla="*/ 0 w 1362891"/>
              <a:gd name="connsiteY9-206" fmla="*/ 3197371 h 3372931"/>
              <a:gd name="connsiteX10-207" fmla="*/ 0 w 1362891"/>
              <a:gd name="connsiteY10-208" fmla="*/ 195698 h 337293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55" y="connsiteY9-56"/>
              </a:cxn>
              <a:cxn ang="0">
                <a:pos x="connsiteX10-97" y="connsiteY10-98"/>
              </a:cxn>
            </a:cxnLst>
            <a:rect l="l" t="t" r="r" b="b"/>
            <a:pathLst>
              <a:path w="1362891" h="3372931">
                <a:moveTo>
                  <a:pt x="0" y="195698"/>
                </a:moveTo>
                <a:cubicBezTo>
                  <a:pt x="0" y="98739"/>
                  <a:pt x="78601" y="20138"/>
                  <a:pt x="175560" y="20138"/>
                </a:cubicBezTo>
                <a:lnTo>
                  <a:pt x="877780" y="1088"/>
                </a:lnTo>
                <a:cubicBezTo>
                  <a:pt x="974739" y="1088"/>
                  <a:pt x="1320040" y="-15561"/>
                  <a:pt x="1320040" y="81398"/>
                </a:cubicBezTo>
                <a:cubicBezTo>
                  <a:pt x="1373501" y="321969"/>
                  <a:pt x="1376346" y="960112"/>
                  <a:pt x="1331896" y="1482616"/>
                </a:cubicBezTo>
                <a:cubicBezTo>
                  <a:pt x="1295772" y="1808227"/>
                  <a:pt x="925885" y="1739749"/>
                  <a:pt x="884221" y="2025541"/>
                </a:cubicBezTo>
                <a:cubicBezTo>
                  <a:pt x="842558" y="2311334"/>
                  <a:pt x="890901" y="2980744"/>
                  <a:pt x="872365" y="3206896"/>
                </a:cubicBezTo>
                <a:cubicBezTo>
                  <a:pt x="872365" y="3303855"/>
                  <a:pt x="850914" y="3372931"/>
                  <a:pt x="753955" y="3372931"/>
                </a:cubicBezTo>
                <a:lnTo>
                  <a:pt x="175560" y="3372931"/>
                </a:lnTo>
                <a:cubicBezTo>
                  <a:pt x="78601" y="3372931"/>
                  <a:pt x="0" y="3294330"/>
                  <a:pt x="0" y="3197371"/>
                </a:cubicBezTo>
                <a:lnTo>
                  <a:pt x="0" y="195698"/>
                </a:lnTo>
                <a:close/>
              </a:path>
            </a:pathLst>
          </a:custGeom>
          <a:noFill/>
          <a:ln w="28575">
            <a:solidFill>
              <a:srgbClr val="B40C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Can 33"/>
          <p:cNvSpPr/>
          <p:nvPr/>
        </p:nvSpPr>
        <p:spPr>
          <a:xfrm>
            <a:off x="3006429" y="5028881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Can 33"/>
          <p:cNvSpPr/>
          <p:nvPr/>
        </p:nvSpPr>
        <p:spPr>
          <a:xfrm>
            <a:off x="2799789" y="5028261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Can 33"/>
          <p:cNvSpPr/>
          <p:nvPr/>
        </p:nvSpPr>
        <p:spPr>
          <a:xfrm>
            <a:off x="2586973" y="5028261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Can 33"/>
          <p:cNvSpPr/>
          <p:nvPr/>
        </p:nvSpPr>
        <p:spPr>
          <a:xfrm>
            <a:off x="3221467" y="5028261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Can 33"/>
          <p:cNvSpPr/>
          <p:nvPr/>
        </p:nvSpPr>
        <p:spPr>
          <a:xfrm>
            <a:off x="3436505" y="5028261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Can 33"/>
          <p:cNvSpPr/>
          <p:nvPr/>
        </p:nvSpPr>
        <p:spPr>
          <a:xfrm>
            <a:off x="3651543" y="5028261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Can 33"/>
          <p:cNvSpPr/>
          <p:nvPr/>
        </p:nvSpPr>
        <p:spPr>
          <a:xfrm>
            <a:off x="3866581" y="5028261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 flipV="1">
            <a:off x="2045263" y="4143258"/>
            <a:ext cx="381000" cy="64585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1508643" y="3189875"/>
            <a:ext cx="503059" cy="1328054"/>
            <a:chOff x="2394689" y="3072917"/>
            <a:chExt cx="503059" cy="1328054"/>
          </a:xfrm>
        </p:grpSpPr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439619" y="3151843"/>
              <a:ext cx="401802" cy="1171968"/>
            </a:xfrm>
            <a:prstGeom prst="rect">
              <a:avLst/>
            </a:prstGeom>
          </p:spPr>
        </p:pic>
        <p:sp>
          <p:nvSpPr>
            <p:cNvPr id="37" name="Rectangle: Rounded Corners 34"/>
            <p:cNvSpPr/>
            <p:nvPr/>
          </p:nvSpPr>
          <p:spPr>
            <a:xfrm>
              <a:off x="2394689" y="3072917"/>
              <a:ext cx="503059" cy="1328054"/>
            </a:xfrm>
            <a:prstGeom prst="roundRect">
              <a:avLst/>
            </a:prstGeom>
            <a:noFill/>
            <a:ln w="28575">
              <a:solidFill>
                <a:srgbClr val="B40C6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vi-VN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8" name="Rectangle: Rounded Corners 35"/>
          <p:cNvSpPr/>
          <p:nvPr/>
        </p:nvSpPr>
        <p:spPr>
          <a:xfrm>
            <a:off x="4764171" y="3457981"/>
            <a:ext cx="1339895" cy="2722572"/>
          </a:xfrm>
          <a:prstGeom prst="roundRect">
            <a:avLst>
              <a:gd name="adj" fmla="val 15808"/>
            </a:avLst>
          </a:prstGeom>
          <a:solidFill>
            <a:schemeClr val="bg1"/>
          </a:solidFill>
          <a:ln w="28575">
            <a:solidFill>
              <a:schemeClr val="accent3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vi-VN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6"/>
          <p:cNvSpPr/>
          <p:nvPr/>
        </p:nvSpPr>
        <p:spPr>
          <a:xfrm>
            <a:off x="5038498" y="3474835"/>
            <a:ext cx="577850" cy="52197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7"/>
          <p:cNvSpPr/>
          <p:nvPr/>
        </p:nvSpPr>
        <p:spPr>
          <a:xfrm>
            <a:off x="4787096" y="3985514"/>
            <a:ext cx="390525" cy="52197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38"/>
          <p:cNvSpPr/>
          <p:nvPr/>
        </p:nvSpPr>
        <p:spPr>
          <a:xfrm>
            <a:off x="5009264" y="4337674"/>
            <a:ext cx="872206" cy="52197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4901334" y="5168671"/>
            <a:ext cx="106556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0"/>
          <p:cNvSpPr/>
          <p:nvPr/>
        </p:nvSpPr>
        <p:spPr>
          <a:xfrm>
            <a:off x="5359620" y="5194707"/>
            <a:ext cx="527709" cy="52197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41"/>
          <p:cNvSpPr/>
          <p:nvPr/>
        </p:nvSpPr>
        <p:spPr>
          <a:xfrm>
            <a:off x="5026388" y="5189397"/>
            <a:ext cx="380365" cy="52197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2"/>
          <p:cNvSpPr txBox="1"/>
          <p:nvPr/>
        </p:nvSpPr>
        <p:spPr>
          <a:xfrm>
            <a:off x="5756683" y="3240889"/>
            <a:ext cx="3940759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cộng 7 bằng 13, 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viết 3 nhớ 1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thêm 1 bằng 4,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cộng 1 bằng 5, 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viết 5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Rectangle: Rounded Corners 43"/>
          <p:cNvSpPr/>
          <p:nvPr/>
        </p:nvSpPr>
        <p:spPr>
          <a:xfrm>
            <a:off x="6409980" y="5438565"/>
            <a:ext cx="2400300" cy="635000"/>
          </a:xfrm>
          <a:prstGeom prst="roundRect">
            <a:avLst>
              <a:gd name="adj" fmla="val 42000"/>
            </a:avLst>
          </a:prstGeom>
          <a:solidFill>
            <a:schemeClr val="bg1"/>
          </a:solidFill>
          <a:ln w="28575">
            <a:solidFill>
              <a:schemeClr val="accent3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+ 17 = 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</a:t>
            </a:r>
            <a:endParaRPr lang="vi-VN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866" y="4949718"/>
            <a:ext cx="401802" cy="1171968"/>
          </a:xfrm>
          <a:prstGeom prst="rect">
            <a:avLst/>
          </a:prstGeom>
        </p:spPr>
      </p:pic>
      <p:sp>
        <p:nvSpPr>
          <p:cNvPr id="48" name="Can 33"/>
          <p:cNvSpPr/>
          <p:nvPr/>
        </p:nvSpPr>
        <p:spPr>
          <a:xfrm>
            <a:off x="3651543" y="2970670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500"/>
                            </p:stCondLst>
                            <p:childTnLst>
                              <p:par>
                                <p:cTn id="8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1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500"/>
                            </p:stCondLst>
                            <p:childTnLst>
                              <p:par>
                                <p:cTn id="12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3000"/>
                            </p:stCondLst>
                            <p:childTnLst>
                              <p:par>
                                <p:cTn id="1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000"/>
                            </p:stCondLst>
                            <p:childTnLst>
                              <p:par>
                                <p:cTn id="17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2500"/>
                            </p:stCondLst>
                            <p:childTnLst>
                              <p:par>
                                <p:cTn id="17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0" dur="5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500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00"/>
                            </p:stCondLst>
                            <p:childTnLst>
                              <p:par>
                                <p:cTn id="19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ldLvl="0" animBg="1"/>
      <p:bldP spid="19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6" grpId="0" bldLvl="0" animBg="1"/>
      <p:bldP spid="27" grpId="0" bldLvl="0" animBg="1"/>
      <p:bldP spid="28" grpId="0" bldLvl="0" animBg="1"/>
      <p:bldP spid="29" grpId="0" bldLvl="0" animBg="1"/>
      <p:bldP spid="30" grpId="0" bldLvl="0" animBg="1"/>
      <p:bldP spid="31" grpId="0" bldLvl="0" animBg="1"/>
      <p:bldP spid="32" grpId="0" bldLvl="0" animBg="1"/>
      <p:bldP spid="33" grpId="0" bldLvl="0" animBg="1"/>
      <p:bldP spid="38" grpId="0" bldLvl="0" animBg="1"/>
      <p:bldP spid="39" grpId="0"/>
      <p:bldP spid="40" grpId="0"/>
      <p:bldP spid="41" grpId="0"/>
      <p:bldP spid="43" grpId="0"/>
      <p:bldP spid="44" grpId="0"/>
      <p:bldP spid="45" grpId="0" uiExpand="1" build="p"/>
      <p:bldP spid="46" grpId="0" bldLvl="0" animBg="1"/>
      <p:bldP spid="48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Content Placeholder 1"/>
          <p:cNvSpPr/>
          <p:nvPr>
            <p:ph idx="1"/>
          </p:nvPr>
        </p:nvSpPr>
        <p:spPr>
          <a:xfrm>
            <a:off x="-457200" y="1600200"/>
            <a:ext cx="8229600" cy="4525963"/>
          </a:xfrm>
        </p:spPr>
        <p:txBody>
          <a:bodyPr/>
          <a:p>
            <a:endParaRPr lang="en-US"/>
          </a:p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725556" y="1422788"/>
            <a:ext cx="8490476" cy="2199588"/>
            <a:chOff x="1639957" y="1382506"/>
            <a:chExt cx="8490476" cy="2199588"/>
          </a:xfrm>
        </p:grpSpPr>
        <p:sp>
          <p:nvSpPr>
            <p:cNvPr id="5" name="Rectangle: Rounded Corners 2"/>
            <p:cNvSpPr/>
            <p:nvPr/>
          </p:nvSpPr>
          <p:spPr>
            <a:xfrm>
              <a:off x="1639957" y="1382506"/>
              <a:ext cx="8229600" cy="2199588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accent5">
                  <a:lumMod val="20000"/>
                  <a:lumOff val="80000"/>
                </a:schemeClr>
              </a:solidFill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2633967" y="1421167"/>
              <a:ext cx="837249" cy="1312215"/>
              <a:chOff x="2567706" y="1602691"/>
              <a:chExt cx="837249" cy="131221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2819538" y="1602691"/>
                <a:ext cx="585417" cy="1305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pPr>
                  <a:lnSpc>
                    <a:spcPct val="150000"/>
                  </a:lnSpc>
                </a:pPr>
                <a:r>
                  <a:rPr lang="vi-VN" sz="2800" dirty="0"/>
                  <a:t>17</a:t>
                </a:r>
                <a:endParaRPr lang="vi-VN" sz="2800" dirty="0"/>
              </a:p>
              <a:p>
                <a:pPr>
                  <a:lnSpc>
                    <a:spcPct val="150000"/>
                  </a:lnSpc>
                </a:pPr>
                <a:r>
                  <a:rPr lang="vi-VN" sz="2800" dirty="0"/>
                  <a:t>24</a:t>
                </a:r>
                <a:endParaRPr lang="vi-VN" sz="2800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2567706" y="2070422"/>
                <a:ext cx="39466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r>
                  <a:rPr lang="vi-VN" sz="2800" dirty="0"/>
                  <a:t>+</a:t>
                </a:r>
                <a:endParaRPr lang="vi-VN" sz="2800" dirty="0"/>
              </a:p>
            </p:txBody>
          </p:sp>
          <p:cxnSp>
            <p:nvCxnSpPr>
              <p:cNvPr id="19" name="Straight Connector 18"/>
              <p:cNvCxnSpPr/>
              <p:nvPr/>
            </p:nvCxnSpPr>
            <p:spPr>
              <a:xfrm>
                <a:off x="2658969" y="2914906"/>
                <a:ext cx="74598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Group 6"/>
            <p:cNvGrpSpPr/>
            <p:nvPr/>
          </p:nvGrpSpPr>
          <p:grpSpPr>
            <a:xfrm>
              <a:off x="4853706" y="1421167"/>
              <a:ext cx="837249" cy="1312215"/>
              <a:chOff x="2567706" y="1602691"/>
              <a:chExt cx="837249" cy="1312215"/>
            </a:xfrm>
          </p:grpSpPr>
          <p:sp>
            <p:nvSpPr>
              <p:cNvPr id="14" name="TextBox 13"/>
              <p:cNvSpPr txBox="1"/>
              <p:nvPr/>
            </p:nvSpPr>
            <p:spPr>
              <a:xfrm>
                <a:off x="2819538" y="1602691"/>
                <a:ext cx="585417" cy="1305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pPr>
                  <a:lnSpc>
                    <a:spcPct val="150000"/>
                  </a:lnSpc>
                </a:pPr>
                <a:r>
                  <a:rPr lang="vi-VN" sz="2800" dirty="0"/>
                  <a:t>37</a:t>
                </a:r>
                <a:endParaRPr lang="vi-VN" sz="2800" dirty="0"/>
              </a:p>
              <a:p>
                <a:pPr>
                  <a:lnSpc>
                    <a:spcPct val="150000"/>
                  </a:lnSpc>
                </a:pPr>
                <a:r>
                  <a:rPr lang="vi-VN" sz="2800" dirty="0"/>
                  <a:t>36</a:t>
                </a:r>
                <a:endParaRPr lang="vi-VN" sz="2800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2567706" y="2070422"/>
                <a:ext cx="39466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r>
                  <a:rPr lang="vi-VN" sz="2800" dirty="0"/>
                  <a:t>+</a:t>
                </a:r>
                <a:endParaRPr lang="vi-VN" sz="2800" dirty="0"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658969" y="2914906"/>
                <a:ext cx="74598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Group 7"/>
            <p:cNvGrpSpPr/>
            <p:nvPr/>
          </p:nvGrpSpPr>
          <p:grpSpPr>
            <a:xfrm>
              <a:off x="7073445" y="1421167"/>
              <a:ext cx="837249" cy="1312215"/>
              <a:chOff x="2567706" y="1602691"/>
              <a:chExt cx="837249" cy="1312215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2819538" y="1602691"/>
                <a:ext cx="585417" cy="1305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pPr>
                  <a:lnSpc>
                    <a:spcPct val="150000"/>
                  </a:lnSpc>
                </a:pPr>
                <a:r>
                  <a:rPr lang="vi-VN" sz="2800" dirty="0"/>
                  <a:t>42</a:t>
                </a:r>
                <a:endParaRPr lang="vi-VN" sz="2800" dirty="0"/>
              </a:p>
              <a:p>
                <a:pPr>
                  <a:lnSpc>
                    <a:spcPct val="150000"/>
                  </a:lnSpc>
                </a:pPr>
                <a:r>
                  <a:rPr lang="vi-VN" sz="2800" dirty="0"/>
                  <a:t>48</a:t>
                </a:r>
                <a:endParaRPr lang="vi-VN" sz="2800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567706" y="2070422"/>
                <a:ext cx="39466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r>
                  <a:rPr lang="vi-VN" sz="2800" dirty="0"/>
                  <a:t>+</a:t>
                </a:r>
                <a:endParaRPr lang="vi-VN" sz="2800" dirty="0"/>
              </a:p>
            </p:txBody>
          </p:sp>
          <p:cxnSp>
            <p:nvCxnSpPr>
              <p:cNvPr id="13" name="Straight Connector 12"/>
              <p:cNvCxnSpPr/>
              <p:nvPr/>
            </p:nvCxnSpPr>
            <p:spPr>
              <a:xfrm>
                <a:off x="2658969" y="2914906"/>
                <a:ext cx="74598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Group 8"/>
            <p:cNvGrpSpPr/>
            <p:nvPr/>
          </p:nvGrpSpPr>
          <p:grpSpPr>
            <a:xfrm>
              <a:off x="9293184" y="1421167"/>
              <a:ext cx="837249" cy="1312215"/>
              <a:chOff x="2567706" y="1602691"/>
              <a:chExt cx="837249" cy="1312215"/>
            </a:xfrm>
          </p:grpSpPr>
          <p:sp>
            <p:nvSpPr>
              <p:cNvPr id="10" name="TextBox 7"/>
              <p:cNvSpPr txBox="1"/>
              <p:nvPr/>
            </p:nvSpPr>
            <p:spPr>
              <a:xfrm>
                <a:off x="2819538" y="1602691"/>
                <a:ext cx="585417" cy="1305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pPr>
                  <a:lnSpc>
                    <a:spcPct val="150000"/>
                  </a:lnSpc>
                </a:pPr>
                <a:r>
                  <a:rPr lang="vi-VN" sz="2800" dirty="0"/>
                  <a:t>59</a:t>
                </a:r>
                <a:endParaRPr lang="vi-VN" sz="2800" dirty="0"/>
              </a:p>
              <a:p>
                <a:pPr>
                  <a:lnSpc>
                    <a:spcPct val="150000"/>
                  </a:lnSpc>
                </a:pPr>
                <a:r>
                  <a:rPr lang="vi-VN" sz="2800" dirty="0"/>
                  <a:t>25</a:t>
                </a:r>
                <a:endParaRPr lang="vi-VN" sz="2800" dirty="0"/>
              </a:p>
            </p:txBody>
          </p:sp>
          <p:sp>
            <p:nvSpPr>
              <p:cNvPr id="20" name="TextBox 8"/>
              <p:cNvSpPr txBox="1"/>
              <p:nvPr/>
            </p:nvSpPr>
            <p:spPr>
              <a:xfrm>
                <a:off x="2567706" y="2070422"/>
                <a:ext cx="39466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r>
                  <a:rPr lang="vi-VN" sz="2800" dirty="0"/>
                  <a:t>+</a:t>
                </a:r>
                <a:endParaRPr lang="vi-VN" sz="2800" dirty="0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>
                <a:off x="2658969" y="2914906"/>
                <a:ext cx="74598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22" name="Picture 4" descr="Không có mô tả."/>
          <p:cNvPicPr>
            <a:picLocks noChangeAspect="1" noChangeArrowheads="1"/>
          </p:cNvPicPr>
          <p:nvPr/>
        </p:nvPicPr>
        <p:blipFill rotWithShape="1"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aturation sat="200000"/>
                    </a14:imgEffect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2226" b="37223"/>
          <a:stretch>
            <a:fillRect/>
          </a:stretch>
        </p:blipFill>
        <p:spPr bwMode="auto">
          <a:xfrm>
            <a:off x="-192720" y="466455"/>
            <a:ext cx="2456827" cy="953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Oval 22"/>
          <p:cNvSpPr/>
          <p:nvPr/>
        </p:nvSpPr>
        <p:spPr>
          <a:xfrm>
            <a:off x="60016" y="1571323"/>
            <a:ext cx="437322" cy="43732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b="1" dirty="0"/>
              <a:t>1</a:t>
            </a:r>
            <a:endParaRPr lang="vi-VN" sz="3200" b="1" dirty="0"/>
          </a:p>
        </p:txBody>
      </p:sp>
      <p:sp>
        <p:nvSpPr>
          <p:cNvPr id="24" name="TextBox 21"/>
          <p:cNvSpPr txBox="1"/>
          <p:nvPr/>
        </p:nvSpPr>
        <p:spPr>
          <a:xfrm>
            <a:off x="497338" y="1571323"/>
            <a:ext cx="8851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vi-VN" sz="2400" dirty="0"/>
              <a:t>Tính.</a:t>
            </a:r>
            <a:endParaRPr lang="vi-VN" sz="2400" dirty="0"/>
          </a:p>
        </p:txBody>
      </p:sp>
      <p:sp>
        <p:nvSpPr>
          <p:cNvPr id="25" name="TextBox 22"/>
          <p:cNvSpPr txBox="1"/>
          <p:nvPr/>
        </p:nvSpPr>
        <p:spPr>
          <a:xfrm>
            <a:off x="1916896" y="2838264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vi-VN" sz="3200" b="1" dirty="0">
                <a:solidFill>
                  <a:srgbClr val="FF0000"/>
                </a:solidFill>
              </a:rPr>
              <a:t>41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6" name="TextBox 23"/>
          <p:cNvSpPr txBox="1"/>
          <p:nvPr/>
        </p:nvSpPr>
        <p:spPr>
          <a:xfrm>
            <a:off x="4136635" y="2838263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vi-VN" sz="3200" b="1" dirty="0">
                <a:solidFill>
                  <a:srgbClr val="FF0000"/>
                </a:solidFill>
              </a:rPr>
              <a:t>73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8" name="TextBox 24"/>
          <p:cNvSpPr txBox="1"/>
          <p:nvPr/>
        </p:nvSpPr>
        <p:spPr>
          <a:xfrm>
            <a:off x="6356374" y="2838262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vi-VN" sz="3200" b="1" dirty="0">
                <a:solidFill>
                  <a:srgbClr val="FF0000"/>
                </a:solidFill>
              </a:rPr>
              <a:t>90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9" name="TextBox 25"/>
          <p:cNvSpPr txBox="1"/>
          <p:nvPr/>
        </p:nvSpPr>
        <p:spPr>
          <a:xfrm>
            <a:off x="8576113" y="2838261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vi-VN" sz="3200" b="1" dirty="0">
                <a:solidFill>
                  <a:srgbClr val="FF0000"/>
                </a:solidFill>
              </a:rPr>
              <a:t>84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50174" y="3647334"/>
            <a:ext cx="437322" cy="43732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b="1" dirty="0"/>
              <a:t>2</a:t>
            </a:r>
            <a:endParaRPr lang="vi-VN" sz="3200" b="1" dirty="0"/>
          </a:p>
        </p:txBody>
      </p:sp>
      <p:sp>
        <p:nvSpPr>
          <p:cNvPr id="31" name="TextBox 27"/>
          <p:cNvSpPr txBox="1"/>
          <p:nvPr/>
        </p:nvSpPr>
        <p:spPr>
          <a:xfrm>
            <a:off x="487496" y="3647334"/>
            <a:ext cx="2372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vi-VN" sz="2400" dirty="0"/>
              <a:t>Đặt tính rồi tính.</a:t>
            </a:r>
            <a:endParaRPr lang="vi-VN" sz="2400" dirty="0"/>
          </a:p>
        </p:txBody>
      </p:sp>
      <p:grpSp>
        <p:nvGrpSpPr>
          <p:cNvPr id="32" name="Group 31"/>
          <p:cNvGrpSpPr/>
          <p:nvPr/>
        </p:nvGrpSpPr>
        <p:grpSpPr>
          <a:xfrm>
            <a:off x="909826" y="4025149"/>
            <a:ext cx="7625667" cy="658838"/>
            <a:chOff x="1824226" y="3918823"/>
            <a:chExt cx="7625667" cy="658838"/>
          </a:xfrm>
        </p:grpSpPr>
        <p:sp>
          <p:nvSpPr>
            <p:cNvPr id="33" name="Rectangle 29"/>
            <p:cNvSpPr/>
            <p:nvPr/>
          </p:nvSpPr>
          <p:spPr>
            <a:xfrm>
              <a:off x="1824226" y="3918826"/>
              <a:ext cx="1394934" cy="65883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>
              <a:softEdge rad="127000"/>
            </a:effectLst>
          </p:spPr>
          <p:txBody>
            <a:bodyPr wrap="none">
              <a:spAutoFit/>
            </a:bodyPr>
            <a:p>
              <a:pPr>
                <a:lnSpc>
                  <a:spcPct val="150000"/>
                </a:lnSpc>
              </a:pPr>
              <a:r>
                <a:rPr lang="vi-VN" sz="2800" dirty="0"/>
                <a:t>23 + 67</a:t>
              </a:r>
              <a:endParaRPr lang="vi-VN" sz="2800" dirty="0"/>
            </a:p>
          </p:txBody>
        </p:sp>
        <p:sp>
          <p:nvSpPr>
            <p:cNvPr id="34" name="Rectangle 30"/>
            <p:cNvSpPr/>
            <p:nvPr/>
          </p:nvSpPr>
          <p:spPr>
            <a:xfrm>
              <a:off x="3901137" y="3918825"/>
              <a:ext cx="1394934" cy="65883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>
              <a:softEdge rad="127000"/>
            </a:effectLst>
          </p:spPr>
          <p:txBody>
            <a:bodyPr wrap="none">
              <a:spAutoFit/>
            </a:bodyPr>
            <a:p>
              <a:pPr>
                <a:lnSpc>
                  <a:spcPct val="150000"/>
                </a:lnSpc>
              </a:pPr>
              <a:r>
                <a:rPr lang="vi-VN" sz="2800" dirty="0"/>
                <a:t>46 + 18</a:t>
              </a:r>
              <a:endParaRPr lang="vi-VN" sz="2800" dirty="0"/>
            </a:p>
          </p:txBody>
        </p:sp>
        <p:sp>
          <p:nvSpPr>
            <p:cNvPr id="35" name="Rectangle 31"/>
            <p:cNvSpPr/>
            <p:nvPr/>
          </p:nvSpPr>
          <p:spPr>
            <a:xfrm>
              <a:off x="5978048" y="3918824"/>
              <a:ext cx="1394934" cy="65883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>
              <a:softEdge rad="127000"/>
            </a:effectLst>
          </p:spPr>
          <p:txBody>
            <a:bodyPr wrap="none">
              <a:spAutoFit/>
            </a:bodyPr>
            <a:p>
              <a:pPr>
                <a:lnSpc>
                  <a:spcPct val="150000"/>
                </a:lnSpc>
              </a:pPr>
              <a:r>
                <a:rPr lang="vi-VN" sz="2800" dirty="0"/>
                <a:t>59 + 21</a:t>
              </a:r>
              <a:endParaRPr lang="vi-VN" sz="2800" dirty="0"/>
            </a:p>
          </p:txBody>
        </p:sp>
        <p:sp>
          <p:nvSpPr>
            <p:cNvPr id="36" name="Rectangle 32"/>
            <p:cNvSpPr/>
            <p:nvPr/>
          </p:nvSpPr>
          <p:spPr>
            <a:xfrm>
              <a:off x="8054959" y="3918823"/>
              <a:ext cx="1394934" cy="65883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>
              <a:softEdge rad="127000"/>
            </a:effectLst>
          </p:spPr>
          <p:txBody>
            <a:bodyPr wrap="none">
              <a:spAutoFit/>
            </a:bodyPr>
            <a:p>
              <a:pPr>
                <a:lnSpc>
                  <a:spcPct val="150000"/>
                </a:lnSpc>
              </a:pPr>
              <a:r>
                <a:rPr lang="vi-VN" sz="2800" dirty="0"/>
                <a:t>64 + 19</a:t>
              </a:r>
              <a:endParaRPr lang="vi-VN" sz="2800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009373" y="4527792"/>
            <a:ext cx="837249" cy="1312215"/>
            <a:chOff x="1933616" y="4498692"/>
            <a:chExt cx="837249" cy="1312215"/>
          </a:xfrm>
        </p:grpSpPr>
        <p:sp>
          <p:nvSpPr>
            <p:cNvPr id="38" name="TextBox 34"/>
            <p:cNvSpPr txBox="1"/>
            <p:nvPr/>
          </p:nvSpPr>
          <p:spPr>
            <a:xfrm>
              <a:off x="2185448" y="4498692"/>
              <a:ext cx="585417" cy="1305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>
                <a:lnSpc>
                  <a:spcPct val="150000"/>
                </a:lnSpc>
              </a:pPr>
              <a:r>
                <a:rPr lang="vi-VN" sz="2800" dirty="0"/>
                <a:t>23</a:t>
              </a:r>
              <a:endParaRPr lang="vi-VN" sz="2800" dirty="0"/>
            </a:p>
            <a:p>
              <a:pPr>
                <a:lnSpc>
                  <a:spcPct val="150000"/>
                </a:lnSpc>
              </a:pPr>
              <a:r>
                <a:rPr lang="vi-VN" sz="2800" dirty="0"/>
                <a:t>67</a:t>
              </a:r>
              <a:endParaRPr lang="vi-VN" sz="2800" dirty="0"/>
            </a:p>
          </p:txBody>
        </p:sp>
        <p:sp>
          <p:nvSpPr>
            <p:cNvPr id="39" name="TextBox 35"/>
            <p:cNvSpPr txBox="1"/>
            <p:nvPr/>
          </p:nvSpPr>
          <p:spPr>
            <a:xfrm>
              <a:off x="1933616" y="4966423"/>
              <a:ext cx="3946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vi-VN" sz="2800" dirty="0"/>
                <a:t>+</a:t>
              </a:r>
              <a:endParaRPr lang="vi-VN" sz="2800" dirty="0"/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2024879" y="5810907"/>
              <a:ext cx="7459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3092214" y="4520742"/>
            <a:ext cx="837249" cy="1312215"/>
            <a:chOff x="1933616" y="4498692"/>
            <a:chExt cx="837249" cy="1312215"/>
          </a:xfrm>
        </p:grpSpPr>
        <p:sp>
          <p:nvSpPr>
            <p:cNvPr id="42" name="TextBox 38"/>
            <p:cNvSpPr txBox="1"/>
            <p:nvPr/>
          </p:nvSpPr>
          <p:spPr>
            <a:xfrm>
              <a:off x="2185448" y="4498692"/>
              <a:ext cx="585417" cy="1305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>
                <a:lnSpc>
                  <a:spcPct val="150000"/>
                </a:lnSpc>
              </a:pPr>
              <a:r>
                <a:rPr lang="vi-VN" sz="2800" dirty="0"/>
                <a:t>46</a:t>
              </a:r>
              <a:endParaRPr lang="vi-VN" sz="2800" dirty="0"/>
            </a:p>
            <a:p>
              <a:pPr>
                <a:lnSpc>
                  <a:spcPct val="150000"/>
                </a:lnSpc>
              </a:pPr>
              <a:r>
                <a:rPr lang="vi-VN" sz="2800" dirty="0"/>
                <a:t>18</a:t>
              </a:r>
              <a:endParaRPr lang="vi-VN" sz="2800" dirty="0"/>
            </a:p>
          </p:txBody>
        </p:sp>
        <p:sp>
          <p:nvSpPr>
            <p:cNvPr id="43" name="TextBox 39"/>
            <p:cNvSpPr txBox="1"/>
            <p:nvPr/>
          </p:nvSpPr>
          <p:spPr>
            <a:xfrm>
              <a:off x="1933616" y="4966423"/>
              <a:ext cx="3946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vi-VN" sz="2800" dirty="0"/>
                <a:t>+</a:t>
              </a:r>
              <a:endParaRPr lang="vi-VN" sz="2800" dirty="0"/>
            </a:p>
          </p:txBody>
        </p:sp>
        <p:cxnSp>
          <p:nvCxnSpPr>
            <p:cNvPr id="44" name="Straight Connector 43"/>
            <p:cNvCxnSpPr/>
            <p:nvPr/>
          </p:nvCxnSpPr>
          <p:spPr>
            <a:xfrm>
              <a:off x="2024879" y="5810907"/>
              <a:ext cx="7459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5175055" y="4527792"/>
            <a:ext cx="837249" cy="1312215"/>
            <a:chOff x="1933616" y="4498692"/>
            <a:chExt cx="837249" cy="1312215"/>
          </a:xfrm>
        </p:grpSpPr>
        <p:sp>
          <p:nvSpPr>
            <p:cNvPr id="46" name="TextBox 42"/>
            <p:cNvSpPr txBox="1"/>
            <p:nvPr/>
          </p:nvSpPr>
          <p:spPr>
            <a:xfrm>
              <a:off x="2185448" y="4498692"/>
              <a:ext cx="585417" cy="1305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>
                <a:lnSpc>
                  <a:spcPct val="150000"/>
                </a:lnSpc>
              </a:pPr>
              <a:r>
                <a:rPr lang="vi-VN" sz="2800" dirty="0"/>
                <a:t>59</a:t>
              </a:r>
              <a:endParaRPr lang="vi-VN" sz="2800" dirty="0"/>
            </a:p>
            <a:p>
              <a:pPr>
                <a:lnSpc>
                  <a:spcPct val="150000"/>
                </a:lnSpc>
              </a:pPr>
              <a:r>
                <a:rPr lang="vi-VN" sz="2800" dirty="0"/>
                <a:t>21</a:t>
              </a:r>
              <a:endParaRPr lang="vi-VN" sz="2800" dirty="0"/>
            </a:p>
          </p:txBody>
        </p:sp>
        <p:sp>
          <p:nvSpPr>
            <p:cNvPr id="47" name="TextBox 43"/>
            <p:cNvSpPr txBox="1"/>
            <p:nvPr/>
          </p:nvSpPr>
          <p:spPr>
            <a:xfrm>
              <a:off x="1933616" y="4966423"/>
              <a:ext cx="3946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vi-VN" sz="2800" dirty="0"/>
                <a:t>+</a:t>
              </a:r>
              <a:endParaRPr lang="vi-VN" sz="2800" dirty="0"/>
            </a:p>
          </p:txBody>
        </p:sp>
        <p:cxnSp>
          <p:nvCxnSpPr>
            <p:cNvPr id="48" name="Straight Connector 47"/>
            <p:cNvCxnSpPr/>
            <p:nvPr/>
          </p:nvCxnSpPr>
          <p:spPr>
            <a:xfrm>
              <a:off x="2024879" y="5810907"/>
              <a:ext cx="7459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7257896" y="4520742"/>
            <a:ext cx="837249" cy="1312215"/>
            <a:chOff x="1933616" y="4498692"/>
            <a:chExt cx="837249" cy="1312215"/>
          </a:xfrm>
        </p:grpSpPr>
        <p:sp>
          <p:nvSpPr>
            <p:cNvPr id="50" name="TextBox 46"/>
            <p:cNvSpPr txBox="1"/>
            <p:nvPr/>
          </p:nvSpPr>
          <p:spPr>
            <a:xfrm>
              <a:off x="2185448" y="4498692"/>
              <a:ext cx="585417" cy="1305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>
                <a:lnSpc>
                  <a:spcPct val="150000"/>
                </a:lnSpc>
              </a:pPr>
              <a:r>
                <a:rPr lang="vi-VN" sz="2800" dirty="0"/>
                <a:t>64</a:t>
              </a:r>
              <a:endParaRPr lang="vi-VN" sz="2800" dirty="0"/>
            </a:p>
            <a:p>
              <a:pPr>
                <a:lnSpc>
                  <a:spcPct val="150000"/>
                </a:lnSpc>
              </a:pPr>
              <a:r>
                <a:rPr lang="vi-VN" sz="2800" dirty="0"/>
                <a:t>19</a:t>
              </a:r>
              <a:endParaRPr lang="vi-VN" sz="2800" dirty="0"/>
            </a:p>
          </p:txBody>
        </p:sp>
        <p:sp>
          <p:nvSpPr>
            <p:cNvPr id="51" name="TextBox 47"/>
            <p:cNvSpPr txBox="1"/>
            <p:nvPr/>
          </p:nvSpPr>
          <p:spPr>
            <a:xfrm>
              <a:off x="1933616" y="4966423"/>
              <a:ext cx="3946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vi-VN" sz="2800" dirty="0"/>
                <a:t>+</a:t>
              </a:r>
              <a:endParaRPr lang="vi-VN" sz="2800" dirty="0"/>
            </a:p>
          </p:txBody>
        </p:sp>
        <p:cxnSp>
          <p:nvCxnSpPr>
            <p:cNvPr id="52" name="Straight Connector 51"/>
            <p:cNvCxnSpPr/>
            <p:nvPr/>
          </p:nvCxnSpPr>
          <p:spPr>
            <a:xfrm>
              <a:off x="2024879" y="5810907"/>
              <a:ext cx="7459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TextBox 49"/>
          <p:cNvSpPr txBox="1"/>
          <p:nvPr/>
        </p:nvSpPr>
        <p:spPr>
          <a:xfrm>
            <a:off x="1206703" y="5868884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vi-VN" sz="3200" b="1" dirty="0">
                <a:solidFill>
                  <a:srgbClr val="FF0000"/>
                </a:solidFill>
              </a:rPr>
              <a:t>90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54" name="TextBox 50"/>
          <p:cNvSpPr txBox="1"/>
          <p:nvPr/>
        </p:nvSpPr>
        <p:spPr>
          <a:xfrm>
            <a:off x="3289544" y="5838006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vi-VN" sz="3200" b="1" dirty="0">
                <a:solidFill>
                  <a:srgbClr val="FF0000"/>
                </a:solidFill>
              </a:rPr>
              <a:t>64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55" name="TextBox 51"/>
          <p:cNvSpPr txBox="1"/>
          <p:nvPr/>
        </p:nvSpPr>
        <p:spPr>
          <a:xfrm>
            <a:off x="5372385" y="5868882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vi-VN" sz="3200" b="1" dirty="0">
                <a:solidFill>
                  <a:srgbClr val="FF0000"/>
                </a:solidFill>
              </a:rPr>
              <a:t>80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56" name="TextBox 52"/>
          <p:cNvSpPr txBox="1"/>
          <p:nvPr/>
        </p:nvSpPr>
        <p:spPr>
          <a:xfrm>
            <a:off x="7455226" y="5868883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vi-VN" sz="3200" b="1" dirty="0">
                <a:solidFill>
                  <a:srgbClr val="FF0000"/>
                </a:solidFill>
              </a:rPr>
              <a:t>83</a:t>
            </a:r>
            <a:endParaRPr lang="vi-V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ldLvl="0" animBg="1"/>
      <p:bldP spid="24" grpId="0"/>
      <p:bldP spid="25" grpId="0"/>
      <p:bldP spid="26" grpId="0"/>
      <p:bldP spid="28" grpId="0"/>
      <p:bldP spid="29" grpId="0"/>
      <p:bldP spid="30" grpId="0" bldLvl="0" animBg="1"/>
      <p:bldP spid="31" grpId="0"/>
      <p:bldP spid="53" grpId="0"/>
      <p:bldP spid="54" grpId="0"/>
      <p:bldP spid="55" grpId="0"/>
      <p:bldP spid="5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4" descr="Không có mô tả."/>
          <p:cNvPicPr>
            <a:picLocks noChangeAspect="1" noChangeArrowheads="1"/>
          </p:cNvPicPr>
          <p:nvPr/>
        </p:nvPicPr>
        <p:blipFill rotWithShape="1"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aturation sat="200000"/>
                    </a14:imgEffect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2226" b="37223"/>
          <a:stretch>
            <a:fillRect/>
          </a:stretch>
        </p:blipFill>
        <p:spPr bwMode="auto">
          <a:xfrm>
            <a:off x="-128905" y="-240665"/>
            <a:ext cx="2505710" cy="972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val 2"/>
          <p:cNvSpPr/>
          <p:nvPr/>
        </p:nvSpPr>
        <p:spPr>
          <a:xfrm>
            <a:off x="123825" y="817245"/>
            <a:ext cx="437515" cy="44640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b="1" dirty="0"/>
              <a:t>3</a:t>
            </a:r>
            <a:endParaRPr lang="vi-VN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61340" y="817245"/>
            <a:ext cx="10025380" cy="470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just"/>
            <a:r>
              <a:rPr lang="vi-VN" sz="2400" dirty="0"/>
              <a:t>Mỗi hình có 1 que tính đặt sai vị trí. Em hãy đặt lại cho đúng. </a:t>
            </a:r>
            <a:endParaRPr lang="vi-VN" sz="2400" dirty="0"/>
          </a:p>
          <a:p>
            <a:pPr algn="just"/>
            <a:r>
              <a:rPr lang="vi-VN" sz="2400" dirty="0"/>
              <a:t>Biết rằng:</a:t>
            </a:r>
            <a:endParaRPr lang="vi-VN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3020" y="1908175"/>
            <a:ext cx="4178300" cy="470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just"/>
            <a:r>
              <a:rPr lang="vi-VN" sz="2400" dirty="0"/>
              <a:t>a) Que tính ở kết quả đặt sai.</a:t>
            </a:r>
            <a:endParaRPr lang="vi-VN" sz="2400" dirty="0"/>
          </a:p>
        </p:txBody>
      </p:sp>
      <p:grpSp>
        <p:nvGrpSpPr>
          <p:cNvPr id="7" name="Group 6"/>
          <p:cNvGrpSpPr/>
          <p:nvPr/>
        </p:nvGrpSpPr>
        <p:grpSpPr>
          <a:xfrm>
            <a:off x="358775" y="2571750"/>
            <a:ext cx="3653155" cy="874395"/>
            <a:chOff x="921323" y="2660374"/>
            <a:chExt cx="4929420" cy="866696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921323" y="2663687"/>
              <a:ext cx="490182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921323" y="3093722"/>
              <a:ext cx="490182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921323" y="3519172"/>
              <a:ext cx="490182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411505" y="2668272"/>
              <a:ext cx="0" cy="42545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411505" y="3093722"/>
              <a:ext cx="0" cy="42545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602360" y="3093722"/>
              <a:ext cx="490182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602360" y="3519172"/>
              <a:ext cx="490182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092542" y="3093722"/>
              <a:ext cx="0" cy="42545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1612447" y="3099756"/>
              <a:ext cx="0" cy="42545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616853" y="2668272"/>
              <a:ext cx="0" cy="42545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1612447" y="2660374"/>
              <a:ext cx="490182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336347" y="3091858"/>
              <a:ext cx="2747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2473719" y="2971802"/>
              <a:ext cx="0" cy="24438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2772061" y="3089955"/>
              <a:ext cx="490182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3262243" y="2664505"/>
              <a:ext cx="0" cy="42545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3262243" y="3089955"/>
              <a:ext cx="0" cy="42545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774458" y="2660374"/>
              <a:ext cx="0" cy="42545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3450210" y="3093722"/>
              <a:ext cx="490182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3450210" y="3519172"/>
              <a:ext cx="490182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3940392" y="3093722"/>
              <a:ext cx="0" cy="42545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3456452" y="2668272"/>
              <a:ext cx="0" cy="42545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3460297" y="2660374"/>
              <a:ext cx="490182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179434" y="3025183"/>
              <a:ext cx="427146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179434" y="3216182"/>
              <a:ext cx="427146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774212" y="3101620"/>
              <a:ext cx="490182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4774212" y="3527070"/>
              <a:ext cx="490182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264394" y="3101620"/>
              <a:ext cx="0" cy="42545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4780454" y="2676170"/>
              <a:ext cx="0" cy="42545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4784299" y="2668272"/>
              <a:ext cx="490182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5265266" y="2668272"/>
              <a:ext cx="0" cy="42545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5848405" y="3101620"/>
              <a:ext cx="0" cy="42545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5360561" y="2668272"/>
              <a:ext cx="490182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5848405" y="2668272"/>
              <a:ext cx="0" cy="42545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: Rounded Corners 40"/>
          <p:cNvSpPr/>
          <p:nvPr/>
        </p:nvSpPr>
        <p:spPr>
          <a:xfrm>
            <a:off x="1114425" y="3810000"/>
            <a:ext cx="2414905" cy="55626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vi-VN" sz="2400" b="1" dirty="0">
                <a:solidFill>
                  <a:srgbClr val="0070C0"/>
                </a:solidFill>
              </a:rPr>
              <a:t>36 + 45 = 81</a:t>
            </a:r>
            <a:endParaRPr lang="vi-VN" sz="2400" b="1" dirty="0">
              <a:solidFill>
                <a:srgbClr val="0070C0"/>
              </a:solidFill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358775" y="4500245"/>
            <a:ext cx="2718435" cy="873125"/>
            <a:chOff x="883750" y="4588905"/>
            <a:chExt cx="3403052" cy="855682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883750" y="4592183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883750" y="5017668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883750" y="5438617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336395" y="4596719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1336395" y="5017668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1512635" y="5017668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1512635" y="5438617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1965281" y="5017668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521950" y="5023638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1526019" y="4596719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1521950" y="4588905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2190416" y="5015824"/>
              <a:ext cx="253706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V="1">
              <a:off x="2317269" y="4897038"/>
              <a:ext cx="0" cy="241794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2592764" y="5013941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3045410" y="4592992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045410" y="5013941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2594978" y="4588905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3218983" y="5017668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3218983" y="5438617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3671628" y="5017668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3224747" y="4596719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3228298" y="4588905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3892365" y="4949854"/>
              <a:ext cx="394437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3892365" y="5138832"/>
              <a:ext cx="394437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7" name="Straight Connector 66"/>
          <p:cNvCxnSpPr/>
          <p:nvPr/>
        </p:nvCxnSpPr>
        <p:spPr>
          <a:xfrm>
            <a:off x="3286193" y="4936582"/>
            <a:ext cx="45212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3286193" y="5357531"/>
            <a:ext cx="45212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3738839" y="4936582"/>
            <a:ext cx="0" cy="42862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3291957" y="4515634"/>
            <a:ext cx="0" cy="42862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3295508" y="4507819"/>
            <a:ext cx="45212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3739644" y="4507819"/>
            <a:ext cx="0" cy="42862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4278128" y="4936582"/>
            <a:ext cx="0" cy="42862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3827642" y="4507819"/>
            <a:ext cx="45212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4278128" y="4507819"/>
            <a:ext cx="0" cy="42862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4244340" y="1906270"/>
            <a:ext cx="5298440" cy="470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just"/>
            <a:r>
              <a:rPr lang="vi-VN" sz="2400" dirty="0"/>
              <a:t>b</a:t>
            </a:r>
            <a:r>
              <a:rPr lang="vi-VN" sz="2400"/>
              <a:t>) Que tính ở số hạng thứ hai đặt sai.</a:t>
            </a:r>
            <a:endParaRPr lang="vi-VN" sz="2400" dirty="0"/>
          </a:p>
        </p:txBody>
      </p:sp>
      <p:sp>
        <p:nvSpPr>
          <p:cNvPr id="77" name="Rectangle: Rounded Corners 76"/>
          <p:cNvSpPr/>
          <p:nvPr/>
        </p:nvSpPr>
        <p:spPr>
          <a:xfrm>
            <a:off x="5841365" y="3622675"/>
            <a:ext cx="2414905" cy="55626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vi-VN" sz="2400" b="1" dirty="0">
                <a:solidFill>
                  <a:srgbClr val="0070C0"/>
                </a:solidFill>
              </a:rPr>
              <a:t>74 + 10 = 84</a:t>
            </a:r>
            <a:endParaRPr lang="vi-VN" sz="2400" b="1" dirty="0">
              <a:solidFill>
                <a:srgbClr val="0070C0"/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>
            <a:off x="4343668" y="1975689"/>
            <a:ext cx="0" cy="4224655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Group 78"/>
          <p:cNvGrpSpPr/>
          <p:nvPr/>
        </p:nvGrpSpPr>
        <p:grpSpPr>
          <a:xfrm>
            <a:off x="4953000" y="2566035"/>
            <a:ext cx="4036695" cy="901700"/>
            <a:chOff x="6421721" y="2641791"/>
            <a:chExt cx="4548011" cy="883729"/>
          </a:xfrm>
        </p:grpSpPr>
        <p:cxnSp>
          <p:nvCxnSpPr>
            <p:cNvPr id="80" name="Straight Connector 79"/>
            <p:cNvCxnSpPr/>
            <p:nvPr/>
          </p:nvCxnSpPr>
          <p:spPr>
            <a:xfrm>
              <a:off x="7035630" y="3087293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7488276" y="3087293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7489970" y="2666539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7049014" y="2666344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7713411" y="3085449"/>
              <a:ext cx="253706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V="1">
              <a:off x="7840264" y="2966663"/>
              <a:ext cx="0" cy="241794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8402061" y="2645878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8402061" y="3066827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8584949" y="3064584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8575634" y="3070554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8575634" y="3491503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9028279" y="3070554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8584255" y="2649605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8584949" y="2641791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9301060" y="3021323"/>
              <a:ext cx="394437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9301060" y="3210301"/>
              <a:ext cx="394437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9964592" y="3095107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9964592" y="3516056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10417238" y="3095107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9975119" y="2674159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9973907" y="2666344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10413280" y="2666344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6872207" y="3095107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6421721" y="2666344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6872207" y="2666344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9972212" y="3104571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10515392" y="3075284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10968038" y="3075284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10969732" y="2654530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10528776" y="2654335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0" name="Straight Connector 109"/>
          <p:cNvCxnSpPr/>
          <p:nvPr/>
        </p:nvCxnSpPr>
        <p:spPr>
          <a:xfrm>
            <a:off x="6785199" y="4526061"/>
            <a:ext cx="0" cy="42862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6785199" y="4947010"/>
            <a:ext cx="0" cy="42862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975707" y="4944767"/>
            <a:ext cx="0" cy="42862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6958772" y="4950737"/>
            <a:ext cx="45212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6958772" y="5371686"/>
            <a:ext cx="45212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7411417" y="4950737"/>
            <a:ext cx="0" cy="42862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6972156" y="4529788"/>
            <a:ext cx="0" cy="42862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6968087" y="4521974"/>
            <a:ext cx="45212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8" name="Group 117"/>
          <p:cNvGrpSpPr/>
          <p:nvPr/>
        </p:nvGrpSpPr>
        <p:grpSpPr>
          <a:xfrm>
            <a:off x="5071745" y="4605655"/>
            <a:ext cx="4013835" cy="889000"/>
            <a:chOff x="6493663" y="4623418"/>
            <a:chExt cx="4548011" cy="871185"/>
          </a:xfrm>
        </p:grpSpPr>
        <p:cxnSp>
          <p:nvCxnSpPr>
            <p:cNvPr id="119" name="Straight Connector 118"/>
            <p:cNvCxnSpPr/>
            <p:nvPr/>
          </p:nvCxnSpPr>
          <p:spPr>
            <a:xfrm>
              <a:off x="7107572" y="5056376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7560218" y="5056376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7561912" y="4635622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7120956" y="4635427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7785353" y="5054532"/>
              <a:ext cx="253706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V="1">
              <a:off x="7912206" y="4935746"/>
              <a:ext cx="0" cy="241794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9373002" y="4990406"/>
              <a:ext cx="394437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9373002" y="5179384"/>
              <a:ext cx="394437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10036534" y="5064190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>
              <a:off x="10036534" y="5485139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>
              <a:off x="10489180" y="5064190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10047061" y="4643242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>
              <a:off x="10045849" y="4635427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>
              <a:off x="10489985" y="4635427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6944149" y="5064190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>
              <a:off x="6493663" y="4635427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>
              <a:off x="6944149" y="4635427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>
              <a:off x="10044154" y="5073654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>
              <a:off x="10587334" y="5044367"/>
              <a:ext cx="452645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>
              <a:off x="11039980" y="5044367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>
              <a:off x="11041674" y="4623613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>
              <a:off x="10600718" y="4623418"/>
              <a:ext cx="0" cy="42094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3.7037E-7 L -0.06315 0.0919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64" y="4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21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3.7037E-6 L 0.01836 -0.0287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1" y="-14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4" grpId="0"/>
      <p:bldP spid="6" grpId="0"/>
      <p:bldP spid="41" grpId="0" bldLvl="0" animBg="1"/>
      <p:bldP spid="76" grpId="0"/>
      <p:bldP spid="77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194" name="Picture 5" descr="1"/>
          <p:cNvPicPr>
            <a:picLocks noChangeAspect="1"/>
          </p:cNvPicPr>
          <p:nvPr/>
        </p:nvPicPr>
        <p:blipFill>
          <a:blip r:embed="rId1"/>
          <a:srcRect b="8046"/>
          <a:stretch>
            <a:fillRect/>
          </a:stretch>
        </p:blipFill>
        <p:spPr>
          <a:xfrm>
            <a:off x="0" y="0"/>
            <a:ext cx="9144000" cy="685863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5" name="Text Box 6"/>
          <p:cNvSpPr txBox="1"/>
          <p:nvPr/>
        </p:nvSpPr>
        <p:spPr>
          <a:xfrm>
            <a:off x="990600" y="2362200"/>
            <a:ext cx="7086600" cy="3724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vi-VN" altLang="x-none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Chúc các thầy cô giáo mạnh khỏe, chúc các em học sinh chăm ngoan học tốt.</a:t>
            </a:r>
            <a:endParaRPr sz="4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sz="4400" b="1" i="1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4000" dirty="0">
              <a:latin typeface=".VnArial" pitchFamily="34" charset="0"/>
            </a:endParaRPr>
          </a:p>
        </p:txBody>
      </p:sp>
    </p:spTree>
  </p:cSld>
  <p:clrMapOvr>
    <a:masterClrMapping/>
  </p:clrMapOvr>
  <p:transition spd="med">
    <p:wheel spokes="3"/>
    <p:sndAc>
      <p:stSnd>
        <p:snd r:embed="rId2" name="applause.wav"/>
      </p:stSnd>
    </p:sndAc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597</Words>
  <Application>WPS Presentation</Application>
  <PresentationFormat>On-screen Show (4:3)</PresentationFormat>
  <Paragraphs>127</Paragraphs>
  <Slides>5</Slides>
  <Notes>0</Notes>
  <HiddenSlides>0</HiddenSlides>
  <MMClips>2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6" baseType="lpstr">
      <vt:lpstr>Arial</vt:lpstr>
      <vt:lpstr>SimSun</vt:lpstr>
      <vt:lpstr>Wingdings</vt:lpstr>
      <vt:lpstr>Wingdings 2</vt:lpstr>
      <vt:lpstr>Times New Roman</vt:lpstr>
      <vt:lpstr>.VnArial</vt:lpstr>
      <vt:lpstr>Microsoft YaHei</vt:lpstr>
      <vt:lpstr>Arial Unicode MS</vt:lpstr>
      <vt:lpstr>Calibri</vt:lpstr>
      <vt:lpstr>Segoe Print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H2HNeT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Quang Long Group</dc:creator>
  <cp:lastModifiedBy>Hợi Vũ Thị</cp:lastModifiedBy>
  <cp:revision>288</cp:revision>
  <dcterms:created xsi:type="dcterms:W3CDTF">2012-03-12T06:06:00Z</dcterms:created>
  <dcterms:modified xsi:type="dcterms:W3CDTF">2025-11-10T13:53:19Z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EE39A063DDE54F07B89EF6711FA7CED9_13</vt:lpwstr>
  </property>
  <property fmtid="{D5CDD505-2E9C-101B-9397-08002B2CF9AE}" pid="3" name="KSOProductBuildVer">
    <vt:lpwstr>1033-12.2.0.23155</vt:lpwstr>
  </property>
</Properties>
</file>