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57" r:id="rId4"/>
    <p:sldId id="259" r:id="rId5"/>
    <p:sldId id="260" r:id="rId6"/>
    <p:sldId id="261" r:id="rId7"/>
    <p:sldId id="262" r:id="rId8"/>
    <p:sldId id="263" r:id="rId9"/>
    <p:sldId id="276" r:id="rId10"/>
    <p:sldId id="264" r:id="rId11"/>
    <p:sldId id="265" r:id="rId12"/>
    <p:sldId id="266" r:id="rId13"/>
    <p:sldId id="283" r:id="rId14"/>
    <p:sldId id="267" r:id="rId15"/>
    <p:sldId id="268" r:id="rId16"/>
    <p:sldId id="269" r:id="rId17"/>
    <p:sldId id="282" r:id="rId18"/>
    <p:sldId id="270" r:id="rId19"/>
    <p:sldId id="271" r:id="rId20"/>
    <p:sldId id="284" r:id="rId21"/>
    <p:sldId id="277" r:id="rId22"/>
    <p:sldId id="281" r:id="rId23"/>
  </p:sldIdLst>
  <p:sldSz cx="18288000" cy="10287000"/>
  <p:notesSz cx="6858000" cy="9144000"/>
  <p:embeddedFontLst>
    <p:embeddedFont>
      <p:font typeface="#9Slide05 Aphrodite Pro" panose="020B0604020202020204" charset="0"/>
      <p:regular r:id="rId24"/>
    </p:embeddedFont>
    <p:embeddedFont>
      <p:font typeface="#9Slide07 HoneyCream" panose="020B0604020202020204" charset="0"/>
      <p:regular r:id="rId25"/>
    </p:embeddedFont>
    <p:embeddedFont>
      <p:font typeface="Cambria Math" panose="02040503050406030204" pitchFamily="18" charset="0"/>
      <p:regular r:id="rId26"/>
    </p:embeddedFont>
    <p:embeddedFont>
      <p:font typeface="Tahoma" panose="020B0604030504040204" pitchFamily="34" charset="0"/>
      <p:regular r:id="rId27"/>
      <p:bold r:id="rId28"/>
    </p:embeddedFont>
    <p:embeddedFont>
      <p:font typeface="Tahoma Bold" panose="020B0804030504040204" pitchFamily="34" charset="0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164"/>
    <a:srgbClr val="BD5EA0"/>
    <a:srgbClr val="834438"/>
    <a:srgbClr val="E2C4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1128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9607" y="9103217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5/24/2025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974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9607" y="9103217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5/24/2025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10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4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90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7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9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2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4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7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9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9607" y="9103217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5/24/2025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649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4"/>
          </a:xfrm>
          <a:prstGeom prst="rect">
            <a:avLst/>
          </a:prstGeo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4"/>
          </a:xfrm>
          <a:prstGeom prst="rect">
            <a:avLst/>
          </a:prstGeo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9607" y="9103217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5/24/2025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004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4"/>
            <a:ext cx="4040189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47" indent="0">
              <a:buNone/>
              <a:defRPr sz="2000" b="1"/>
            </a:lvl2pPr>
            <a:lvl3pPr marL="914490" indent="0">
              <a:buNone/>
              <a:defRPr sz="1800" b="1"/>
            </a:lvl3pPr>
            <a:lvl4pPr marL="1371738" indent="0">
              <a:buNone/>
              <a:defRPr sz="1601" b="1"/>
            </a:lvl4pPr>
            <a:lvl5pPr marL="1828983" indent="0">
              <a:buNone/>
              <a:defRPr sz="1601" b="1"/>
            </a:lvl5pPr>
            <a:lvl6pPr marL="2286228" indent="0">
              <a:buNone/>
              <a:defRPr sz="1601" b="1"/>
            </a:lvl6pPr>
            <a:lvl7pPr marL="2743475" indent="0">
              <a:buNone/>
              <a:defRPr sz="1601" b="1"/>
            </a:lvl7pPr>
            <a:lvl8pPr marL="3200721" indent="0">
              <a:buNone/>
              <a:defRPr sz="1601" b="1"/>
            </a:lvl8pPr>
            <a:lvl9pPr marL="3657966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6"/>
            <a:ext cx="4040189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4"/>
            <a:ext cx="404177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47" indent="0">
              <a:buNone/>
              <a:defRPr sz="2000" b="1"/>
            </a:lvl2pPr>
            <a:lvl3pPr marL="914490" indent="0">
              <a:buNone/>
              <a:defRPr sz="1800" b="1"/>
            </a:lvl3pPr>
            <a:lvl4pPr marL="1371738" indent="0">
              <a:buNone/>
              <a:defRPr sz="1601" b="1"/>
            </a:lvl4pPr>
            <a:lvl5pPr marL="1828983" indent="0">
              <a:buNone/>
              <a:defRPr sz="1601" b="1"/>
            </a:lvl5pPr>
            <a:lvl6pPr marL="2286228" indent="0">
              <a:buNone/>
              <a:defRPr sz="1601" b="1"/>
            </a:lvl6pPr>
            <a:lvl7pPr marL="2743475" indent="0">
              <a:buNone/>
              <a:defRPr sz="1601" b="1"/>
            </a:lvl7pPr>
            <a:lvl8pPr marL="3200721" indent="0">
              <a:buNone/>
              <a:defRPr sz="1601" b="1"/>
            </a:lvl8pPr>
            <a:lvl9pPr marL="3657966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6"/>
            <a:ext cx="404177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79607" y="9103217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5/24/2025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677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301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682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47" indent="0">
              <a:buNone/>
              <a:defRPr sz="1200"/>
            </a:lvl2pPr>
            <a:lvl3pPr marL="914490" indent="0">
              <a:buNone/>
              <a:defRPr sz="1001"/>
            </a:lvl3pPr>
            <a:lvl4pPr marL="1371738" indent="0">
              <a:buNone/>
              <a:defRPr sz="900"/>
            </a:lvl4pPr>
            <a:lvl5pPr marL="1828983" indent="0">
              <a:buNone/>
              <a:defRPr sz="900"/>
            </a:lvl5pPr>
            <a:lvl6pPr marL="2286228" indent="0">
              <a:buNone/>
              <a:defRPr sz="900"/>
            </a:lvl6pPr>
            <a:lvl7pPr marL="2743475" indent="0">
              <a:buNone/>
              <a:defRPr sz="900"/>
            </a:lvl7pPr>
            <a:lvl8pPr marL="3200721" indent="0">
              <a:buNone/>
              <a:defRPr sz="900"/>
            </a:lvl8pPr>
            <a:lvl9pPr marL="365796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9607" y="9103217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5/24/2025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614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2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47" indent="0">
              <a:buNone/>
              <a:defRPr sz="2801"/>
            </a:lvl2pPr>
            <a:lvl3pPr marL="914490" indent="0">
              <a:buNone/>
              <a:defRPr sz="2400"/>
            </a:lvl3pPr>
            <a:lvl4pPr marL="1371738" indent="0">
              <a:buNone/>
              <a:defRPr sz="2000"/>
            </a:lvl4pPr>
            <a:lvl5pPr marL="1828983" indent="0">
              <a:buNone/>
              <a:defRPr sz="2000"/>
            </a:lvl5pPr>
            <a:lvl6pPr marL="2286228" indent="0">
              <a:buNone/>
              <a:defRPr sz="2000"/>
            </a:lvl6pPr>
            <a:lvl7pPr marL="2743475" indent="0">
              <a:buNone/>
              <a:defRPr sz="2000"/>
            </a:lvl7pPr>
            <a:lvl8pPr marL="3200721" indent="0">
              <a:buNone/>
              <a:defRPr sz="2000"/>
            </a:lvl8pPr>
            <a:lvl9pPr marL="365796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40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47" indent="0">
              <a:buNone/>
              <a:defRPr sz="1200"/>
            </a:lvl2pPr>
            <a:lvl3pPr marL="914490" indent="0">
              <a:buNone/>
              <a:defRPr sz="1001"/>
            </a:lvl3pPr>
            <a:lvl4pPr marL="1371738" indent="0">
              <a:buNone/>
              <a:defRPr sz="900"/>
            </a:lvl4pPr>
            <a:lvl5pPr marL="1828983" indent="0">
              <a:buNone/>
              <a:defRPr sz="900"/>
            </a:lvl5pPr>
            <a:lvl6pPr marL="2286228" indent="0">
              <a:buNone/>
              <a:defRPr sz="900"/>
            </a:lvl6pPr>
            <a:lvl7pPr marL="2743475" indent="0">
              <a:buNone/>
              <a:defRPr sz="900"/>
            </a:lvl7pPr>
            <a:lvl8pPr marL="3200721" indent="0">
              <a:buNone/>
              <a:defRPr sz="900"/>
            </a:lvl8pPr>
            <a:lvl9pPr marL="365796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9607" y="9103217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5/24/2025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784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9607" y="9103217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5/24/2025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913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9607" y="9103217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5/24/2025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27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3716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739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810000" y="0"/>
            <a:ext cx="22815884" cy="1472712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3810000" y="0"/>
            <a:ext cx="22815884" cy="1472712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419600" y="1146810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712742" y="10300075"/>
            <a:ext cx="2706858" cy="381337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4820699-3388-EA92-33FE-25D11D55C50E}"/>
              </a:ext>
            </a:extLst>
          </p:cNvPr>
          <p:cNvSpPr txBox="1">
            <a:spLocks/>
          </p:cNvSpPr>
          <p:nvPr userDrawn="1"/>
        </p:nvSpPr>
        <p:spPr>
          <a:xfrm>
            <a:off x="-666486" y="9173015"/>
            <a:ext cx="2914997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37166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91F1C8-32E1-614B-B849-A7CA9E8DC1E2}"/>
              </a:ext>
            </a:extLst>
          </p:cNvPr>
          <p:cNvSpPr txBox="1"/>
          <p:nvPr userDrawn="1"/>
        </p:nvSpPr>
        <p:spPr>
          <a:xfrm>
            <a:off x="14988540" y="518304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2133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7677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91449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35" indent="-342935" algn="l" defTabSz="91449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025" indent="-285780" algn="l" defTabSz="914490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114" indent="-228624" algn="l" defTabSz="91449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61" indent="-228624" algn="l" defTabSz="91449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607" indent="-228624" algn="l" defTabSz="91449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52" indent="-228624" algn="l" defTabSz="9144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7" indent="-228624" algn="l" defTabSz="9144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2" indent="-228624" algn="l" defTabSz="9144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90" indent="-228624" algn="l" defTabSz="9144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7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0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8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8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5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1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l" defTabSz="9144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openxmlformats.org/officeDocument/2006/relationships/image" Target="../media/image15.svg"/><Relationship Id="rId4" Type="http://schemas.openxmlformats.org/officeDocument/2006/relationships/image" Target="../media/image28.sv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openxmlformats.org/officeDocument/2006/relationships/image" Target="../media/image15.svg"/><Relationship Id="rId4" Type="http://schemas.openxmlformats.org/officeDocument/2006/relationships/image" Target="../media/image28.sv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openxmlformats.org/officeDocument/2006/relationships/image" Target="../media/image15.svg"/><Relationship Id="rId4" Type="http://schemas.openxmlformats.org/officeDocument/2006/relationships/image" Target="../media/image28.sv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19400" y="0"/>
            <a:ext cx="22258425" cy="14143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93203" y="563322"/>
            <a:ext cx="17101595" cy="9160357"/>
            <a:chOff x="0" y="0"/>
            <a:chExt cx="3378093" cy="180945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78093" cy="1809453"/>
            </a:xfrm>
            <a:custGeom>
              <a:avLst/>
              <a:gdLst/>
              <a:ahLst/>
              <a:cxnLst/>
              <a:rect l="l" t="t" r="r" b="b"/>
              <a:pathLst>
                <a:path w="3378093" h="1809453">
                  <a:moveTo>
                    <a:pt x="5942" y="0"/>
                  </a:moveTo>
                  <a:lnTo>
                    <a:pt x="3372151" y="0"/>
                  </a:lnTo>
                  <a:cubicBezTo>
                    <a:pt x="3375432" y="0"/>
                    <a:pt x="3378093" y="2660"/>
                    <a:pt x="3378093" y="5942"/>
                  </a:cubicBezTo>
                  <a:lnTo>
                    <a:pt x="3378093" y="1803511"/>
                  </a:lnTo>
                  <a:cubicBezTo>
                    <a:pt x="3378093" y="1805087"/>
                    <a:pt x="3377467" y="1806599"/>
                    <a:pt x="3376352" y="1807713"/>
                  </a:cubicBezTo>
                  <a:cubicBezTo>
                    <a:pt x="3375238" y="1808827"/>
                    <a:pt x="3373727" y="1809453"/>
                    <a:pt x="3372151" y="1809453"/>
                  </a:cubicBezTo>
                  <a:lnTo>
                    <a:pt x="5942" y="1809453"/>
                  </a:lnTo>
                  <a:cubicBezTo>
                    <a:pt x="2660" y="1809453"/>
                    <a:pt x="0" y="1806793"/>
                    <a:pt x="0" y="1803511"/>
                  </a:cubicBezTo>
                  <a:lnTo>
                    <a:pt x="0" y="5942"/>
                  </a:lnTo>
                  <a:cubicBezTo>
                    <a:pt x="0" y="2660"/>
                    <a:pt x="2660" y="0"/>
                    <a:pt x="5942" y="0"/>
                  </a:cubicBezTo>
                  <a:close/>
                </a:path>
              </a:pathLst>
            </a:custGeom>
            <a:solidFill>
              <a:srgbClr val="FFFFFF"/>
            </a:solidFill>
            <a:ln w="123825" cap="sq">
              <a:solidFill>
                <a:srgbClr val="EBAA7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378093" cy="1857078"/>
            </a:xfrm>
            <a:prstGeom prst="rect">
              <a:avLst/>
            </a:prstGeom>
          </p:spPr>
          <p:txBody>
            <a:bodyPr lIns="95250" tIns="95250" rIns="95250" bIns="95250" rtlCol="0" anchor="ctr"/>
            <a:lstStyle/>
            <a:p>
              <a:pPr algn="ctr">
                <a:lnSpc>
                  <a:spcPts val="367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459953" y="5347888"/>
            <a:ext cx="13986428" cy="4125996"/>
          </a:xfrm>
          <a:custGeom>
            <a:avLst/>
            <a:gdLst/>
            <a:ahLst/>
            <a:cxnLst/>
            <a:rect l="l" t="t" r="r" b="b"/>
            <a:pathLst>
              <a:path w="13986428" h="4125996">
                <a:moveTo>
                  <a:pt x="0" y="0"/>
                </a:moveTo>
                <a:lnTo>
                  <a:pt x="13986428" y="0"/>
                </a:lnTo>
                <a:lnTo>
                  <a:pt x="13986428" y="4125996"/>
                </a:lnTo>
                <a:lnTo>
                  <a:pt x="0" y="41259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923925"/>
            <a:ext cx="16230600" cy="418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99"/>
              </a:lnSpc>
              <a:spcBef>
                <a:spcPct val="0"/>
              </a:spcBef>
            </a:pPr>
            <a:r>
              <a:rPr lang="en-US" sz="5999" b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    Việt gieo xúc xắc nhiều lần rồi ghi lại kết quả nhận được như bảng sau (chẳng hạn, mặt 6 chấm xuất hiện 4 lần ghi ||||).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93203" y="563322"/>
            <a:ext cx="17101595" cy="9160357"/>
            <a:chOff x="0" y="0"/>
            <a:chExt cx="3378093" cy="180945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78093" cy="1809453"/>
            </a:xfrm>
            <a:custGeom>
              <a:avLst/>
              <a:gdLst/>
              <a:ahLst/>
              <a:cxnLst/>
              <a:rect l="l" t="t" r="r" b="b"/>
              <a:pathLst>
                <a:path w="3378093" h="1809453">
                  <a:moveTo>
                    <a:pt x="5942" y="0"/>
                  </a:moveTo>
                  <a:lnTo>
                    <a:pt x="3372151" y="0"/>
                  </a:lnTo>
                  <a:cubicBezTo>
                    <a:pt x="3375432" y="0"/>
                    <a:pt x="3378093" y="2660"/>
                    <a:pt x="3378093" y="5942"/>
                  </a:cubicBezTo>
                  <a:lnTo>
                    <a:pt x="3378093" y="1803511"/>
                  </a:lnTo>
                  <a:cubicBezTo>
                    <a:pt x="3378093" y="1805087"/>
                    <a:pt x="3377467" y="1806599"/>
                    <a:pt x="3376352" y="1807713"/>
                  </a:cubicBezTo>
                  <a:cubicBezTo>
                    <a:pt x="3375238" y="1808827"/>
                    <a:pt x="3373727" y="1809453"/>
                    <a:pt x="3372151" y="1809453"/>
                  </a:cubicBezTo>
                  <a:lnTo>
                    <a:pt x="5942" y="1809453"/>
                  </a:lnTo>
                  <a:cubicBezTo>
                    <a:pt x="2660" y="1809453"/>
                    <a:pt x="0" y="1806793"/>
                    <a:pt x="0" y="1803511"/>
                  </a:cubicBezTo>
                  <a:lnTo>
                    <a:pt x="0" y="5942"/>
                  </a:lnTo>
                  <a:cubicBezTo>
                    <a:pt x="0" y="2660"/>
                    <a:pt x="2660" y="0"/>
                    <a:pt x="5942" y="0"/>
                  </a:cubicBezTo>
                  <a:close/>
                </a:path>
              </a:pathLst>
            </a:custGeom>
            <a:solidFill>
              <a:srgbClr val="FFFFFF"/>
            </a:solidFill>
            <a:ln w="123825" cap="sq">
              <a:solidFill>
                <a:srgbClr val="EBAA7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378093" cy="1857078"/>
            </a:xfrm>
            <a:prstGeom prst="rect">
              <a:avLst/>
            </a:prstGeom>
          </p:spPr>
          <p:txBody>
            <a:bodyPr lIns="95250" tIns="95250" rIns="95250" bIns="95250" rtlCol="0" anchor="ctr"/>
            <a:lstStyle/>
            <a:p>
              <a:pPr algn="ctr">
                <a:lnSpc>
                  <a:spcPts val="367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43897" y="2597150"/>
            <a:ext cx="5981311" cy="2134492"/>
            <a:chOff x="0" y="0"/>
            <a:chExt cx="7975081" cy="2845990"/>
          </a:xfrm>
        </p:grpSpPr>
        <p:grpSp>
          <p:nvGrpSpPr>
            <p:cNvPr id="7" name="Group 7"/>
            <p:cNvGrpSpPr/>
            <p:nvPr/>
          </p:nvGrpSpPr>
          <p:grpSpPr>
            <a:xfrm>
              <a:off x="865940" y="724809"/>
              <a:ext cx="7109141" cy="1797413"/>
              <a:chOff x="0" y="0"/>
              <a:chExt cx="1295516" cy="32754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295516" cy="327547"/>
              </a:xfrm>
              <a:custGeom>
                <a:avLst/>
                <a:gdLst/>
                <a:ahLst/>
                <a:cxnLst/>
                <a:rect l="l" t="t" r="r" b="b"/>
                <a:pathLst>
                  <a:path w="1295516" h="327547">
                    <a:moveTo>
                      <a:pt x="79679" y="0"/>
                    </a:moveTo>
                    <a:lnTo>
                      <a:pt x="1215837" y="0"/>
                    </a:lnTo>
                    <a:cubicBezTo>
                      <a:pt x="1236969" y="0"/>
                      <a:pt x="1257236" y="8395"/>
                      <a:pt x="1272178" y="23337"/>
                    </a:cubicBezTo>
                    <a:cubicBezTo>
                      <a:pt x="1287121" y="38280"/>
                      <a:pt x="1295516" y="58547"/>
                      <a:pt x="1295516" y="79679"/>
                    </a:cubicBezTo>
                    <a:lnTo>
                      <a:pt x="1295516" y="247868"/>
                    </a:lnTo>
                    <a:cubicBezTo>
                      <a:pt x="1295516" y="291873"/>
                      <a:pt x="1259842" y="327547"/>
                      <a:pt x="1215837" y="327547"/>
                    </a:cubicBezTo>
                    <a:lnTo>
                      <a:pt x="79679" y="327547"/>
                    </a:lnTo>
                    <a:cubicBezTo>
                      <a:pt x="35674" y="327547"/>
                      <a:pt x="0" y="291873"/>
                      <a:pt x="0" y="247868"/>
                    </a:cubicBezTo>
                    <a:lnTo>
                      <a:pt x="0" y="79679"/>
                    </a:lnTo>
                    <a:cubicBezTo>
                      <a:pt x="0" y="35674"/>
                      <a:pt x="35674" y="0"/>
                      <a:pt x="79679" y="0"/>
                    </a:cubicBezTo>
                    <a:close/>
                  </a:path>
                </a:pathLst>
              </a:custGeom>
              <a:solidFill>
                <a:srgbClr val="BE6E9E"/>
              </a:solidFill>
              <a:ln w="57150" cap="rnd">
                <a:solidFill>
                  <a:srgbClr val="751D51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1295516" cy="384697"/>
              </a:xfrm>
              <a:prstGeom prst="rect">
                <a:avLst/>
              </a:prstGeom>
            </p:spPr>
            <p:txBody>
              <a:bodyPr lIns="77435" tIns="77435" rIns="77435" bIns="77435" rtlCol="0" anchor="ctr"/>
              <a:lstStyle/>
              <a:p>
                <a:pPr algn="ctr">
                  <a:lnSpc>
                    <a:spcPts val="3870"/>
                  </a:lnSpc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0" y="0"/>
              <a:ext cx="3043839" cy="2845990"/>
            </a:xfrm>
            <a:custGeom>
              <a:avLst/>
              <a:gdLst/>
              <a:ahLst/>
              <a:cxnLst/>
              <a:rect l="l" t="t" r="r" b="b"/>
              <a:pathLst>
                <a:path w="3043839" h="2845990">
                  <a:moveTo>
                    <a:pt x="0" y="0"/>
                  </a:moveTo>
                  <a:lnTo>
                    <a:pt x="3043839" y="0"/>
                  </a:lnTo>
                  <a:lnTo>
                    <a:pt x="3043839" y="2845990"/>
                  </a:lnTo>
                  <a:lnTo>
                    <a:pt x="0" y="2845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3721835" y="915490"/>
              <a:ext cx="2759982" cy="13112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8399"/>
                </a:lnSpc>
                <a:spcBef>
                  <a:spcPct val="0"/>
                </a:spcBef>
              </a:pPr>
              <a:r>
                <a:rPr lang="en-US" sz="5999" b="1">
                  <a:solidFill>
                    <a:srgbClr val="FFFFFF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7 lần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434702" y="2671494"/>
            <a:ext cx="5583227" cy="2060148"/>
            <a:chOff x="0" y="0"/>
            <a:chExt cx="7444303" cy="2746864"/>
          </a:xfrm>
        </p:grpSpPr>
        <p:grpSp>
          <p:nvGrpSpPr>
            <p:cNvPr id="13" name="Group 13"/>
            <p:cNvGrpSpPr/>
            <p:nvPr/>
          </p:nvGrpSpPr>
          <p:grpSpPr>
            <a:xfrm>
              <a:off x="335162" y="949451"/>
              <a:ext cx="7109141" cy="1797413"/>
              <a:chOff x="0" y="0"/>
              <a:chExt cx="1295516" cy="327547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295516" cy="327547"/>
              </a:xfrm>
              <a:custGeom>
                <a:avLst/>
                <a:gdLst/>
                <a:ahLst/>
                <a:cxnLst/>
                <a:rect l="l" t="t" r="r" b="b"/>
                <a:pathLst>
                  <a:path w="1295516" h="327547">
                    <a:moveTo>
                      <a:pt x="79679" y="0"/>
                    </a:moveTo>
                    <a:lnTo>
                      <a:pt x="1215837" y="0"/>
                    </a:lnTo>
                    <a:cubicBezTo>
                      <a:pt x="1236969" y="0"/>
                      <a:pt x="1257236" y="8395"/>
                      <a:pt x="1272178" y="23337"/>
                    </a:cubicBezTo>
                    <a:cubicBezTo>
                      <a:pt x="1287121" y="38280"/>
                      <a:pt x="1295516" y="58547"/>
                      <a:pt x="1295516" y="79679"/>
                    </a:cubicBezTo>
                    <a:lnTo>
                      <a:pt x="1295516" y="247868"/>
                    </a:lnTo>
                    <a:cubicBezTo>
                      <a:pt x="1295516" y="291873"/>
                      <a:pt x="1259842" y="327547"/>
                      <a:pt x="1215837" y="327547"/>
                    </a:cubicBezTo>
                    <a:lnTo>
                      <a:pt x="79679" y="327547"/>
                    </a:lnTo>
                    <a:cubicBezTo>
                      <a:pt x="35674" y="327547"/>
                      <a:pt x="0" y="291873"/>
                      <a:pt x="0" y="247868"/>
                    </a:cubicBezTo>
                    <a:lnTo>
                      <a:pt x="0" y="79679"/>
                    </a:lnTo>
                    <a:cubicBezTo>
                      <a:pt x="0" y="35674"/>
                      <a:pt x="35674" y="0"/>
                      <a:pt x="79679" y="0"/>
                    </a:cubicBezTo>
                    <a:close/>
                  </a:path>
                </a:pathLst>
              </a:custGeom>
              <a:solidFill>
                <a:srgbClr val="BE6E9E"/>
              </a:solidFill>
              <a:ln w="57150" cap="rnd">
                <a:solidFill>
                  <a:srgbClr val="751D51"/>
                </a:solidFill>
                <a:prstDash val="solid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1295516" cy="384697"/>
              </a:xfrm>
              <a:prstGeom prst="rect">
                <a:avLst/>
              </a:prstGeom>
            </p:spPr>
            <p:txBody>
              <a:bodyPr lIns="77435" tIns="77435" rIns="77435" bIns="77435" rtlCol="0" anchor="ctr"/>
              <a:lstStyle/>
              <a:p>
                <a:pPr algn="ctr">
                  <a:lnSpc>
                    <a:spcPts val="3870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0" y="0"/>
              <a:ext cx="2702227" cy="2746864"/>
            </a:xfrm>
            <a:custGeom>
              <a:avLst/>
              <a:gdLst/>
              <a:ahLst/>
              <a:cxnLst/>
              <a:rect l="l" t="t" r="r" b="b"/>
              <a:pathLst>
                <a:path w="2702227" h="2746864">
                  <a:moveTo>
                    <a:pt x="0" y="0"/>
                  </a:moveTo>
                  <a:lnTo>
                    <a:pt x="2702227" y="0"/>
                  </a:lnTo>
                  <a:lnTo>
                    <a:pt x="2702227" y="2746864"/>
                  </a:lnTo>
                  <a:lnTo>
                    <a:pt x="0" y="27468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3332821" y="1140132"/>
              <a:ext cx="2759982" cy="13112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8399"/>
                </a:lnSpc>
                <a:spcBef>
                  <a:spcPct val="0"/>
                </a:spcBef>
              </a:pPr>
              <a:r>
                <a:rPr lang="en-US" sz="5999" b="1">
                  <a:solidFill>
                    <a:srgbClr val="FFFFFF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6 lần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66427" y="4731642"/>
            <a:ext cx="5958781" cy="2171596"/>
            <a:chOff x="0" y="0"/>
            <a:chExt cx="7945041" cy="2895461"/>
          </a:xfrm>
        </p:grpSpPr>
        <p:grpSp>
          <p:nvGrpSpPr>
            <p:cNvPr id="19" name="Group 19"/>
            <p:cNvGrpSpPr/>
            <p:nvPr/>
          </p:nvGrpSpPr>
          <p:grpSpPr>
            <a:xfrm>
              <a:off x="835900" y="886618"/>
              <a:ext cx="7109141" cy="1797413"/>
              <a:chOff x="0" y="0"/>
              <a:chExt cx="1295516" cy="327547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295516" cy="327547"/>
              </a:xfrm>
              <a:custGeom>
                <a:avLst/>
                <a:gdLst/>
                <a:ahLst/>
                <a:cxnLst/>
                <a:rect l="l" t="t" r="r" b="b"/>
                <a:pathLst>
                  <a:path w="1295516" h="327547">
                    <a:moveTo>
                      <a:pt x="79679" y="0"/>
                    </a:moveTo>
                    <a:lnTo>
                      <a:pt x="1215837" y="0"/>
                    </a:lnTo>
                    <a:cubicBezTo>
                      <a:pt x="1236969" y="0"/>
                      <a:pt x="1257236" y="8395"/>
                      <a:pt x="1272178" y="23337"/>
                    </a:cubicBezTo>
                    <a:cubicBezTo>
                      <a:pt x="1287121" y="38280"/>
                      <a:pt x="1295516" y="58547"/>
                      <a:pt x="1295516" y="79679"/>
                    </a:cubicBezTo>
                    <a:lnTo>
                      <a:pt x="1295516" y="247868"/>
                    </a:lnTo>
                    <a:cubicBezTo>
                      <a:pt x="1295516" y="291873"/>
                      <a:pt x="1259842" y="327547"/>
                      <a:pt x="1215837" y="327547"/>
                    </a:cubicBezTo>
                    <a:lnTo>
                      <a:pt x="79679" y="327547"/>
                    </a:lnTo>
                    <a:cubicBezTo>
                      <a:pt x="35674" y="327547"/>
                      <a:pt x="0" y="291873"/>
                      <a:pt x="0" y="247868"/>
                    </a:cubicBezTo>
                    <a:lnTo>
                      <a:pt x="0" y="79679"/>
                    </a:lnTo>
                    <a:cubicBezTo>
                      <a:pt x="0" y="35674"/>
                      <a:pt x="35674" y="0"/>
                      <a:pt x="79679" y="0"/>
                    </a:cubicBezTo>
                    <a:close/>
                  </a:path>
                </a:pathLst>
              </a:custGeom>
              <a:solidFill>
                <a:srgbClr val="BE6E9E"/>
              </a:solidFill>
              <a:ln w="57150" cap="rnd">
                <a:solidFill>
                  <a:srgbClr val="751D51"/>
                </a:solidFill>
                <a:prstDash val="solid"/>
                <a:round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57150"/>
                <a:ext cx="1295516" cy="384697"/>
              </a:xfrm>
              <a:prstGeom prst="rect">
                <a:avLst/>
              </a:prstGeom>
            </p:spPr>
            <p:txBody>
              <a:bodyPr lIns="77435" tIns="77435" rIns="77435" bIns="77435" rtlCol="0" anchor="ctr"/>
              <a:lstStyle/>
              <a:p>
                <a:pPr algn="ctr">
                  <a:lnSpc>
                    <a:spcPts val="3870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 rot="-619598">
              <a:off x="200704" y="211430"/>
              <a:ext cx="2582351" cy="2472601"/>
            </a:xfrm>
            <a:custGeom>
              <a:avLst/>
              <a:gdLst/>
              <a:ahLst/>
              <a:cxnLst/>
              <a:rect l="l" t="t" r="r" b="b"/>
              <a:pathLst>
                <a:path w="2582351" h="2472601">
                  <a:moveTo>
                    <a:pt x="0" y="0"/>
                  </a:moveTo>
                  <a:lnTo>
                    <a:pt x="2582351" y="0"/>
                  </a:lnTo>
                  <a:lnTo>
                    <a:pt x="2582351" y="2472601"/>
                  </a:lnTo>
                  <a:lnTo>
                    <a:pt x="0" y="24726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3691795" y="1141532"/>
              <a:ext cx="2759982" cy="13112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8399"/>
                </a:lnSpc>
                <a:spcBef>
                  <a:spcPct val="0"/>
                </a:spcBef>
              </a:pPr>
              <a:r>
                <a:rPr lang="en-US" sz="5999" b="1">
                  <a:solidFill>
                    <a:srgbClr val="FFFFFF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5 lần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0434702" y="4657116"/>
            <a:ext cx="5583227" cy="2246122"/>
            <a:chOff x="0" y="0"/>
            <a:chExt cx="7444303" cy="2994829"/>
          </a:xfrm>
        </p:grpSpPr>
        <p:grpSp>
          <p:nvGrpSpPr>
            <p:cNvPr id="25" name="Group 25"/>
            <p:cNvGrpSpPr/>
            <p:nvPr/>
          </p:nvGrpSpPr>
          <p:grpSpPr>
            <a:xfrm>
              <a:off x="335162" y="1137725"/>
              <a:ext cx="7109141" cy="1797413"/>
              <a:chOff x="0" y="0"/>
              <a:chExt cx="1295516" cy="327547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295516" cy="327547"/>
              </a:xfrm>
              <a:custGeom>
                <a:avLst/>
                <a:gdLst/>
                <a:ahLst/>
                <a:cxnLst/>
                <a:rect l="l" t="t" r="r" b="b"/>
                <a:pathLst>
                  <a:path w="1295516" h="327547">
                    <a:moveTo>
                      <a:pt x="79679" y="0"/>
                    </a:moveTo>
                    <a:lnTo>
                      <a:pt x="1215837" y="0"/>
                    </a:lnTo>
                    <a:cubicBezTo>
                      <a:pt x="1236969" y="0"/>
                      <a:pt x="1257236" y="8395"/>
                      <a:pt x="1272178" y="23337"/>
                    </a:cubicBezTo>
                    <a:cubicBezTo>
                      <a:pt x="1287121" y="38280"/>
                      <a:pt x="1295516" y="58547"/>
                      <a:pt x="1295516" y="79679"/>
                    </a:cubicBezTo>
                    <a:lnTo>
                      <a:pt x="1295516" y="247868"/>
                    </a:lnTo>
                    <a:cubicBezTo>
                      <a:pt x="1295516" y="291873"/>
                      <a:pt x="1259842" y="327547"/>
                      <a:pt x="1215837" y="327547"/>
                    </a:cubicBezTo>
                    <a:lnTo>
                      <a:pt x="79679" y="327547"/>
                    </a:lnTo>
                    <a:cubicBezTo>
                      <a:pt x="35674" y="327547"/>
                      <a:pt x="0" y="291873"/>
                      <a:pt x="0" y="247868"/>
                    </a:cubicBezTo>
                    <a:lnTo>
                      <a:pt x="0" y="79679"/>
                    </a:lnTo>
                    <a:cubicBezTo>
                      <a:pt x="0" y="35674"/>
                      <a:pt x="35674" y="0"/>
                      <a:pt x="79679" y="0"/>
                    </a:cubicBezTo>
                    <a:close/>
                  </a:path>
                </a:pathLst>
              </a:custGeom>
              <a:solidFill>
                <a:srgbClr val="BE6E9E"/>
              </a:solidFill>
              <a:ln w="57150" cap="rnd">
                <a:solidFill>
                  <a:srgbClr val="751D51"/>
                </a:solidFill>
                <a:prstDash val="solid"/>
                <a:round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57150"/>
                <a:ext cx="1295516" cy="384697"/>
              </a:xfrm>
              <a:prstGeom prst="rect">
                <a:avLst/>
              </a:prstGeom>
            </p:spPr>
            <p:txBody>
              <a:bodyPr lIns="77435" tIns="77435" rIns="77435" bIns="77435" rtlCol="0" anchor="ctr"/>
              <a:lstStyle/>
              <a:p>
                <a:pPr algn="ctr">
                  <a:lnSpc>
                    <a:spcPts val="3870"/>
                  </a:lnSpc>
                </a:pPr>
                <a:endParaRPr/>
              </a:p>
            </p:txBody>
          </p:sp>
        </p:grpSp>
        <p:sp>
          <p:nvSpPr>
            <p:cNvPr id="28" name="Freeform 28"/>
            <p:cNvSpPr/>
            <p:nvPr/>
          </p:nvSpPr>
          <p:spPr>
            <a:xfrm rot="354954">
              <a:off x="136365" y="113679"/>
              <a:ext cx="2348891" cy="2767471"/>
            </a:xfrm>
            <a:custGeom>
              <a:avLst/>
              <a:gdLst/>
              <a:ahLst/>
              <a:cxnLst/>
              <a:rect l="l" t="t" r="r" b="b"/>
              <a:pathLst>
                <a:path w="2348891" h="2767471">
                  <a:moveTo>
                    <a:pt x="0" y="0"/>
                  </a:moveTo>
                  <a:lnTo>
                    <a:pt x="2348891" y="0"/>
                  </a:lnTo>
                  <a:lnTo>
                    <a:pt x="2348891" y="2767471"/>
                  </a:lnTo>
                  <a:lnTo>
                    <a:pt x="0" y="2767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>
              <a:off x="3332821" y="1392639"/>
              <a:ext cx="2759982" cy="13112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8399"/>
                </a:lnSpc>
                <a:spcBef>
                  <a:spcPct val="0"/>
                </a:spcBef>
              </a:pPr>
              <a:r>
                <a:rPr lang="en-US" sz="5999" b="1">
                  <a:solidFill>
                    <a:srgbClr val="FFFFFF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4 lần</a:t>
              </a: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028700" y="857250"/>
            <a:ext cx="16230600" cy="173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5000" b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a) Chọn câu trả lời đúng.</a:t>
            </a:r>
          </a:p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5000" b="1">
                <a:solidFill>
                  <a:srgbClr val="7E2017"/>
                </a:solidFill>
                <a:latin typeface="Tahoma Bold"/>
                <a:ea typeface="Tahoma Bold"/>
                <a:cs typeface="Tahoma Bold"/>
                <a:sym typeface="Tahoma Bold"/>
              </a:rPr>
              <a:t>Mặt 5 chấm đã xuất hiện bao nhiêu lần?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28700" y="6807988"/>
            <a:ext cx="16230600" cy="2625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5000" b="1">
                <a:solidFill>
                  <a:srgbClr val="7E2017"/>
                </a:solidFill>
                <a:latin typeface="Tahoma Bold"/>
                <a:ea typeface="Tahoma Bold"/>
                <a:cs typeface="Tahoma Bold"/>
                <a:sym typeface="Tahoma Bold"/>
              </a:rPr>
              <a:t>b) Mặt nào xuất hiện nhiều lần nhất, mặt nào xuất hiện ít lần nhất?</a:t>
            </a:r>
          </a:p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5000" b="1">
                <a:solidFill>
                  <a:srgbClr val="7E2017"/>
                </a:solidFill>
                <a:latin typeface="Tahoma Bold"/>
                <a:ea typeface="Tahoma Bold"/>
                <a:cs typeface="Tahoma Bold"/>
                <a:sym typeface="Tahoma Bold"/>
              </a:rPr>
              <a:t>c) Hai mặt nào có số lần xuất hiện bằng nhau?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93203" y="563322"/>
            <a:ext cx="17101595" cy="9160357"/>
            <a:chOff x="0" y="0"/>
            <a:chExt cx="3378093" cy="180945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78093" cy="1809453"/>
            </a:xfrm>
            <a:custGeom>
              <a:avLst/>
              <a:gdLst/>
              <a:ahLst/>
              <a:cxnLst/>
              <a:rect l="l" t="t" r="r" b="b"/>
              <a:pathLst>
                <a:path w="3378093" h="1809453">
                  <a:moveTo>
                    <a:pt x="5942" y="0"/>
                  </a:moveTo>
                  <a:lnTo>
                    <a:pt x="3372151" y="0"/>
                  </a:lnTo>
                  <a:cubicBezTo>
                    <a:pt x="3375432" y="0"/>
                    <a:pt x="3378093" y="2660"/>
                    <a:pt x="3378093" y="5942"/>
                  </a:cubicBezTo>
                  <a:lnTo>
                    <a:pt x="3378093" y="1803511"/>
                  </a:lnTo>
                  <a:cubicBezTo>
                    <a:pt x="3378093" y="1805087"/>
                    <a:pt x="3377467" y="1806599"/>
                    <a:pt x="3376352" y="1807713"/>
                  </a:cubicBezTo>
                  <a:cubicBezTo>
                    <a:pt x="3375238" y="1808827"/>
                    <a:pt x="3373727" y="1809453"/>
                    <a:pt x="3372151" y="1809453"/>
                  </a:cubicBezTo>
                  <a:lnTo>
                    <a:pt x="5942" y="1809453"/>
                  </a:lnTo>
                  <a:cubicBezTo>
                    <a:pt x="2660" y="1809453"/>
                    <a:pt x="0" y="1806793"/>
                    <a:pt x="0" y="1803511"/>
                  </a:cubicBezTo>
                  <a:lnTo>
                    <a:pt x="0" y="5942"/>
                  </a:lnTo>
                  <a:cubicBezTo>
                    <a:pt x="0" y="2660"/>
                    <a:pt x="2660" y="0"/>
                    <a:pt x="5942" y="0"/>
                  </a:cubicBezTo>
                  <a:close/>
                </a:path>
              </a:pathLst>
            </a:custGeom>
            <a:solidFill>
              <a:srgbClr val="FFFFFF"/>
            </a:solidFill>
            <a:ln w="123825" cap="sq">
              <a:solidFill>
                <a:srgbClr val="EBAA7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378093" cy="1857078"/>
            </a:xfrm>
            <a:prstGeom prst="rect">
              <a:avLst/>
            </a:prstGeom>
          </p:spPr>
          <p:txBody>
            <a:bodyPr lIns="95250" tIns="95250" rIns="95250" bIns="95250" rtlCol="0" anchor="ctr"/>
            <a:lstStyle/>
            <a:p>
              <a:pPr algn="ctr">
                <a:lnSpc>
                  <a:spcPts val="367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15"/>
          <p:cNvSpPr/>
          <p:nvPr/>
        </p:nvSpPr>
        <p:spPr>
          <a:xfrm flipH="1">
            <a:off x="0" y="4426295"/>
            <a:ext cx="4705836" cy="5738825"/>
          </a:xfrm>
          <a:custGeom>
            <a:avLst/>
            <a:gdLst/>
            <a:ahLst/>
            <a:cxnLst/>
            <a:rect l="l" t="t" r="r" b="b"/>
            <a:pathLst>
              <a:path w="4705836" h="5738825">
                <a:moveTo>
                  <a:pt x="4705836" y="0"/>
                </a:moveTo>
                <a:lnTo>
                  <a:pt x="0" y="0"/>
                </a:lnTo>
                <a:lnTo>
                  <a:pt x="0" y="5738825"/>
                </a:lnTo>
                <a:lnTo>
                  <a:pt x="4705836" y="5738825"/>
                </a:lnTo>
                <a:lnTo>
                  <a:pt x="470583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16"/>
          <p:cNvSpPr/>
          <p:nvPr/>
        </p:nvSpPr>
        <p:spPr>
          <a:xfrm rot="324594">
            <a:off x="13705949" y="5293501"/>
            <a:ext cx="4284974" cy="4708763"/>
          </a:xfrm>
          <a:custGeom>
            <a:avLst/>
            <a:gdLst/>
            <a:ahLst/>
            <a:cxnLst/>
            <a:rect l="l" t="t" r="r" b="b"/>
            <a:pathLst>
              <a:path w="4284974" h="4708763">
                <a:moveTo>
                  <a:pt x="0" y="0"/>
                </a:moveTo>
                <a:lnTo>
                  <a:pt x="4284975" y="0"/>
                </a:lnTo>
                <a:lnTo>
                  <a:pt x="4284975" y="4708764"/>
                </a:lnTo>
                <a:lnTo>
                  <a:pt x="0" y="47087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18"/>
          <p:cNvSpPr/>
          <p:nvPr/>
        </p:nvSpPr>
        <p:spPr>
          <a:xfrm>
            <a:off x="7677363" y="5459727"/>
            <a:ext cx="3919876" cy="4618410"/>
          </a:xfrm>
          <a:custGeom>
            <a:avLst/>
            <a:gdLst/>
            <a:ahLst/>
            <a:cxnLst/>
            <a:rect l="l" t="t" r="r" b="b"/>
            <a:pathLst>
              <a:path w="3919876" h="4618410">
                <a:moveTo>
                  <a:pt x="0" y="0"/>
                </a:moveTo>
                <a:lnTo>
                  <a:pt x="3919876" y="0"/>
                </a:lnTo>
                <a:lnTo>
                  <a:pt x="3919876" y="4618410"/>
                </a:lnTo>
                <a:lnTo>
                  <a:pt x="0" y="46184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9"/>
          <p:cNvSpPr/>
          <p:nvPr/>
        </p:nvSpPr>
        <p:spPr>
          <a:xfrm>
            <a:off x="5084918" y="6804207"/>
            <a:ext cx="2561850" cy="3273930"/>
          </a:xfrm>
          <a:custGeom>
            <a:avLst/>
            <a:gdLst/>
            <a:ahLst/>
            <a:cxnLst/>
            <a:rect l="l" t="t" r="r" b="b"/>
            <a:pathLst>
              <a:path w="3079956" h="3936046">
                <a:moveTo>
                  <a:pt x="0" y="0"/>
                </a:moveTo>
                <a:lnTo>
                  <a:pt x="3079956" y="0"/>
                </a:lnTo>
                <a:lnTo>
                  <a:pt x="3079956" y="3936046"/>
                </a:lnTo>
                <a:lnTo>
                  <a:pt x="0" y="39360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21"/>
          <p:cNvSpPr/>
          <p:nvPr/>
        </p:nvSpPr>
        <p:spPr>
          <a:xfrm flipH="1">
            <a:off x="11081003" y="7218855"/>
            <a:ext cx="2327873" cy="2974917"/>
          </a:xfrm>
          <a:custGeom>
            <a:avLst/>
            <a:gdLst/>
            <a:ahLst/>
            <a:cxnLst/>
            <a:rect l="l" t="t" r="r" b="b"/>
            <a:pathLst>
              <a:path w="3079956" h="3936046">
                <a:moveTo>
                  <a:pt x="3079956" y="0"/>
                </a:moveTo>
                <a:lnTo>
                  <a:pt x="0" y="0"/>
                </a:lnTo>
                <a:lnTo>
                  <a:pt x="0" y="3936046"/>
                </a:lnTo>
                <a:lnTo>
                  <a:pt x="3079956" y="3936046"/>
                </a:lnTo>
                <a:lnTo>
                  <a:pt x="307995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4251" y="-27097"/>
            <a:ext cx="17996952" cy="46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18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93203" y="563322"/>
            <a:ext cx="17101595" cy="9160357"/>
            <a:chOff x="0" y="0"/>
            <a:chExt cx="3378093" cy="180945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78093" cy="1809453"/>
            </a:xfrm>
            <a:custGeom>
              <a:avLst/>
              <a:gdLst/>
              <a:ahLst/>
              <a:cxnLst/>
              <a:rect l="l" t="t" r="r" b="b"/>
              <a:pathLst>
                <a:path w="3378093" h="1809453">
                  <a:moveTo>
                    <a:pt x="5942" y="0"/>
                  </a:moveTo>
                  <a:lnTo>
                    <a:pt x="3372151" y="0"/>
                  </a:lnTo>
                  <a:cubicBezTo>
                    <a:pt x="3375432" y="0"/>
                    <a:pt x="3378093" y="2660"/>
                    <a:pt x="3378093" y="5942"/>
                  </a:cubicBezTo>
                  <a:lnTo>
                    <a:pt x="3378093" y="1803511"/>
                  </a:lnTo>
                  <a:cubicBezTo>
                    <a:pt x="3378093" y="1805087"/>
                    <a:pt x="3377467" y="1806599"/>
                    <a:pt x="3376352" y="1807713"/>
                  </a:cubicBezTo>
                  <a:cubicBezTo>
                    <a:pt x="3375238" y="1808827"/>
                    <a:pt x="3373727" y="1809453"/>
                    <a:pt x="3372151" y="1809453"/>
                  </a:cubicBezTo>
                  <a:lnTo>
                    <a:pt x="5942" y="1809453"/>
                  </a:lnTo>
                  <a:cubicBezTo>
                    <a:pt x="2660" y="1809453"/>
                    <a:pt x="0" y="1806793"/>
                    <a:pt x="0" y="1803511"/>
                  </a:cubicBezTo>
                  <a:lnTo>
                    <a:pt x="0" y="5942"/>
                  </a:lnTo>
                  <a:cubicBezTo>
                    <a:pt x="0" y="2660"/>
                    <a:pt x="2660" y="0"/>
                    <a:pt x="5942" y="0"/>
                  </a:cubicBezTo>
                  <a:close/>
                </a:path>
              </a:pathLst>
            </a:custGeom>
            <a:solidFill>
              <a:srgbClr val="FFFFFF"/>
            </a:solidFill>
            <a:ln w="123825" cap="sq">
              <a:solidFill>
                <a:srgbClr val="EBAA7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378093" cy="1857078"/>
            </a:xfrm>
            <a:prstGeom prst="rect">
              <a:avLst/>
            </a:prstGeom>
          </p:spPr>
          <p:txBody>
            <a:bodyPr lIns="95250" tIns="95250" rIns="95250" bIns="95250" rtlCol="0" anchor="ctr"/>
            <a:lstStyle/>
            <a:p>
              <a:pPr algn="ctr">
                <a:lnSpc>
                  <a:spcPts val="367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7688" y="3630567"/>
            <a:ext cx="5981311" cy="2134492"/>
            <a:chOff x="0" y="0"/>
            <a:chExt cx="7975081" cy="2845990"/>
          </a:xfrm>
        </p:grpSpPr>
        <p:grpSp>
          <p:nvGrpSpPr>
            <p:cNvPr id="7" name="Group 7"/>
            <p:cNvGrpSpPr/>
            <p:nvPr/>
          </p:nvGrpSpPr>
          <p:grpSpPr>
            <a:xfrm>
              <a:off x="865940" y="724809"/>
              <a:ext cx="7109141" cy="1797413"/>
              <a:chOff x="0" y="0"/>
              <a:chExt cx="1295516" cy="32754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295516" cy="327547"/>
              </a:xfrm>
              <a:custGeom>
                <a:avLst/>
                <a:gdLst/>
                <a:ahLst/>
                <a:cxnLst/>
                <a:rect l="l" t="t" r="r" b="b"/>
                <a:pathLst>
                  <a:path w="1295516" h="327547">
                    <a:moveTo>
                      <a:pt x="79679" y="0"/>
                    </a:moveTo>
                    <a:lnTo>
                      <a:pt x="1215837" y="0"/>
                    </a:lnTo>
                    <a:cubicBezTo>
                      <a:pt x="1236969" y="0"/>
                      <a:pt x="1257236" y="8395"/>
                      <a:pt x="1272178" y="23337"/>
                    </a:cubicBezTo>
                    <a:cubicBezTo>
                      <a:pt x="1287121" y="38280"/>
                      <a:pt x="1295516" y="58547"/>
                      <a:pt x="1295516" y="79679"/>
                    </a:cubicBezTo>
                    <a:lnTo>
                      <a:pt x="1295516" y="247868"/>
                    </a:lnTo>
                    <a:cubicBezTo>
                      <a:pt x="1295516" y="291873"/>
                      <a:pt x="1259842" y="327547"/>
                      <a:pt x="1215837" y="327547"/>
                    </a:cubicBezTo>
                    <a:lnTo>
                      <a:pt x="79679" y="327547"/>
                    </a:lnTo>
                    <a:cubicBezTo>
                      <a:pt x="35674" y="327547"/>
                      <a:pt x="0" y="291873"/>
                      <a:pt x="0" y="247868"/>
                    </a:cubicBezTo>
                    <a:lnTo>
                      <a:pt x="0" y="79679"/>
                    </a:lnTo>
                    <a:cubicBezTo>
                      <a:pt x="0" y="35674"/>
                      <a:pt x="35674" y="0"/>
                      <a:pt x="79679" y="0"/>
                    </a:cubicBezTo>
                    <a:close/>
                  </a:path>
                </a:pathLst>
              </a:custGeom>
              <a:solidFill>
                <a:srgbClr val="BE6E9E"/>
              </a:solidFill>
              <a:ln w="57150" cap="rnd">
                <a:solidFill>
                  <a:srgbClr val="751D51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1295516" cy="384697"/>
              </a:xfrm>
              <a:prstGeom prst="rect">
                <a:avLst/>
              </a:prstGeom>
            </p:spPr>
            <p:txBody>
              <a:bodyPr lIns="77435" tIns="77435" rIns="77435" bIns="77435" rtlCol="0" anchor="ctr"/>
              <a:lstStyle/>
              <a:p>
                <a:pPr algn="ctr">
                  <a:lnSpc>
                    <a:spcPts val="3870"/>
                  </a:lnSpc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0" y="0"/>
              <a:ext cx="3043839" cy="2845990"/>
            </a:xfrm>
            <a:custGeom>
              <a:avLst/>
              <a:gdLst/>
              <a:ahLst/>
              <a:cxnLst/>
              <a:rect l="l" t="t" r="r" b="b"/>
              <a:pathLst>
                <a:path w="3043839" h="2845990">
                  <a:moveTo>
                    <a:pt x="0" y="0"/>
                  </a:moveTo>
                  <a:lnTo>
                    <a:pt x="3043839" y="0"/>
                  </a:lnTo>
                  <a:lnTo>
                    <a:pt x="3043839" y="2845990"/>
                  </a:lnTo>
                  <a:lnTo>
                    <a:pt x="0" y="2845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3721835" y="915490"/>
              <a:ext cx="2759982" cy="13112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8399"/>
                </a:lnSpc>
                <a:spcBef>
                  <a:spcPct val="0"/>
                </a:spcBef>
              </a:pPr>
              <a:r>
                <a:rPr lang="en-US" sz="5999" b="1">
                  <a:solidFill>
                    <a:srgbClr val="FFFFFF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7 lần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518493" y="3704912"/>
            <a:ext cx="5583227" cy="2060148"/>
            <a:chOff x="0" y="0"/>
            <a:chExt cx="7444303" cy="2746864"/>
          </a:xfrm>
        </p:grpSpPr>
        <p:grpSp>
          <p:nvGrpSpPr>
            <p:cNvPr id="13" name="Group 13"/>
            <p:cNvGrpSpPr/>
            <p:nvPr/>
          </p:nvGrpSpPr>
          <p:grpSpPr>
            <a:xfrm>
              <a:off x="335162" y="949451"/>
              <a:ext cx="7109141" cy="1797413"/>
              <a:chOff x="0" y="0"/>
              <a:chExt cx="1295516" cy="327547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295516" cy="327547"/>
              </a:xfrm>
              <a:custGeom>
                <a:avLst/>
                <a:gdLst/>
                <a:ahLst/>
                <a:cxnLst/>
                <a:rect l="l" t="t" r="r" b="b"/>
                <a:pathLst>
                  <a:path w="1295516" h="327547">
                    <a:moveTo>
                      <a:pt x="79679" y="0"/>
                    </a:moveTo>
                    <a:lnTo>
                      <a:pt x="1215837" y="0"/>
                    </a:lnTo>
                    <a:cubicBezTo>
                      <a:pt x="1236969" y="0"/>
                      <a:pt x="1257236" y="8395"/>
                      <a:pt x="1272178" y="23337"/>
                    </a:cubicBezTo>
                    <a:cubicBezTo>
                      <a:pt x="1287121" y="38280"/>
                      <a:pt x="1295516" y="58547"/>
                      <a:pt x="1295516" y="79679"/>
                    </a:cubicBezTo>
                    <a:lnTo>
                      <a:pt x="1295516" y="247868"/>
                    </a:lnTo>
                    <a:cubicBezTo>
                      <a:pt x="1295516" y="291873"/>
                      <a:pt x="1259842" y="327547"/>
                      <a:pt x="1215837" y="327547"/>
                    </a:cubicBezTo>
                    <a:lnTo>
                      <a:pt x="79679" y="327547"/>
                    </a:lnTo>
                    <a:cubicBezTo>
                      <a:pt x="35674" y="327547"/>
                      <a:pt x="0" y="291873"/>
                      <a:pt x="0" y="247868"/>
                    </a:cubicBezTo>
                    <a:lnTo>
                      <a:pt x="0" y="79679"/>
                    </a:lnTo>
                    <a:cubicBezTo>
                      <a:pt x="0" y="35674"/>
                      <a:pt x="35674" y="0"/>
                      <a:pt x="79679" y="0"/>
                    </a:cubicBezTo>
                    <a:close/>
                  </a:path>
                </a:pathLst>
              </a:custGeom>
              <a:solidFill>
                <a:srgbClr val="BE6E9E"/>
              </a:solidFill>
              <a:ln w="57150" cap="rnd">
                <a:solidFill>
                  <a:srgbClr val="751D51"/>
                </a:solidFill>
                <a:prstDash val="solid"/>
                <a:round/>
              </a:ln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1295516" cy="384697"/>
              </a:xfrm>
              <a:prstGeom prst="rect">
                <a:avLst/>
              </a:prstGeom>
            </p:spPr>
            <p:txBody>
              <a:bodyPr lIns="77435" tIns="77435" rIns="77435" bIns="77435" rtlCol="0" anchor="ctr"/>
              <a:lstStyle/>
              <a:p>
                <a:pPr algn="ctr">
                  <a:lnSpc>
                    <a:spcPts val="3870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0" y="0"/>
              <a:ext cx="2702227" cy="2746864"/>
            </a:xfrm>
            <a:custGeom>
              <a:avLst/>
              <a:gdLst/>
              <a:ahLst/>
              <a:cxnLst/>
              <a:rect l="l" t="t" r="r" b="b"/>
              <a:pathLst>
                <a:path w="2702227" h="2746864">
                  <a:moveTo>
                    <a:pt x="0" y="0"/>
                  </a:moveTo>
                  <a:lnTo>
                    <a:pt x="2702227" y="0"/>
                  </a:lnTo>
                  <a:lnTo>
                    <a:pt x="2702227" y="2746864"/>
                  </a:lnTo>
                  <a:lnTo>
                    <a:pt x="0" y="27468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3332821" y="1140132"/>
              <a:ext cx="2759982" cy="13112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8399"/>
                </a:lnSpc>
                <a:spcBef>
                  <a:spcPct val="0"/>
                </a:spcBef>
              </a:pPr>
              <a:r>
                <a:rPr lang="en-US" sz="5999" b="1">
                  <a:solidFill>
                    <a:srgbClr val="FFFFFF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6 lần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550218" y="5765060"/>
            <a:ext cx="5958781" cy="2171596"/>
            <a:chOff x="0" y="0"/>
            <a:chExt cx="7945041" cy="2895461"/>
          </a:xfrm>
        </p:grpSpPr>
        <p:grpSp>
          <p:nvGrpSpPr>
            <p:cNvPr id="19" name="Group 19"/>
            <p:cNvGrpSpPr/>
            <p:nvPr/>
          </p:nvGrpSpPr>
          <p:grpSpPr>
            <a:xfrm>
              <a:off x="835900" y="886618"/>
              <a:ext cx="7109141" cy="1797413"/>
              <a:chOff x="0" y="0"/>
              <a:chExt cx="1295516" cy="327547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295516" cy="327547"/>
              </a:xfrm>
              <a:custGeom>
                <a:avLst/>
                <a:gdLst/>
                <a:ahLst/>
                <a:cxnLst/>
                <a:rect l="l" t="t" r="r" b="b"/>
                <a:pathLst>
                  <a:path w="1295516" h="327547">
                    <a:moveTo>
                      <a:pt x="79679" y="0"/>
                    </a:moveTo>
                    <a:lnTo>
                      <a:pt x="1215837" y="0"/>
                    </a:lnTo>
                    <a:cubicBezTo>
                      <a:pt x="1236969" y="0"/>
                      <a:pt x="1257236" y="8395"/>
                      <a:pt x="1272178" y="23337"/>
                    </a:cubicBezTo>
                    <a:cubicBezTo>
                      <a:pt x="1287121" y="38280"/>
                      <a:pt x="1295516" y="58547"/>
                      <a:pt x="1295516" y="79679"/>
                    </a:cubicBezTo>
                    <a:lnTo>
                      <a:pt x="1295516" y="247868"/>
                    </a:lnTo>
                    <a:cubicBezTo>
                      <a:pt x="1295516" y="291873"/>
                      <a:pt x="1259842" y="327547"/>
                      <a:pt x="1215837" y="327547"/>
                    </a:cubicBezTo>
                    <a:lnTo>
                      <a:pt x="79679" y="327547"/>
                    </a:lnTo>
                    <a:cubicBezTo>
                      <a:pt x="35674" y="327547"/>
                      <a:pt x="0" y="291873"/>
                      <a:pt x="0" y="247868"/>
                    </a:cubicBezTo>
                    <a:lnTo>
                      <a:pt x="0" y="79679"/>
                    </a:lnTo>
                    <a:cubicBezTo>
                      <a:pt x="0" y="35674"/>
                      <a:pt x="35674" y="0"/>
                      <a:pt x="79679" y="0"/>
                    </a:cubicBezTo>
                    <a:close/>
                  </a:path>
                </a:pathLst>
              </a:custGeom>
              <a:solidFill>
                <a:srgbClr val="BE6E9E"/>
              </a:solidFill>
              <a:ln w="57150" cap="rnd">
                <a:solidFill>
                  <a:srgbClr val="751D51"/>
                </a:solidFill>
                <a:prstDash val="solid"/>
                <a:round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57150"/>
                <a:ext cx="1295516" cy="384697"/>
              </a:xfrm>
              <a:prstGeom prst="rect">
                <a:avLst/>
              </a:prstGeom>
            </p:spPr>
            <p:txBody>
              <a:bodyPr lIns="77435" tIns="77435" rIns="77435" bIns="77435" rtlCol="0" anchor="ctr"/>
              <a:lstStyle/>
              <a:p>
                <a:pPr algn="ctr">
                  <a:lnSpc>
                    <a:spcPts val="3870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 rot="-619598">
              <a:off x="200704" y="211430"/>
              <a:ext cx="2582351" cy="2472601"/>
            </a:xfrm>
            <a:custGeom>
              <a:avLst/>
              <a:gdLst/>
              <a:ahLst/>
              <a:cxnLst/>
              <a:rect l="l" t="t" r="r" b="b"/>
              <a:pathLst>
                <a:path w="2582351" h="2472601">
                  <a:moveTo>
                    <a:pt x="0" y="0"/>
                  </a:moveTo>
                  <a:lnTo>
                    <a:pt x="2582351" y="0"/>
                  </a:lnTo>
                  <a:lnTo>
                    <a:pt x="2582351" y="2472601"/>
                  </a:lnTo>
                  <a:lnTo>
                    <a:pt x="0" y="24726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3691795" y="1141532"/>
              <a:ext cx="2759982" cy="13112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8399"/>
                </a:lnSpc>
                <a:spcBef>
                  <a:spcPct val="0"/>
                </a:spcBef>
              </a:pPr>
              <a:r>
                <a:rPr lang="en-US" sz="5999" b="1">
                  <a:solidFill>
                    <a:srgbClr val="FFFFFF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5 lần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0518493" y="5690534"/>
            <a:ext cx="5583227" cy="2246122"/>
            <a:chOff x="0" y="0"/>
            <a:chExt cx="7444303" cy="2994829"/>
          </a:xfrm>
        </p:grpSpPr>
        <p:grpSp>
          <p:nvGrpSpPr>
            <p:cNvPr id="25" name="Group 25"/>
            <p:cNvGrpSpPr/>
            <p:nvPr/>
          </p:nvGrpSpPr>
          <p:grpSpPr>
            <a:xfrm>
              <a:off x="335162" y="1137725"/>
              <a:ext cx="7109141" cy="1797413"/>
              <a:chOff x="0" y="0"/>
              <a:chExt cx="1295516" cy="327547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295516" cy="327547"/>
              </a:xfrm>
              <a:custGeom>
                <a:avLst/>
                <a:gdLst/>
                <a:ahLst/>
                <a:cxnLst/>
                <a:rect l="l" t="t" r="r" b="b"/>
                <a:pathLst>
                  <a:path w="1295516" h="327547">
                    <a:moveTo>
                      <a:pt x="79679" y="0"/>
                    </a:moveTo>
                    <a:lnTo>
                      <a:pt x="1215837" y="0"/>
                    </a:lnTo>
                    <a:cubicBezTo>
                      <a:pt x="1236969" y="0"/>
                      <a:pt x="1257236" y="8395"/>
                      <a:pt x="1272178" y="23337"/>
                    </a:cubicBezTo>
                    <a:cubicBezTo>
                      <a:pt x="1287121" y="38280"/>
                      <a:pt x="1295516" y="58547"/>
                      <a:pt x="1295516" y="79679"/>
                    </a:cubicBezTo>
                    <a:lnTo>
                      <a:pt x="1295516" y="247868"/>
                    </a:lnTo>
                    <a:cubicBezTo>
                      <a:pt x="1295516" y="291873"/>
                      <a:pt x="1259842" y="327547"/>
                      <a:pt x="1215837" y="327547"/>
                    </a:cubicBezTo>
                    <a:lnTo>
                      <a:pt x="79679" y="327547"/>
                    </a:lnTo>
                    <a:cubicBezTo>
                      <a:pt x="35674" y="327547"/>
                      <a:pt x="0" y="291873"/>
                      <a:pt x="0" y="247868"/>
                    </a:cubicBezTo>
                    <a:lnTo>
                      <a:pt x="0" y="79679"/>
                    </a:lnTo>
                    <a:cubicBezTo>
                      <a:pt x="0" y="35674"/>
                      <a:pt x="35674" y="0"/>
                      <a:pt x="79679" y="0"/>
                    </a:cubicBezTo>
                    <a:close/>
                  </a:path>
                </a:pathLst>
              </a:custGeom>
              <a:solidFill>
                <a:srgbClr val="BE6E9E"/>
              </a:solidFill>
              <a:ln w="57150" cap="rnd">
                <a:solidFill>
                  <a:srgbClr val="751D51"/>
                </a:solidFill>
                <a:prstDash val="solid"/>
                <a:round/>
              </a:ln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57150"/>
                <a:ext cx="1295516" cy="384697"/>
              </a:xfrm>
              <a:prstGeom prst="rect">
                <a:avLst/>
              </a:prstGeom>
            </p:spPr>
            <p:txBody>
              <a:bodyPr lIns="77435" tIns="77435" rIns="77435" bIns="77435" rtlCol="0" anchor="ctr"/>
              <a:lstStyle/>
              <a:p>
                <a:pPr algn="ctr">
                  <a:lnSpc>
                    <a:spcPts val="3870"/>
                  </a:lnSpc>
                </a:pPr>
                <a:endParaRPr/>
              </a:p>
            </p:txBody>
          </p:sp>
        </p:grpSp>
        <p:sp>
          <p:nvSpPr>
            <p:cNvPr id="28" name="Freeform 28"/>
            <p:cNvSpPr/>
            <p:nvPr/>
          </p:nvSpPr>
          <p:spPr>
            <a:xfrm rot="354954">
              <a:off x="136365" y="113679"/>
              <a:ext cx="2348891" cy="2767471"/>
            </a:xfrm>
            <a:custGeom>
              <a:avLst/>
              <a:gdLst/>
              <a:ahLst/>
              <a:cxnLst/>
              <a:rect l="l" t="t" r="r" b="b"/>
              <a:pathLst>
                <a:path w="2348891" h="2767471">
                  <a:moveTo>
                    <a:pt x="0" y="0"/>
                  </a:moveTo>
                  <a:lnTo>
                    <a:pt x="2348891" y="0"/>
                  </a:lnTo>
                  <a:lnTo>
                    <a:pt x="2348891" y="2767471"/>
                  </a:lnTo>
                  <a:lnTo>
                    <a:pt x="0" y="2767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>
              <a:off x="3332821" y="1392639"/>
              <a:ext cx="2759982" cy="13112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8399"/>
                </a:lnSpc>
                <a:spcBef>
                  <a:spcPct val="0"/>
                </a:spcBef>
              </a:pPr>
              <a:r>
                <a:rPr lang="en-US" sz="5999" b="1">
                  <a:solidFill>
                    <a:srgbClr val="FFFFFF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4 lần</a:t>
              </a: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028700" y="1220343"/>
            <a:ext cx="16230600" cy="173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5000" b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a) Chọn câu trả lời đúng.</a:t>
            </a:r>
          </a:p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5000" b="1">
                <a:solidFill>
                  <a:srgbClr val="7E2017"/>
                </a:solidFill>
                <a:latin typeface="Tahoma Bold"/>
                <a:ea typeface="Tahoma Bold"/>
                <a:cs typeface="Tahoma Bold"/>
                <a:sym typeface="Tahoma Bold"/>
              </a:rPr>
              <a:t>Mặt 5 chấm đã xuất hiện bao nhiêu lần?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93203" y="563322"/>
            <a:ext cx="17101595" cy="9160357"/>
            <a:chOff x="0" y="0"/>
            <a:chExt cx="3378093" cy="180945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78093" cy="1809453"/>
            </a:xfrm>
            <a:custGeom>
              <a:avLst/>
              <a:gdLst/>
              <a:ahLst/>
              <a:cxnLst/>
              <a:rect l="l" t="t" r="r" b="b"/>
              <a:pathLst>
                <a:path w="3378093" h="1809453">
                  <a:moveTo>
                    <a:pt x="5942" y="0"/>
                  </a:moveTo>
                  <a:lnTo>
                    <a:pt x="3372151" y="0"/>
                  </a:lnTo>
                  <a:cubicBezTo>
                    <a:pt x="3375432" y="0"/>
                    <a:pt x="3378093" y="2660"/>
                    <a:pt x="3378093" y="5942"/>
                  </a:cubicBezTo>
                  <a:lnTo>
                    <a:pt x="3378093" y="1803511"/>
                  </a:lnTo>
                  <a:cubicBezTo>
                    <a:pt x="3378093" y="1805087"/>
                    <a:pt x="3377467" y="1806599"/>
                    <a:pt x="3376352" y="1807713"/>
                  </a:cubicBezTo>
                  <a:cubicBezTo>
                    <a:pt x="3375238" y="1808827"/>
                    <a:pt x="3373727" y="1809453"/>
                    <a:pt x="3372151" y="1809453"/>
                  </a:cubicBezTo>
                  <a:lnTo>
                    <a:pt x="5942" y="1809453"/>
                  </a:lnTo>
                  <a:cubicBezTo>
                    <a:pt x="2660" y="1809453"/>
                    <a:pt x="0" y="1806793"/>
                    <a:pt x="0" y="1803511"/>
                  </a:cubicBezTo>
                  <a:lnTo>
                    <a:pt x="0" y="5942"/>
                  </a:lnTo>
                  <a:cubicBezTo>
                    <a:pt x="0" y="2660"/>
                    <a:pt x="2660" y="0"/>
                    <a:pt x="5942" y="0"/>
                  </a:cubicBezTo>
                  <a:close/>
                </a:path>
              </a:pathLst>
            </a:custGeom>
            <a:solidFill>
              <a:srgbClr val="FFFFFF"/>
            </a:solidFill>
            <a:ln w="123825" cap="sq">
              <a:solidFill>
                <a:srgbClr val="EBAA7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378093" cy="1857078"/>
            </a:xfrm>
            <a:prstGeom prst="rect">
              <a:avLst/>
            </a:prstGeom>
          </p:spPr>
          <p:txBody>
            <a:bodyPr lIns="95250" tIns="95250" rIns="95250" bIns="95250" rtlCol="0" anchor="ctr"/>
            <a:lstStyle/>
            <a:p>
              <a:pPr algn="ctr">
                <a:lnSpc>
                  <a:spcPts val="367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5262632"/>
            <a:ext cx="16230600" cy="173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5000" b="1">
                <a:solidFill>
                  <a:srgbClr val="7E2017"/>
                </a:solidFill>
                <a:latin typeface="Tahoma Bold"/>
                <a:ea typeface="Tahoma Bold"/>
                <a:cs typeface="Tahoma Bold"/>
                <a:sym typeface="Tahoma Bold"/>
              </a:rPr>
              <a:t>b) Mặt nào xuất hiện nhiều lần nhất, mặt nào xuất hiện ít lần nhất?</a:t>
            </a:r>
          </a:p>
        </p:txBody>
      </p:sp>
      <p:sp>
        <p:nvSpPr>
          <p:cNvPr id="7" name="Freeform 7"/>
          <p:cNvSpPr/>
          <p:nvPr/>
        </p:nvSpPr>
        <p:spPr>
          <a:xfrm>
            <a:off x="2459953" y="845538"/>
            <a:ext cx="13986428" cy="4125996"/>
          </a:xfrm>
          <a:custGeom>
            <a:avLst/>
            <a:gdLst/>
            <a:ahLst/>
            <a:cxnLst/>
            <a:rect l="l" t="t" r="r" b="b"/>
            <a:pathLst>
              <a:path w="13986428" h="4125996">
                <a:moveTo>
                  <a:pt x="0" y="0"/>
                </a:moveTo>
                <a:lnTo>
                  <a:pt x="13986428" y="0"/>
                </a:lnTo>
                <a:lnTo>
                  <a:pt x="13986428" y="4125996"/>
                </a:lnTo>
                <a:lnTo>
                  <a:pt x="0" y="41259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Rounded Rectangle 7"/>
          <p:cNvSpPr/>
          <p:nvPr/>
        </p:nvSpPr>
        <p:spPr>
          <a:xfrm>
            <a:off x="1371600" y="7422631"/>
            <a:ext cx="14646797" cy="180474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5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en-US" sz="5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5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</a:t>
            </a:r>
            <a:r>
              <a:rPr lang="en-US" sz="5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chấm</a:t>
            </a:r>
            <a:r>
              <a:rPr lang="en-US" sz="5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5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5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sz="5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5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5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5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5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5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chấm</a:t>
            </a:r>
            <a:r>
              <a:rPr lang="en-US" sz="5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5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5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ít</a:t>
            </a:r>
            <a:r>
              <a:rPr lang="en-US" sz="5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5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5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93203" y="563322"/>
            <a:ext cx="17101595" cy="9160357"/>
            <a:chOff x="0" y="0"/>
            <a:chExt cx="3378093" cy="180945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78093" cy="1809453"/>
            </a:xfrm>
            <a:custGeom>
              <a:avLst/>
              <a:gdLst/>
              <a:ahLst/>
              <a:cxnLst/>
              <a:rect l="l" t="t" r="r" b="b"/>
              <a:pathLst>
                <a:path w="3378093" h="1809453">
                  <a:moveTo>
                    <a:pt x="5942" y="0"/>
                  </a:moveTo>
                  <a:lnTo>
                    <a:pt x="3372151" y="0"/>
                  </a:lnTo>
                  <a:cubicBezTo>
                    <a:pt x="3375432" y="0"/>
                    <a:pt x="3378093" y="2660"/>
                    <a:pt x="3378093" y="5942"/>
                  </a:cubicBezTo>
                  <a:lnTo>
                    <a:pt x="3378093" y="1803511"/>
                  </a:lnTo>
                  <a:cubicBezTo>
                    <a:pt x="3378093" y="1805087"/>
                    <a:pt x="3377467" y="1806599"/>
                    <a:pt x="3376352" y="1807713"/>
                  </a:cubicBezTo>
                  <a:cubicBezTo>
                    <a:pt x="3375238" y="1808827"/>
                    <a:pt x="3373727" y="1809453"/>
                    <a:pt x="3372151" y="1809453"/>
                  </a:cubicBezTo>
                  <a:lnTo>
                    <a:pt x="5942" y="1809453"/>
                  </a:lnTo>
                  <a:cubicBezTo>
                    <a:pt x="2660" y="1809453"/>
                    <a:pt x="0" y="1806793"/>
                    <a:pt x="0" y="1803511"/>
                  </a:cubicBezTo>
                  <a:lnTo>
                    <a:pt x="0" y="5942"/>
                  </a:lnTo>
                  <a:cubicBezTo>
                    <a:pt x="0" y="2660"/>
                    <a:pt x="2660" y="0"/>
                    <a:pt x="5942" y="0"/>
                  </a:cubicBezTo>
                  <a:close/>
                </a:path>
              </a:pathLst>
            </a:custGeom>
            <a:solidFill>
              <a:srgbClr val="FFFFFF"/>
            </a:solidFill>
            <a:ln w="123825" cap="sq">
              <a:solidFill>
                <a:srgbClr val="EBAA7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378093" cy="1857078"/>
            </a:xfrm>
            <a:prstGeom prst="rect">
              <a:avLst/>
            </a:prstGeom>
          </p:spPr>
          <p:txBody>
            <a:bodyPr lIns="95250" tIns="95250" rIns="95250" bIns="95250" rtlCol="0" anchor="ctr"/>
            <a:lstStyle/>
            <a:p>
              <a:pPr algn="ctr">
                <a:lnSpc>
                  <a:spcPts val="367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5262632"/>
            <a:ext cx="16230600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5000" b="1">
                <a:solidFill>
                  <a:srgbClr val="7E2017"/>
                </a:solidFill>
                <a:latin typeface="Tahoma Bold"/>
                <a:ea typeface="Tahoma Bold"/>
                <a:cs typeface="Tahoma Bold"/>
                <a:sym typeface="Tahoma Bold"/>
              </a:rPr>
              <a:t>c) Hai mặt nào có số lần xuất hiện bằng nhau?</a:t>
            </a:r>
          </a:p>
        </p:txBody>
      </p:sp>
      <p:sp>
        <p:nvSpPr>
          <p:cNvPr id="7" name="Freeform 7"/>
          <p:cNvSpPr/>
          <p:nvPr/>
        </p:nvSpPr>
        <p:spPr>
          <a:xfrm>
            <a:off x="2459953" y="845538"/>
            <a:ext cx="13986428" cy="4125996"/>
          </a:xfrm>
          <a:custGeom>
            <a:avLst/>
            <a:gdLst/>
            <a:ahLst/>
            <a:cxnLst/>
            <a:rect l="l" t="t" r="r" b="b"/>
            <a:pathLst>
              <a:path w="13986428" h="4125996">
                <a:moveTo>
                  <a:pt x="0" y="0"/>
                </a:moveTo>
                <a:lnTo>
                  <a:pt x="13986428" y="0"/>
                </a:lnTo>
                <a:lnTo>
                  <a:pt x="13986428" y="4125996"/>
                </a:lnTo>
                <a:lnTo>
                  <a:pt x="0" y="41259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Rounded Rectangle 7"/>
          <p:cNvSpPr/>
          <p:nvPr/>
        </p:nvSpPr>
        <p:spPr>
          <a:xfrm>
            <a:off x="1371600" y="7422631"/>
            <a:ext cx="14646797" cy="180474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5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 </a:t>
            </a:r>
            <a:r>
              <a:rPr lang="en-US" sz="5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5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 </a:t>
            </a:r>
            <a:r>
              <a:rPr lang="en-US" sz="5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chấm</a:t>
            </a:r>
            <a:r>
              <a:rPr lang="en-US" sz="5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5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</a:t>
            </a:r>
            <a:r>
              <a:rPr lang="en-US" sz="5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chấm</a:t>
            </a:r>
            <a:r>
              <a:rPr lang="en-US" sz="5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5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5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5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5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5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5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sz="5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453642" y="500979"/>
            <a:ext cx="15514568" cy="9634812"/>
            <a:chOff x="0" y="-38100"/>
            <a:chExt cx="3769676" cy="2341033"/>
          </a:xfrm>
        </p:grpSpPr>
        <p:sp>
          <p:nvSpPr>
            <p:cNvPr id="4" name="Freeform 4"/>
            <p:cNvSpPr/>
            <p:nvPr/>
          </p:nvSpPr>
          <p:spPr>
            <a:xfrm>
              <a:off x="518476" y="34579"/>
              <a:ext cx="3251200" cy="1721878"/>
            </a:xfrm>
            <a:custGeom>
              <a:avLst/>
              <a:gdLst/>
              <a:ahLst/>
              <a:cxnLst/>
              <a:rect l="l" t="t" r="r" b="b"/>
              <a:pathLst>
                <a:path w="3251200" h="2302933">
                  <a:moveTo>
                    <a:pt x="6174" y="0"/>
                  </a:moveTo>
                  <a:lnTo>
                    <a:pt x="3245026" y="0"/>
                  </a:lnTo>
                  <a:cubicBezTo>
                    <a:pt x="3246664" y="0"/>
                    <a:pt x="3248234" y="650"/>
                    <a:pt x="3249392" y="1808"/>
                  </a:cubicBezTo>
                  <a:cubicBezTo>
                    <a:pt x="3250550" y="2966"/>
                    <a:pt x="3251200" y="4536"/>
                    <a:pt x="3251200" y="6174"/>
                  </a:cubicBezTo>
                  <a:lnTo>
                    <a:pt x="3251200" y="2296760"/>
                  </a:lnTo>
                  <a:cubicBezTo>
                    <a:pt x="3251200" y="2298397"/>
                    <a:pt x="3250550" y="2299967"/>
                    <a:pt x="3249392" y="2301125"/>
                  </a:cubicBezTo>
                  <a:cubicBezTo>
                    <a:pt x="3248234" y="2302283"/>
                    <a:pt x="3246664" y="2302933"/>
                    <a:pt x="3245026" y="2302933"/>
                  </a:cubicBezTo>
                  <a:lnTo>
                    <a:pt x="6174" y="2302933"/>
                  </a:lnTo>
                  <a:cubicBezTo>
                    <a:pt x="2764" y="2302933"/>
                    <a:pt x="0" y="2300169"/>
                    <a:pt x="0" y="2296760"/>
                  </a:cubicBezTo>
                  <a:lnTo>
                    <a:pt x="0" y="6174"/>
                  </a:lnTo>
                  <a:cubicBezTo>
                    <a:pt x="0" y="4536"/>
                    <a:pt x="650" y="2966"/>
                    <a:pt x="1808" y="1808"/>
                  </a:cubicBezTo>
                  <a:cubicBezTo>
                    <a:pt x="2966" y="650"/>
                    <a:pt x="4536" y="0"/>
                    <a:pt x="6174" y="0"/>
                  </a:cubicBez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EBAA7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251200" cy="2341033"/>
            </a:xfrm>
            <a:prstGeom prst="rect">
              <a:avLst/>
            </a:prstGeom>
          </p:spPr>
          <p:txBody>
            <a:bodyPr lIns="77435" tIns="77435" rIns="77435" bIns="77435" rtlCol="0" anchor="ctr"/>
            <a:lstStyle/>
            <a:p>
              <a:pPr algn="ctr">
                <a:lnSpc>
                  <a:spcPts val="298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7949942">
            <a:off x="913526" y="8233103"/>
            <a:ext cx="662671" cy="1804304"/>
          </a:xfrm>
          <a:custGeom>
            <a:avLst/>
            <a:gdLst/>
            <a:ahLst/>
            <a:cxnLst/>
            <a:rect l="l" t="t" r="r" b="b"/>
            <a:pathLst>
              <a:path w="662671" h="1804304">
                <a:moveTo>
                  <a:pt x="0" y="0"/>
                </a:moveTo>
                <a:lnTo>
                  <a:pt x="662671" y="0"/>
                </a:lnTo>
                <a:lnTo>
                  <a:pt x="662671" y="1804304"/>
                </a:lnTo>
                <a:lnTo>
                  <a:pt x="0" y="18043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21"/>
          <p:cNvSpPr/>
          <p:nvPr/>
        </p:nvSpPr>
        <p:spPr>
          <a:xfrm flipH="1">
            <a:off x="1503578" y="4352501"/>
            <a:ext cx="4853583" cy="5333607"/>
          </a:xfrm>
          <a:custGeom>
            <a:avLst/>
            <a:gdLst/>
            <a:ahLst/>
            <a:cxnLst/>
            <a:rect l="l" t="t" r="r" b="b"/>
            <a:pathLst>
              <a:path w="1609043" h="1768179">
                <a:moveTo>
                  <a:pt x="1609043" y="0"/>
                </a:moveTo>
                <a:lnTo>
                  <a:pt x="0" y="0"/>
                </a:lnTo>
                <a:lnTo>
                  <a:pt x="0" y="1768179"/>
                </a:lnTo>
                <a:lnTo>
                  <a:pt x="1609043" y="1768179"/>
                </a:lnTo>
                <a:lnTo>
                  <a:pt x="160904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6952" y="1526804"/>
            <a:ext cx="9608129" cy="576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96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93203" y="563322"/>
            <a:ext cx="17101595" cy="9160357"/>
            <a:chOff x="0" y="0"/>
            <a:chExt cx="3378093" cy="180945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78093" cy="1809453"/>
            </a:xfrm>
            <a:custGeom>
              <a:avLst/>
              <a:gdLst/>
              <a:ahLst/>
              <a:cxnLst/>
              <a:rect l="l" t="t" r="r" b="b"/>
              <a:pathLst>
                <a:path w="3378093" h="1809453">
                  <a:moveTo>
                    <a:pt x="5942" y="0"/>
                  </a:moveTo>
                  <a:lnTo>
                    <a:pt x="3372151" y="0"/>
                  </a:lnTo>
                  <a:cubicBezTo>
                    <a:pt x="3375432" y="0"/>
                    <a:pt x="3378093" y="2660"/>
                    <a:pt x="3378093" y="5942"/>
                  </a:cubicBezTo>
                  <a:lnTo>
                    <a:pt x="3378093" y="1803511"/>
                  </a:lnTo>
                  <a:cubicBezTo>
                    <a:pt x="3378093" y="1805087"/>
                    <a:pt x="3377467" y="1806599"/>
                    <a:pt x="3376352" y="1807713"/>
                  </a:cubicBezTo>
                  <a:cubicBezTo>
                    <a:pt x="3375238" y="1808827"/>
                    <a:pt x="3373727" y="1809453"/>
                    <a:pt x="3372151" y="1809453"/>
                  </a:cubicBezTo>
                  <a:lnTo>
                    <a:pt x="5942" y="1809453"/>
                  </a:lnTo>
                  <a:cubicBezTo>
                    <a:pt x="2660" y="1809453"/>
                    <a:pt x="0" y="1806793"/>
                    <a:pt x="0" y="1803511"/>
                  </a:cubicBezTo>
                  <a:lnTo>
                    <a:pt x="0" y="5942"/>
                  </a:lnTo>
                  <a:cubicBezTo>
                    <a:pt x="0" y="2660"/>
                    <a:pt x="2660" y="0"/>
                    <a:pt x="5942" y="0"/>
                  </a:cubicBezTo>
                  <a:close/>
                </a:path>
              </a:pathLst>
            </a:custGeom>
            <a:solidFill>
              <a:srgbClr val="FFFFFF"/>
            </a:solidFill>
            <a:ln w="123825" cap="sq">
              <a:solidFill>
                <a:srgbClr val="EBAA7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378093" cy="1857078"/>
            </a:xfrm>
            <a:prstGeom prst="rect">
              <a:avLst/>
            </a:prstGeom>
          </p:spPr>
          <p:txBody>
            <a:bodyPr lIns="95250" tIns="95250" rIns="95250" bIns="95250" rtlCol="0" anchor="ctr"/>
            <a:lstStyle/>
            <a:p>
              <a:pPr algn="ctr">
                <a:lnSpc>
                  <a:spcPts val="367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6130944"/>
            <a:ext cx="16230600" cy="2779490"/>
          </a:xfrm>
          <a:custGeom>
            <a:avLst/>
            <a:gdLst/>
            <a:ahLst/>
            <a:cxnLst/>
            <a:rect l="l" t="t" r="r" b="b"/>
            <a:pathLst>
              <a:path w="16230600" h="2779490">
                <a:moveTo>
                  <a:pt x="0" y="0"/>
                </a:moveTo>
                <a:lnTo>
                  <a:pt x="16230600" y="0"/>
                </a:lnTo>
                <a:lnTo>
                  <a:pt x="16230600" y="2779490"/>
                </a:lnTo>
                <a:lnTo>
                  <a:pt x="0" y="27794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7" r="-367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933450"/>
            <a:ext cx="16230600" cy="439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   Mai </a:t>
            </a:r>
            <a:r>
              <a:rPr lang="en-US" sz="5000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gieo</a:t>
            </a:r>
            <a:r>
              <a:rPr lang="en-US" sz="5000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000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đồng</a:t>
            </a:r>
            <a:r>
              <a:rPr lang="en-US" sz="5000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000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thời</a:t>
            </a:r>
            <a:r>
              <a:rPr lang="en-US" sz="5000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000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hai</a:t>
            </a:r>
            <a:r>
              <a:rPr lang="en-US" sz="5000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000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đồng</a:t>
            </a:r>
            <a:r>
              <a:rPr lang="en-US" sz="5000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000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xu</a:t>
            </a:r>
            <a:r>
              <a:rPr lang="en-US" sz="5000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25 </a:t>
            </a:r>
            <a:r>
              <a:rPr lang="en-US" sz="5000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lần</a:t>
            </a:r>
            <a:r>
              <a:rPr lang="en-US" sz="5000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, </a:t>
            </a:r>
            <a:r>
              <a:rPr lang="en-US" sz="5000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đếm</a:t>
            </a:r>
            <a:r>
              <a:rPr lang="en-US" sz="5000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000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số</a:t>
            </a:r>
            <a:r>
              <a:rPr lang="en-US" sz="5000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000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lần</a:t>
            </a:r>
            <a:r>
              <a:rPr lang="en-US" sz="5000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000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lặp</a:t>
            </a:r>
            <a:r>
              <a:rPr lang="en-US" sz="5000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000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lại</a:t>
            </a:r>
            <a:r>
              <a:rPr lang="en-US" sz="5000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000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của</a:t>
            </a:r>
            <a:r>
              <a:rPr lang="en-US" sz="5000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000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khả</a:t>
            </a:r>
            <a:r>
              <a:rPr lang="en-US" sz="5000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000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năng</a:t>
            </a:r>
            <a:r>
              <a:rPr lang="en-US" sz="5000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000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hai</a:t>
            </a:r>
            <a:r>
              <a:rPr lang="en-US" sz="5000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000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đồng</a:t>
            </a:r>
            <a:r>
              <a:rPr lang="en-US" sz="5000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000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xu</a:t>
            </a:r>
            <a:r>
              <a:rPr lang="en-US" sz="5000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000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xuất</a:t>
            </a:r>
            <a:r>
              <a:rPr lang="en-US" sz="5000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000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hiện</a:t>
            </a:r>
            <a:r>
              <a:rPr lang="en-US" sz="5000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000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cùng</a:t>
            </a:r>
            <a:r>
              <a:rPr lang="en-US" sz="5000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000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mặt</a:t>
            </a:r>
            <a:r>
              <a:rPr lang="en-US" sz="5000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000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sấp</a:t>
            </a:r>
            <a:r>
              <a:rPr lang="en-US" sz="5000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, </a:t>
            </a:r>
            <a:r>
              <a:rPr lang="en-US" sz="5000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hoặc</a:t>
            </a:r>
            <a:r>
              <a:rPr lang="en-US" sz="5000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000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xuất</a:t>
            </a:r>
            <a:r>
              <a:rPr lang="en-US" sz="5000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000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hiện</a:t>
            </a:r>
            <a:r>
              <a:rPr lang="en-US" sz="5000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000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cùng</a:t>
            </a:r>
            <a:r>
              <a:rPr lang="en-US" sz="5000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000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mặt</a:t>
            </a:r>
            <a:r>
              <a:rPr lang="en-US" sz="5000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000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ngửa</a:t>
            </a:r>
            <a:r>
              <a:rPr lang="en-US" sz="5000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000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hoặc</a:t>
            </a:r>
            <a:r>
              <a:rPr lang="en-US" sz="5000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000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xuất</a:t>
            </a:r>
            <a:r>
              <a:rPr lang="en-US" sz="5000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000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hiện</a:t>
            </a:r>
            <a:r>
              <a:rPr lang="en-US" sz="5000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000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một</a:t>
            </a:r>
            <a:r>
              <a:rPr lang="en-US" sz="5000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000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mặt</a:t>
            </a:r>
            <a:r>
              <a:rPr lang="en-US" sz="5000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000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sấp</a:t>
            </a:r>
            <a:r>
              <a:rPr lang="en-US" sz="5000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, </a:t>
            </a:r>
            <a:r>
              <a:rPr lang="en-US" sz="5000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một</a:t>
            </a:r>
            <a:r>
              <a:rPr lang="en-US" sz="5000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000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mặt</a:t>
            </a:r>
            <a:r>
              <a:rPr lang="en-US" sz="5000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000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ngửa</a:t>
            </a:r>
            <a:r>
              <a:rPr lang="en-US" sz="5000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000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rồi</a:t>
            </a:r>
            <a:r>
              <a:rPr lang="en-US" sz="5000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000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ghi</a:t>
            </a:r>
            <a:r>
              <a:rPr lang="en-US" sz="5000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000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lại</a:t>
            </a:r>
            <a:r>
              <a:rPr lang="en-US" sz="5000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000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kết</a:t>
            </a:r>
            <a:r>
              <a:rPr lang="en-US" sz="5000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000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quả</a:t>
            </a:r>
            <a:r>
              <a:rPr lang="en-US" sz="5000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000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nhận</a:t>
            </a:r>
            <a:r>
              <a:rPr lang="en-US" sz="5000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000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được</a:t>
            </a:r>
            <a:r>
              <a:rPr lang="en-US" sz="5000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000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như</a:t>
            </a:r>
            <a:r>
              <a:rPr lang="en-US" sz="5000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000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bảng</a:t>
            </a:r>
            <a:r>
              <a:rPr lang="en-US" sz="5000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000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sau</a:t>
            </a:r>
            <a:r>
              <a:rPr lang="en-US" sz="5000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: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93203" y="563322"/>
            <a:ext cx="17101595" cy="9160357"/>
            <a:chOff x="0" y="0"/>
            <a:chExt cx="3378093" cy="180945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78093" cy="1809453"/>
            </a:xfrm>
            <a:custGeom>
              <a:avLst/>
              <a:gdLst/>
              <a:ahLst/>
              <a:cxnLst/>
              <a:rect l="l" t="t" r="r" b="b"/>
              <a:pathLst>
                <a:path w="3378093" h="1809453">
                  <a:moveTo>
                    <a:pt x="5942" y="0"/>
                  </a:moveTo>
                  <a:lnTo>
                    <a:pt x="3372151" y="0"/>
                  </a:lnTo>
                  <a:cubicBezTo>
                    <a:pt x="3375432" y="0"/>
                    <a:pt x="3378093" y="2660"/>
                    <a:pt x="3378093" y="5942"/>
                  </a:cubicBezTo>
                  <a:lnTo>
                    <a:pt x="3378093" y="1803511"/>
                  </a:lnTo>
                  <a:cubicBezTo>
                    <a:pt x="3378093" y="1805087"/>
                    <a:pt x="3377467" y="1806599"/>
                    <a:pt x="3376352" y="1807713"/>
                  </a:cubicBezTo>
                  <a:cubicBezTo>
                    <a:pt x="3375238" y="1808827"/>
                    <a:pt x="3373727" y="1809453"/>
                    <a:pt x="3372151" y="1809453"/>
                  </a:cubicBezTo>
                  <a:lnTo>
                    <a:pt x="5942" y="1809453"/>
                  </a:lnTo>
                  <a:cubicBezTo>
                    <a:pt x="2660" y="1809453"/>
                    <a:pt x="0" y="1806793"/>
                    <a:pt x="0" y="1803511"/>
                  </a:cubicBezTo>
                  <a:lnTo>
                    <a:pt x="0" y="5942"/>
                  </a:lnTo>
                  <a:cubicBezTo>
                    <a:pt x="0" y="2660"/>
                    <a:pt x="2660" y="0"/>
                    <a:pt x="5942" y="0"/>
                  </a:cubicBezTo>
                  <a:close/>
                </a:path>
              </a:pathLst>
            </a:custGeom>
            <a:solidFill>
              <a:srgbClr val="FFFFFF"/>
            </a:solidFill>
            <a:ln w="123825" cap="sq">
              <a:solidFill>
                <a:srgbClr val="EBAA7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378093" cy="1857078"/>
            </a:xfrm>
            <a:prstGeom prst="rect">
              <a:avLst/>
            </a:prstGeom>
          </p:spPr>
          <p:txBody>
            <a:bodyPr lIns="95250" tIns="95250" rIns="95250" bIns="95250" rtlCol="0" anchor="ctr"/>
            <a:lstStyle/>
            <a:p>
              <a:pPr algn="ctr">
                <a:lnSpc>
                  <a:spcPts val="367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95754" y="769618"/>
            <a:ext cx="16720996" cy="351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 b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a) Số lần lặp lại khả năng xuất hiện hai mặt đồng xu ở dạng nào nhiều nhất, ở dạng nào ít nhất?</a:t>
            </a:r>
          </a:p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sz="5000" b="1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rPr>
              <a:t>b) Tìm tỉ số của số lần lặp lại của mỗi khả năng xuất hiện so với tổng số lần gieo hai đồng xu.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4695264"/>
            <a:ext cx="4401693" cy="53100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93203" y="563322"/>
            <a:ext cx="17101595" cy="9160357"/>
            <a:chOff x="0" y="0"/>
            <a:chExt cx="3378093" cy="180945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78093" cy="1809453"/>
            </a:xfrm>
            <a:custGeom>
              <a:avLst/>
              <a:gdLst/>
              <a:ahLst/>
              <a:cxnLst/>
              <a:rect l="l" t="t" r="r" b="b"/>
              <a:pathLst>
                <a:path w="3378093" h="1809453">
                  <a:moveTo>
                    <a:pt x="5942" y="0"/>
                  </a:moveTo>
                  <a:lnTo>
                    <a:pt x="3372151" y="0"/>
                  </a:lnTo>
                  <a:cubicBezTo>
                    <a:pt x="3375432" y="0"/>
                    <a:pt x="3378093" y="2660"/>
                    <a:pt x="3378093" y="5942"/>
                  </a:cubicBezTo>
                  <a:lnTo>
                    <a:pt x="3378093" y="1803511"/>
                  </a:lnTo>
                  <a:cubicBezTo>
                    <a:pt x="3378093" y="1805087"/>
                    <a:pt x="3377467" y="1806599"/>
                    <a:pt x="3376352" y="1807713"/>
                  </a:cubicBezTo>
                  <a:cubicBezTo>
                    <a:pt x="3375238" y="1808827"/>
                    <a:pt x="3373727" y="1809453"/>
                    <a:pt x="3372151" y="1809453"/>
                  </a:cubicBezTo>
                  <a:lnTo>
                    <a:pt x="5942" y="1809453"/>
                  </a:lnTo>
                  <a:cubicBezTo>
                    <a:pt x="2660" y="1809453"/>
                    <a:pt x="0" y="1806793"/>
                    <a:pt x="0" y="1803511"/>
                  </a:cubicBezTo>
                  <a:lnTo>
                    <a:pt x="0" y="5942"/>
                  </a:lnTo>
                  <a:cubicBezTo>
                    <a:pt x="0" y="2660"/>
                    <a:pt x="2660" y="0"/>
                    <a:pt x="5942" y="0"/>
                  </a:cubicBezTo>
                  <a:close/>
                </a:path>
              </a:pathLst>
            </a:custGeom>
            <a:solidFill>
              <a:srgbClr val="FFFFFF"/>
            </a:solidFill>
            <a:ln w="123825" cap="sq">
              <a:solidFill>
                <a:srgbClr val="EBAA7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378093" cy="1857078"/>
            </a:xfrm>
            <a:prstGeom prst="rect">
              <a:avLst/>
            </a:prstGeom>
          </p:spPr>
          <p:txBody>
            <a:bodyPr lIns="95250" tIns="95250" rIns="95250" bIns="95250" rtlCol="0" anchor="ctr"/>
            <a:lstStyle/>
            <a:p>
              <a:pPr algn="ctr">
                <a:lnSpc>
                  <a:spcPts val="367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15"/>
          <p:cNvSpPr/>
          <p:nvPr/>
        </p:nvSpPr>
        <p:spPr>
          <a:xfrm flipH="1">
            <a:off x="0" y="4426295"/>
            <a:ext cx="4705836" cy="5738825"/>
          </a:xfrm>
          <a:custGeom>
            <a:avLst/>
            <a:gdLst/>
            <a:ahLst/>
            <a:cxnLst/>
            <a:rect l="l" t="t" r="r" b="b"/>
            <a:pathLst>
              <a:path w="4705836" h="5738825">
                <a:moveTo>
                  <a:pt x="4705836" y="0"/>
                </a:moveTo>
                <a:lnTo>
                  <a:pt x="0" y="0"/>
                </a:lnTo>
                <a:lnTo>
                  <a:pt x="0" y="5738825"/>
                </a:lnTo>
                <a:lnTo>
                  <a:pt x="4705836" y="5738825"/>
                </a:lnTo>
                <a:lnTo>
                  <a:pt x="470583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16"/>
          <p:cNvSpPr/>
          <p:nvPr/>
        </p:nvSpPr>
        <p:spPr>
          <a:xfrm rot="324594">
            <a:off x="13705949" y="5293501"/>
            <a:ext cx="4284974" cy="4708763"/>
          </a:xfrm>
          <a:custGeom>
            <a:avLst/>
            <a:gdLst/>
            <a:ahLst/>
            <a:cxnLst/>
            <a:rect l="l" t="t" r="r" b="b"/>
            <a:pathLst>
              <a:path w="4284974" h="4708763">
                <a:moveTo>
                  <a:pt x="0" y="0"/>
                </a:moveTo>
                <a:lnTo>
                  <a:pt x="4284975" y="0"/>
                </a:lnTo>
                <a:lnTo>
                  <a:pt x="4284975" y="4708764"/>
                </a:lnTo>
                <a:lnTo>
                  <a:pt x="0" y="47087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18"/>
          <p:cNvSpPr/>
          <p:nvPr/>
        </p:nvSpPr>
        <p:spPr>
          <a:xfrm>
            <a:off x="7677363" y="5459727"/>
            <a:ext cx="3919876" cy="4618410"/>
          </a:xfrm>
          <a:custGeom>
            <a:avLst/>
            <a:gdLst/>
            <a:ahLst/>
            <a:cxnLst/>
            <a:rect l="l" t="t" r="r" b="b"/>
            <a:pathLst>
              <a:path w="3919876" h="4618410">
                <a:moveTo>
                  <a:pt x="0" y="0"/>
                </a:moveTo>
                <a:lnTo>
                  <a:pt x="3919876" y="0"/>
                </a:lnTo>
                <a:lnTo>
                  <a:pt x="3919876" y="4618410"/>
                </a:lnTo>
                <a:lnTo>
                  <a:pt x="0" y="46184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9"/>
          <p:cNvSpPr/>
          <p:nvPr/>
        </p:nvSpPr>
        <p:spPr>
          <a:xfrm>
            <a:off x="5084918" y="6804207"/>
            <a:ext cx="2561850" cy="3273930"/>
          </a:xfrm>
          <a:custGeom>
            <a:avLst/>
            <a:gdLst/>
            <a:ahLst/>
            <a:cxnLst/>
            <a:rect l="l" t="t" r="r" b="b"/>
            <a:pathLst>
              <a:path w="3079956" h="3936046">
                <a:moveTo>
                  <a:pt x="0" y="0"/>
                </a:moveTo>
                <a:lnTo>
                  <a:pt x="3079956" y="0"/>
                </a:lnTo>
                <a:lnTo>
                  <a:pt x="3079956" y="3936046"/>
                </a:lnTo>
                <a:lnTo>
                  <a:pt x="0" y="39360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21"/>
          <p:cNvSpPr/>
          <p:nvPr/>
        </p:nvSpPr>
        <p:spPr>
          <a:xfrm flipH="1">
            <a:off x="11081003" y="7218855"/>
            <a:ext cx="2327873" cy="2974917"/>
          </a:xfrm>
          <a:custGeom>
            <a:avLst/>
            <a:gdLst/>
            <a:ahLst/>
            <a:cxnLst/>
            <a:rect l="l" t="t" r="r" b="b"/>
            <a:pathLst>
              <a:path w="3079956" h="3936046">
                <a:moveTo>
                  <a:pt x="3079956" y="0"/>
                </a:moveTo>
                <a:lnTo>
                  <a:pt x="0" y="0"/>
                </a:lnTo>
                <a:lnTo>
                  <a:pt x="0" y="3936046"/>
                </a:lnTo>
                <a:lnTo>
                  <a:pt x="3079956" y="3936046"/>
                </a:lnTo>
                <a:lnTo>
                  <a:pt x="307995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4251" y="-27097"/>
            <a:ext cx="17996952" cy="46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46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57200" y="449095"/>
            <a:ext cx="12460065" cy="8825880"/>
            <a:chOff x="0" y="0"/>
            <a:chExt cx="3251200" cy="2302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51200" cy="2302933"/>
            </a:xfrm>
            <a:custGeom>
              <a:avLst/>
              <a:gdLst/>
              <a:ahLst/>
              <a:cxnLst/>
              <a:rect l="l" t="t" r="r" b="b"/>
              <a:pathLst>
                <a:path w="3251200" h="2302933">
                  <a:moveTo>
                    <a:pt x="6174" y="0"/>
                  </a:moveTo>
                  <a:lnTo>
                    <a:pt x="3245026" y="0"/>
                  </a:lnTo>
                  <a:cubicBezTo>
                    <a:pt x="3246664" y="0"/>
                    <a:pt x="3248234" y="650"/>
                    <a:pt x="3249392" y="1808"/>
                  </a:cubicBezTo>
                  <a:cubicBezTo>
                    <a:pt x="3250550" y="2966"/>
                    <a:pt x="3251200" y="4536"/>
                    <a:pt x="3251200" y="6174"/>
                  </a:cubicBezTo>
                  <a:lnTo>
                    <a:pt x="3251200" y="2296760"/>
                  </a:lnTo>
                  <a:cubicBezTo>
                    <a:pt x="3251200" y="2298397"/>
                    <a:pt x="3250550" y="2299967"/>
                    <a:pt x="3249392" y="2301125"/>
                  </a:cubicBezTo>
                  <a:cubicBezTo>
                    <a:pt x="3248234" y="2302283"/>
                    <a:pt x="3246664" y="2302933"/>
                    <a:pt x="3245026" y="2302933"/>
                  </a:cubicBezTo>
                  <a:lnTo>
                    <a:pt x="6174" y="2302933"/>
                  </a:lnTo>
                  <a:cubicBezTo>
                    <a:pt x="2764" y="2302933"/>
                    <a:pt x="0" y="2300169"/>
                    <a:pt x="0" y="2296760"/>
                  </a:cubicBezTo>
                  <a:lnTo>
                    <a:pt x="0" y="6174"/>
                  </a:lnTo>
                  <a:cubicBezTo>
                    <a:pt x="0" y="4536"/>
                    <a:pt x="650" y="2966"/>
                    <a:pt x="1808" y="1808"/>
                  </a:cubicBezTo>
                  <a:cubicBezTo>
                    <a:pt x="2966" y="650"/>
                    <a:pt x="4536" y="0"/>
                    <a:pt x="6174" y="0"/>
                  </a:cubicBezTo>
                  <a:close/>
                </a:path>
              </a:pathLst>
            </a:custGeom>
            <a:solidFill>
              <a:srgbClr val="FFFFFF"/>
            </a:solidFill>
            <a:ln w="95250" cap="sq">
              <a:solidFill>
                <a:srgbClr val="EBAA7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251200" cy="2341033"/>
            </a:xfrm>
            <a:prstGeom prst="rect">
              <a:avLst/>
            </a:prstGeom>
          </p:spPr>
          <p:txBody>
            <a:bodyPr lIns="72107" tIns="72107" rIns="72107" bIns="72107" rtlCol="0" anchor="ctr"/>
            <a:lstStyle/>
            <a:p>
              <a:pPr algn="ctr">
                <a:lnSpc>
                  <a:spcPts val="2782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737206" y="5791795"/>
            <a:ext cx="1549818" cy="2119409"/>
          </a:xfrm>
          <a:custGeom>
            <a:avLst/>
            <a:gdLst/>
            <a:ahLst/>
            <a:cxnLst/>
            <a:rect l="l" t="t" r="r" b="b"/>
            <a:pathLst>
              <a:path w="1549818" h="2119409">
                <a:moveTo>
                  <a:pt x="0" y="0"/>
                </a:moveTo>
                <a:lnTo>
                  <a:pt x="1549817" y="0"/>
                </a:lnTo>
                <a:lnTo>
                  <a:pt x="1549817" y="2119409"/>
                </a:lnTo>
                <a:lnTo>
                  <a:pt x="0" y="21194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88669" y="8256932"/>
            <a:ext cx="2076678" cy="426663"/>
          </a:xfrm>
          <a:custGeom>
            <a:avLst/>
            <a:gdLst/>
            <a:ahLst/>
            <a:cxnLst/>
            <a:rect l="l" t="t" r="r" b="b"/>
            <a:pathLst>
              <a:path w="2076678" h="426663">
                <a:moveTo>
                  <a:pt x="0" y="0"/>
                </a:moveTo>
                <a:lnTo>
                  <a:pt x="2076677" y="0"/>
                </a:lnTo>
                <a:lnTo>
                  <a:pt x="2076677" y="426663"/>
                </a:lnTo>
                <a:lnTo>
                  <a:pt x="0" y="4266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496951" y="3775406"/>
            <a:ext cx="572762" cy="572762"/>
          </a:xfrm>
          <a:custGeom>
            <a:avLst/>
            <a:gdLst/>
            <a:ahLst/>
            <a:cxnLst/>
            <a:rect l="l" t="t" r="r" b="b"/>
            <a:pathLst>
              <a:path w="572762" h="572762">
                <a:moveTo>
                  <a:pt x="0" y="0"/>
                </a:moveTo>
                <a:lnTo>
                  <a:pt x="572762" y="0"/>
                </a:lnTo>
                <a:lnTo>
                  <a:pt x="572762" y="572762"/>
                </a:lnTo>
                <a:lnTo>
                  <a:pt x="0" y="5727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20"/>
          <p:cNvSpPr/>
          <p:nvPr/>
        </p:nvSpPr>
        <p:spPr>
          <a:xfrm>
            <a:off x="11293920" y="2970770"/>
            <a:ext cx="6563349" cy="6810218"/>
          </a:xfrm>
          <a:custGeom>
            <a:avLst/>
            <a:gdLst/>
            <a:ahLst/>
            <a:cxnLst/>
            <a:rect l="l" t="t" r="r" b="b"/>
            <a:pathLst>
              <a:path w="1704083" h="1768179">
                <a:moveTo>
                  <a:pt x="0" y="0"/>
                </a:moveTo>
                <a:lnTo>
                  <a:pt x="1704083" y="0"/>
                </a:lnTo>
                <a:lnTo>
                  <a:pt x="1704083" y="1768179"/>
                </a:lnTo>
                <a:lnTo>
                  <a:pt x="0" y="17681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50394" y="-559999"/>
            <a:ext cx="7132938" cy="749873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93203" y="563322"/>
            <a:ext cx="17101595" cy="9160357"/>
            <a:chOff x="0" y="0"/>
            <a:chExt cx="3378093" cy="180945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78093" cy="1809453"/>
            </a:xfrm>
            <a:custGeom>
              <a:avLst/>
              <a:gdLst/>
              <a:ahLst/>
              <a:cxnLst/>
              <a:rect l="l" t="t" r="r" b="b"/>
              <a:pathLst>
                <a:path w="3378093" h="1809453">
                  <a:moveTo>
                    <a:pt x="5942" y="0"/>
                  </a:moveTo>
                  <a:lnTo>
                    <a:pt x="3372151" y="0"/>
                  </a:lnTo>
                  <a:cubicBezTo>
                    <a:pt x="3375432" y="0"/>
                    <a:pt x="3378093" y="2660"/>
                    <a:pt x="3378093" y="5942"/>
                  </a:cubicBezTo>
                  <a:lnTo>
                    <a:pt x="3378093" y="1803511"/>
                  </a:lnTo>
                  <a:cubicBezTo>
                    <a:pt x="3378093" y="1805087"/>
                    <a:pt x="3377467" y="1806599"/>
                    <a:pt x="3376352" y="1807713"/>
                  </a:cubicBezTo>
                  <a:cubicBezTo>
                    <a:pt x="3375238" y="1808827"/>
                    <a:pt x="3373727" y="1809453"/>
                    <a:pt x="3372151" y="1809453"/>
                  </a:cubicBezTo>
                  <a:lnTo>
                    <a:pt x="5942" y="1809453"/>
                  </a:lnTo>
                  <a:cubicBezTo>
                    <a:pt x="2660" y="1809453"/>
                    <a:pt x="0" y="1806793"/>
                    <a:pt x="0" y="1803511"/>
                  </a:cubicBezTo>
                  <a:lnTo>
                    <a:pt x="0" y="5942"/>
                  </a:lnTo>
                  <a:cubicBezTo>
                    <a:pt x="0" y="2660"/>
                    <a:pt x="2660" y="0"/>
                    <a:pt x="5942" y="0"/>
                  </a:cubicBezTo>
                  <a:close/>
                </a:path>
              </a:pathLst>
            </a:custGeom>
            <a:solidFill>
              <a:srgbClr val="FFFFFF"/>
            </a:solidFill>
            <a:ln w="123825" cap="sq">
              <a:solidFill>
                <a:srgbClr val="EBAA7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378093" cy="1857078"/>
            </a:xfrm>
            <a:prstGeom prst="rect">
              <a:avLst/>
            </a:prstGeom>
          </p:spPr>
          <p:txBody>
            <a:bodyPr lIns="95250" tIns="95250" rIns="95250" bIns="95250" rtlCol="0" anchor="ctr"/>
            <a:lstStyle/>
            <a:p>
              <a:pPr algn="ctr">
                <a:lnSpc>
                  <a:spcPts val="3675"/>
                </a:lnSpc>
                <a:spcBef>
                  <a:spcPct val="0"/>
                </a:spcBef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90600" y="865406"/>
                <a:ext cx="16306800" cy="88051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a)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lần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lặp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lại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khả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năng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xuất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hiện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sấp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ngửa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nhiều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nhất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algn="just"/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lần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lặp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lại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khả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năng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xuất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hiện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ngửa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ngửa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ít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nhất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algn="just"/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Tỉ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khả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năng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xuất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hiện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sấp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so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tổng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lần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gieo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đồng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xu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50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50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 .</a:t>
                </a:r>
              </a:p>
              <a:p>
                <a:pPr algn="just"/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Tỉ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khả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năng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xuất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hiện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ngửa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so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tổng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lần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gieo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đồng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xu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50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5000" b="1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algn="just"/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Tỉ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khả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năng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xuất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hiện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sấp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ngửa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so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với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tổng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số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lần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gieo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đồng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xu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50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sz="5000" b="1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50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 .</a:t>
                </a:r>
                <a:endParaRPr lang="en-US" sz="5000" b="0" i="0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865406"/>
                <a:ext cx="16306800" cy="8805167"/>
              </a:xfrm>
              <a:prstGeom prst="rect">
                <a:avLst/>
              </a:prstGeom>
              <a:blipFill>
                <a:blip r:embed="rId3"/>
                <a:stretch>
                  <a:fillRect l="-1794" t="-1662" r="-1757" b="-6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0" y="-2019300"/>
            <a:ext cx="22801016" cy="1444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25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93203" y="563322"/>
            <a:ext cx="17101595" cy="9160357"/>
            <a:chOff x="0" y="0"/>
            <a:chExt cx="3378093" cy="180945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78093" cy="1809453"/>
            </a:xfrm>
            <a:custGeom>
              <a:avLst/>
              <a:gdLst/>
              <a:ahLst/>
              <a:cxnLst/>
              <a:rect l="l" t="t" r="r" b="b"/>
              <a:pathLst>
                <a:path w="3378093" h="1809453">
                  <a:moveTo>
                    <a:pt x="5942" y="0"/>
                  </a:moveTo>
                  <a:lnTo>
                    <a:pt x="3372151" y="0"/>
                  </a:lnTo>
                  <a:cubicBezTo>
                    <a:pt x="3375432" y="0"/>
                    <a:pt x="3378093" y="2660"/>
                    <a:pt x="3378093" y="5942"/>
                  </a:cubicBezTo>
                  <a:lnTo>
                    <a:pt x="3378093" y="1803511"/>
                  </a:lnTo>
                  <a:cubicBezTo>
                    <a:pt x="3378093" y="1805087"/>
                    <a:pt x="3377467" y="1806599"/>
                    <a:pt x="3376352" y="1807713"/>
                  </a:cubicBezTo>
                  <a:cubicBezTo>
                    <a:pt x="3375238" y="1808827"/>
                    <a:pt x="3373727" y="1809453"/>
                    <a:pt x="3372151" y="1809453"/>
                  </a:cubicBezTo>
                  <a:lnTo>
                    <a:pt x="5942" y="1809453"/>
                  </a:lnTo>
                  <a:cubicBezTo>
                    <a:pt x="2660" y="1809453"/>
                    <a:pt x="0" y="1806793"/>
                    <a:pt x="0" y="1803511"/>
                  </a:cubicBezTo>
                  <a:lnTo>
                    <a:pt x="0" y="5942"/>
                  </a:lnTo>
                  <a:cubicBezTo>
                    <a:pt x="0" y="2660"/>
                    <a:pt x="2660" y="0"/>
                    <a:pt x="5942" y="0"/>
                  </a:cubicBezTo>
                  <a:close/>
                </a:path>
              </a:pathLst>
            </a:custGeom>
            <a:solidFill>
              <a:srgbClr val="FFFFFF"/>
            </a:solidFill>
            <a:ln w="123825" cap="sq">
              <a:solidFill>
                <a:srgbClr val="EBAA7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378093" cy="1857078"/>
            </a:xfrm>
            <a:prstGeom prst="rect">
              <a:avLst/>
            </a:prstGeom>
          </p:spPr>
          <p:txBody>
            <a:bodyPr lIns="95250" tIns="95250" rIns="95250" bIns="95250" rtlCol="0" anchor="ctr"/>
            <a:lstStyle/>
            <a:p>
              <a:pPr algn="ctr">
                <a:lnSpc>
                  <a:spcPts val="367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91091" y="563322"/>
            <a:ext cx="15305818" cy="2261952"/>
            <a:chOff x="0" y="0"/>
            <a:chExt cx="3718955" cy="5496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18954" cy="549601"/>
            </a:xfrm>
            <a:custGeom>
              <a:avLst/>
              <a:gdLst/>
              <a:ahLst/>
              <a:cxnLst/>
              <a:rect l="l" t="t" r="r" b="b"/>
              <a:pathLst>
                <a:path w="3718954" h="549601">
                  <a:moveTo>
                    <a:pt x="18715" y="0"/>
                  </a:moveTo>
                  <a:lnTo>
                    <a:pt x="3700239" y="0"/>
                  </a:lnTo>
                  <a:cubicBezTo>
                    <a:pt x="3710575" y="0"/>
                    <a:pt x="3718954" y="8379"/>
                    <a:pt x="3718954" y="18715"/>
                  </a:cubicBezTo>
                  <a:lnTo>
                    <a:pt x="3718954" y="530886"/>
                  </a:lnTo>
                  <a:cubicBezTo>
                    <a:pt x="3718954" y="541222"/>
                    <a:pt x="3710575" y="549601"/>
                    <a:pt x="3700239" y="549601"/>
                  </a:cubicBezTo>
                  <a:lnTo>
                    <a:pt x="18715" y="549601"/>
                  </a:lnTo>
                  <a:cubicBezTo>
                    <a:pt x="8379" y="549601"/>
                    <a:pt x="0" y="541222"/>
                    <a:pt x="0" y="530886"/>
                  </a:cubicBezTo>
                  <a:lnTo>
                    <a:pt x="0" y="18715"/>
                  </a:lnTo>
                  <a:cubicBezTo>
                    <a:pt x="0" y="8379"/>
                    <a:pt x="8379" y="0"/>
                    <a:pt x="18715" y="0"/>
                  </a:cubicBezTo>
                  <a:close/>
                </a:path>
              </a:pathLst>
            </a:custGeom>
            <a:solidFill>
              <a:srgbClr val="BE6E9E"/>
            </a:solidFill>
            <a:ln w="57150" cap="rnd">
              <a:solidFill>
                <a:srgbClr val="751D51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3718955" cy="606751"/>
            </a:xfrm>
            <a:prstGeom prst="rect">
              <a:avLst/>
            </a:prstGeom>
          </p:spPr>
          <p:txBody>
            <a:bodyPr lIns="77435" tIns="77435" rIns="77435" bIns="77435" rtlCol="0" anchor="ctr"/>
            <a:lstStyle/>
            <a:p>
              <a:pPr algn="ctr">
                <a:lnSpc>
                  <a:spcPts val="387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688884" y="681790"/>
            <a:ext cx="14910232" cy="1920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54"/>
              </a:lnSpc>
            </a:pPr>
            <a:r>
              <a:rPr lang="en-US" sz="5499" b="1" spc="-109" dirty="0">
                <a:solidFill>
                  <a:srgbClr val="FFFFFF"/>
                </a:solidFill>
                <a:latin typeface="Tahoma Bold"/>
                <a:ea typeface="Tahoma Bold"/>
                <a:cs typeface="Tahoma Bold"/>
                <a:sym typeface="Tahoma Bold"/>
              </a:rPr>
              <a:t>a) </a:t>
            </a:r>
            <a:r>
              <a:rPr lang="en-US" sz="5499" b="1" spc="-109" dirty="0" err="1">
                <a:solidFill>
                  <a:srgbClr val="FFFFFF"/>
                </a:solidFill>
                <a:latin typeface="Tahoma Bold"/>
                <a:ea typeface="Tahoma Bold"/>
                <a:cs typeface="Tahoma Bold"/>
                <a:sym typeface="Tahoma Bold"/>
              </a:rPr>
              <a:t>Tổng</a:t>
            </a:r>
            <a:r>
              <a:rPr lang="en-US" sz="5499" b="1" spc="-109" dirty="0">
                <a:solidFill>
                  <a:srgbClr val="FFFFFF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499" b="1" spc="-109" dirty="0" err="1">
                <a:solidFill>
                  <a:srgbClr val="FFFFFF"/>
                </a:solidFill>
                <a:latin typeface="Tahoma Bold"/>
                <a:ea typeface="Tahoma Bold"/>
                <a:cs typeface="Tahoma Bold"/>
                <a:sym typeface="Tahoma Bold"/>
              </a:rPr>
              <a:t>số</a:t>
            </a:r>
            <a:r>
              <a:rPr lang="en-US" sz="5499" b="1" spc="-109" dirty="0">
                <a:solidFill>
                  <a:srgbClr val="FFFFFF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499" b="1" spc="-109" dirty="0" err="1">
                <a:solidFill>
                  <a:srgbClr val="FFFFFF"/>
                </a:solidFill>
                <a:latin typeface="Tahoma Bold"/>
                <a:ea typeface="Tahoma Bold"/>
                <a:cs typeface="Tahoma Bold"/>
                <a:sym typeface="Tahoma Bold"/>
              </a:rPr>
              <a:t>chấm</a:t>
            </a:r>
            <a:r>
              <a:rPr lang="en-US" sz="5499" b="1" spc="-109" dirty="0">
                <a:solidFill>
                  <a:srgbClr val="FFFFFF"/>
                </a:solidFill>
                <a:latin typeface="Tahoma Bold"/>
                <a:ea typeface="Tahoma Bold"/>
                <a:cs typeface="Tahoma Bold"/>
                <a:sym typeface="Tahoma Bold"/>
              </a:rPr>
              <a:t> ở </a:t>
            </a:r>
            <a:r>
              <a:rPr lang="en-US" sz="5499" b="1" spc="-109" dirty="0" err="1">
                <a:solidFill>
                  <a:srgbClr val="FFFFFF"/>
                </a:solidFill>
                <a:latin typeface="Tahoma Bold"/>
                <a:ea typeface="Tahoma Bold"/>
                <a:cs typeface="Tahoma Bold"/>
                <a:sym typeface="Tahoma Bold"/>
              </a:rPr>
              <a:t>hai</a:t>
            </a:r>
            <a:r>
              <a:rPr lang="en-US" sz="5499" b="1" spc="-109" dirty="0">
                <a:solidFill>
                  <a:srgbClr val="FFFFFF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499" b="1" spc="-109" dirty="0" err="1">
                <a:solidFill>
                  <a:srgbClr val="FFFFFF"/>
                </a:solidFill>
                <a:latin typeface="Tahoma Bold"/>
                <a:ea typeface="Tahoma Bold"/>
                <a:cs typeface="Tahoma Bold"/>
                <a:sym typeface="Tahoma Bold"/>
              </a:rPr>
              <a:t>mặt</a:t>
            </a:r>
            <a:r>
              <a:rPr lang="en-US" sz="5499" b="1" spc="-109" dirty="0">
                <a:solidFill>
                  <a:srgbClr val="FFFFFF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499" b="1" spc="-109" dirty="0" err="1">
                <a:solidFill>
                  <a:srgbClr val="FFFFFF"/>
                </a:solidFill>
                <a:latin typeface="Tahoma Bold"/>
                <a:ea typeface="Tahoma Bold"/>
                <a:cs typeface="Tahoma Bold"/>
                <a:sym typeface="Tahoma Bold"/>
              </a:rPr>
              <a:t>trên</a:t>
            </a:r>
            <a:r>
              <a:rPr lang="en-US" sz="5499" b="1" spc="-109" dirty="0">
                <a:solidFill>
                  <a:srgbClr val="FFFFFF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499" b="1" spc="-109" dirty="0" err="1">
                <a:solidFill>
                  <a:srgbClr val="FFFFFF"/>
                </a:solidFill>
                <a:latin typeface="Tahoma Bold"/>
                <a:ea typeface="Tahoma Bold"/>
                <a:cs typeface="Tahoma Bold"/>
                <a:sym typeface="Tahoma Bold"/>
              </a:rPr>
              <a:t>của</a:t>
            </a:r>
            <a:r>
              <a:rPr lang="en-US" sz="5499" b="1" spc="-109" dirty="0">
                <a:solidFill>
                  <a:srgbClr val="FFFFFF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499" b="1" spc="-109" dirty="0" err="1">
                <a:solidFill>
                  <a:srgbClr val="FFFFFF"/>
                </a:solidFill>
                <a:latin typeface="Tahoma Bold"/>
                <a:ea typeface="Tahoma Bold"/>
                <a:cs typeface="Tahoma Bold"/>
                <a:sym typeface="Tahoma Bold"/>
              </a:rPr>
              <a:t>hai</a:t>
            </a:r>
            <a:r>
              <a:rPr lang="en-US" sz="5499" b="1" spc="-109" dirty="0">
                <a:solidFill>
                  <a:srgbClr val="FFFFFF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499" b="1" spc="-109" dirty="0" err="1">
                <a:solidFill>
                  <a:srgbClr val="FFFFFF"/>
                </a:solidFill>
                <a:latin typeface="Tahoma Bold"/>
                <a:ea typeface="Tahoma Bold"/>
                <a:cs typeface="Tahoma Bold"/>
                <a:sym typeface="Tahoma Bold"/>
              </a:rPr>
              <a:t>xúc</a:t>
            </a:r>
            <a:r>
              <a:rPr lang="en-US" sz="5499" b="1" spc="-109" dirty="0">
                <a:solidFill>
                  <a:srgbClr val="FFFFFF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499" b="1" spc="-109" dirty="0" err="1">
                <a:solidFill>
                  <a:srgbClr val="FFFFFF"/>
                </a:solidFill>
                <a:latin typeface="Tahoma Bold"/>
                <a:ea typeface="Tahoma Bold"/>
                <a:cs typeface="Tahoma Bold"/>
                <a:sym typeface="Tahoma Bold"/>
              </a:rPr>
              <a:t>xắc</a:t>
            </a:r>
            <a:r>
              <a:rPr lang="en-US" sz="5499" b="1" spc="-109" dirty="0">
                <a:solidFill>
                  <a:srgbClr val="FFFFFF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499" b="1" spc="-109" dirty="0" err="1">
                <a:solidFill>
                  <a:srgbClr val="FFFFFF"/>
                </a:solidFill>
                <a:latin typeface="Tahoma Bold"/>
                <a:ea typeface="Tahoma Bold"/>
                <a:cs typeface="Tahoma Bold"/>
                <a:sym typeface="Tahoma Bold"/>
              </a:rPr>
              <a:t>là</a:t>
            </a:r>
            <a:r>
              <a:rPr lang="en-US" sz="5499" b="1" spc="-109" dirty="0">
                <a:solidFill>
                  <a:srgbClr val="FFFFFF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499" b="1" spc="-109" dirty="0" err="1">
                <a:solidFill>
                  <a:srgbClr val="FFFFFF"/>
                </a:solidFill>
                <a:latin typeface="Tahoma Bold"/>
                <a:ea typeface="Tahoma Bold"/>
                <a:cs typeface="Tahoma Bold"/>
                <a:sym typeface="Tahoma Bold"/>
              </a:rPr>
              <a:t>số</a:t>
            </a:r>
            <a:r>
              <a:rPr lang="en-US" sz="5499" b="1" spc="-109" dirty="0">
                <a:solidFill>
                  <a:srgbClr val="FFFFFF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499" b="1" spc="-109" dirty="0" err="1">
                <a:solidFill>
                  <a:srgbClr val="FFFFFF"/>
                </a:solidFill>
                <a:latin typeface="Tahoma Bold"/>
                <a:ea typeface="Tahoma Bold"/>
                <a:cs typeface="Tahoma Bold"/>
                <a:sym typeface="Tahoma Bold"/>
              </a:rPr>
              <a:t>chẵn</a:t>
            </a:r>
            <a:r>
              <a:rPr lang="en-US" sz="5499" b="1" spc="-109" dirty="0">
                <a:solidFill>
                  <a:srgbClr val="FFFFFF"/>
                </a:solidFill>
                <a:latin typeface="Tahoma Bold"/>
                <a:ea typeface="Tahoma Bold"/>
                <a:cs typeface="Tahoma Bold"/>
                <a:sym typeface="Tahoma Bold"/>
              </a:rPr>
              <a:t>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893189" y="3563436"/>
            <a:ext cx="6631538" cy="1838676"/>
            <a:chOff x="0" y="0"/>
            <a:chExt cx="8842051" cy="2451568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8842051" cy="2451568"/>
              <a:chOff x="0" y="0"/>
              <a:chExt cx="3056512" cy="84745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056511" cy="847456"/>
              </a:xfrm>
              <a:custGeom>
                <a:avLst/>
                <a:gdLst/>
                <a:ahLst/>
                <a:cxnLst/>
                <a:rect l="l" t="t" r="r" b="b"/>
                <a:pathLst>
                  <a:path w="3056511" h="847456">
                    <a:moveTo>
                      <a:pt x="4925" y="0"/>
                    </a:moveTo>
                    <a:lnTo>
                      <a:pt x="3051586" y="0"/>
                    </a:lnTo>
                    <a:cubicBezTo>
                      <a:pt x="3052893" y="0"/>
                      <a:pt x="3054145" y="519"/>
                      <a:pt x="3055069" y="1443"/>
                    </a:cubicBezTo>
                    <a:cubicBezTo>
                      <a:pt x="3055993" y="2366"/>
                      <a:pt x="3056511" y="3619"/>
                      <a:pt x="3056511" y="4925"/>
                    </a:cubicBezTo>
                    <a:lnTo>
                      <a:pt x="3056511" y="842530"/>
                    </a:lnTo>
                    <a:cubicBezTo>
                      <a:pt x="3056511" y="843837"/>
                      <a:pt x="3055993" y="845089"/>
                      <a:pt x="3055069" y="846013"/>
                    </a:cubicBezTo>
                    <a:cubicBezTo>
                      <a:pt x="3054145" y="846937"/>
                      <a:pt x="3052893" y="847456"/>
                      <a:pt x="3051586" y="847456"/>
                    </a:cubicBezTo>
                    <a:lnTo>
                      <a:pt x="4925" y="847456"/>
                    </a:lnTo>
                    <a:cubicBezTo>
                      <a:pt x="3619" y="847456"/>
                      <a:pt x="2366" y="846937"/>
                      <a:pt x="1443" y="846013"/>
                    </a:cubicBezTo>
                    <a:cubicBezTo>
                      <a:pt x="519" y="845089"/>
                      <a:pt x="0" y="843837"/>
                      <a:pt x="0" y="842530"/>
                    </a:cubicBezTo>
                    <a:lnTo>
                      <a:pt x="0" y="4925"/>
                    </a:lnTo>
                    <a:cubicBezTo>
                      <a:pt x="0" y="3619"/>
                      <a:pt x="519" y="2366"/>
                      <a:pt x="1443" y="1443"/>
                    </a:cubicBezTo>
                    <a:cubicBezTo>
                      <a:pt x="2366" y="519"/>
                      <a:pt x="3619" y="0"/>
                      <a:pt x="4925" y="0"/>
                    </a:cubicBezTo>
                    <a:close/>
                  </a:path>
                </a:pathLst>
              </a:custGeom>
              <a:solidFill>
                <a:srgbClr val="EECFE7"/>
              </a:solidFill>
              <a:ln w="57150" cap="sq">
                <a:solidFill>
                  <a:srgbClr val="BE6E9E"/>
                </a:solidFill>
                <a:prstDash val="solid"/>
                <a:miter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76200"/>
                <a:ext cx="3056512" cy="923656"/>
              </a:xfrm>
              <a:prstGeom prst="rect">
                <a:avLst/>
              </a:prstGeom>
            </p:spPr>
            <p:txBody>
              <a:bodyPr lIns="47625" tIns="47625" rIns="47625" bIns="47625" rtlCol="0" anchor="ctr"/>
              <a:lstStyle/>
              <a:p>
                <a:pPr algn="ctr">
                  <a:lnSpc>
                    <a:spcPts val="3570"/>
                  </a:lnSpc>
                </a:pPr>
                <a:endParaRPr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0" y="493059"/>
              <a:ext cx="1749834" cy="1958509"/>
            </a:xfrm>
            <a:custGeom>
              <a:avLst/>
              <a:gdLst/>
              <a:ahLst/>
              <a:cxnLst/>
              <a:rect l="l" t="t" r="r" b="b"/>
              <a:pathLst>
                <a:path w="1749834" h="1958509">
                  <a:moveTo>
                    <a:pt x="0" y="0"/>
                  </a:moveTo>
                  <a:lnTo>
                    <a:pt x="1749834" y="0"/>
                  </a:lnTo>
                  <a:lnTo>
                    <a:pt x="1749834" y="1958509"/>
                  </a:lnTo>
                  <a:lnTo>
                    <a:pt x="0" y="1958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14179"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2769436" y="624651"/>
              <a:ext cx="5053012" cy="12043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99"/>
                </a:lnSpc>
                <a:spcBef>
                  <a:spcPct val="0"/>
                </a:spcBef>
              </a:pPr>
              <a:r>
                <a:rPr lang="en-US" sz="5499" b="1" dirty="0" err="1">
                  <a:solidFill>
                    <a:srgbClr val="00000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Chắc</a:t>
              </a:r>
              <a:r>
                <a:rPr lang="en-US" sz="5499" b="1" dirty="0">
                  <a:solidFill>
                    <a:srgbClr val="00000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 </a:t>
              </a:r>
              <a:r>
                <a:rPr lang="en-US" sz="5499" b="1" dirty="0" err="1">
                  <a:solidFill>
                    <a:srgbClr val="00000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chắn</a:t>
              </a:r>
              <a:r>
                <a:rPr lang="en-US" sz="5499" b="1" dirty="0">
                  <a:solidFill>
                    <a:srgbClr val="00000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 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5208958" y="5582368"/>
            <a:ext cx="6631538" cy="1838676"/>
            <a:chOff x="0" y="0"/>
            <a:chExt cx="8842051" cy="2451568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8842051" cy="2451568"/>
              <a:chOff x="0" y="0"/>
              <a:chExt cx="3056512" cy="847456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056511" cy="847456"/>
              </a:xfrm>
              <a:custGeom>
                <a:avLst/>
                <a:gdLst/>
                <a:ahLst/>
                <a:cxnLst/>
                <a:rect l="l" t="t" r="r" b="b"/>
                <a:pathLst>
                  <a:path w="3056511" h="847456">
                    <a:moveTo>
                      <a:pt x="4925" y="0"/>
                    </a:moveTo>
                    <a:lnTo>
                      <a:pt x="3051586" y="0"/>
                    </a:lnTo>
                    <a:cubicBezTo>
                      <a:pt x="3052893" y="0"/>
                      <a:pt x="3054145" y="519"/>
                      <a:pt x="3055069" y="1443"/>
                    </a:cubicBezTo>
                    <a:cubicBezTo>
                      <a:pt x="3055993" y="2366"/>
                      <a:pt x="3056511" y="3619"/>
                      <a:pt x="3056511" y="4925"/>
                    </a:cubicBezTo>
                    <a:lnTo>
                      <a:pt x="3056511" y="842530"/>
                    </a:lnTo>
                    <a:cubicBezTo>
                      <a:pt x="3056511" y="843837"/>
                      <a:pt x="3055993" y="845089"/>
                      <a:pt x="3055069" y="846013"/>
                    </a:cubicBezTo>
                    <a:cubicBezTo>
                      <a:pt x="3054145" y="846937"/>
                      <a:pt x="3052893" y="847456"/>
                      <a:pt x="3051586" y="847456"/>
                    </a:cubicBezTo>
                    <a:lnTo>
                      <a:pt x="4925" y="847456"/>
                    </a:lnTo>
                    <a:cubicBezTo>
                      <a:pt x="3619" y="847456"/>
                      <a:pt x="2366" y="846937"/>
                      <a:pt x="1443" y="846013"/>
                    </a:cubicBezTo>
                    <a:cubicBezTo>
                      <a:pt x="519" y="845089"/>
                      <a:pt x="0" y="843837"/>
                      <a:pt x="0" y="842530"/>
                    </a:cubicBezTo>
                    <a:lnTo>
                      <a:pt x="0" y="4925"/>
                    </a:lnTo>
                    <a:cubicBezTo>
                      <a:pt x="0" y="3619"/>
                      <a:pt x="519" y="2366"/>
                      <a:pt x="1443" y="1443"/>
                    </a:cubicBezTo>
                    <a:cubicBezTo>
                      <a:pt x="2366" y="519"/>
                      <a:pt x="3619" y="0"/>
                      <a:pt x="4925" y="0"/>
                    </a:cubicBezTo>
                    <a:close/>
                  </a:path>
                </a:pathLst>
              </a:custGeom>
              <a:solidFill>
                <a:srgbClr val="EECFE7"/>
              </a:solidFill>
              <a:ln w="57150" cap="sq">
                <a:solidFill>
                  <a:srgbClr val="BE6E9E"/>
                </a:solidFill>
                <a:prstDash val="solid"/>
                <a:miter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76200"/>
                <a:ext cx="3056512" cy="923656"/>
              </a:xfrm>
              <a:prstGeom prst="rect">
                <a:avLst/>
              </a:prstGeom>
            </p:spPr>
            <p:txBody>
              <a:bodyPr lIns="47625" tIns="47625" rIns="47625" bIns="47625" rtlCol="0" anchor="ctr"/>
              <a:lstStyle/>
              <a:p>
                <a:pPr algn="ctr">
                  <a:lnSpc>
                    <a:spcPts val="3570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0" y="493059"/>
              <a:ext cx="1749834" cy="1958509"/>
            </a:xfrm>
            <a:custGeom>
              <a:avLst/>
              <a:gdLst/>
              <a:ahLst/>
              <a:cxnLst/>
              <a:rect l="l" t="t" r="r" b="b"/>
              <a:pathLst>
                <a:path w="1749834" h="1958509">
                  <a:moveTo>
                    <a:pt x="0" y="0"/>
                  </a:moveTo>
                  <a:lnTo>
                    <a:pt x="1749834" y="0"/>
                  </a:lnTo>
                  <a:lnTo>
                    <a:pt x="1749834" y="1958509"/>
                  </a:lnTo>
                  <a:lnTo>
                    <a:pt x="0" y="1958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14179"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3250763" y="547587"/>
              <a:ext cx="3839448" cy="13166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699"/>
                </a:lnSpc>
                <a:spcBef>
                  <a:spcPct val="0"/>
                </a:spcBef>
              </a:pPr>
              <a:r>
                <a:rPr lang="en-US" sz="5499" b="1" dirty="0" err="1">
                  <a:solidFill>
                    <a:srgbClr val="00000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Có</a:t>
              </a:r>
              <a:r>
                <a:rPr lang="en-US" sz="5499" b="1" dirty="0">
                  <a:solidFill>
                    <a:srgbClr val="00000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 </a:t>
              </a:r>
              <a:r>
                <a:rPr lang="en-US" sz="5499" b="1" dirty="0" err="1">
                  <a:solidFill>
                    <a:srgbClr val="00000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thể</a:t>
              </a:r>
              <a:endParaRPr lang="en-US" sz="5499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144000" y="7601301"/>
            <a:ext cx="6631538" cy="1838676"/>
            <a:chOff x="0" y="0"/>
            <a:chExt cx="8842051" cy="2451568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8842051" cy="2451568"/>
              <a:chOff x="0" y="0"/>
              <a:chExt cx="3056512" cy="847456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3056511" cy="847456"/>
              </a:xfrm>
              <a:custGeom>
                <a:avLst/>
                <a:gdLst/>
                <a:ahLst/>
                <a:cxnLst/>
                <a:rect l="l" t="t" r="r" b="b"/>
                <a:pathLst>
                  <a:path w="3056511" h="847456">
                    <a:moveTo>
                      <a:pt x="4925" y="0"/>
                    </a:moveTo>
                    <a:lnTo>
                      <a:pt x="3051586" y="0"/>
                    </a:lnTo>
                    <a:cubicBezTo>
                      <a:pt x="3052893" y="0"/>
                      <a:pt x="3054145" y="519"/>
                      <a:pt x="3055069" y="1443"/>
                    </a:cubicBezTo>
                    <a:cubicBezTo>
                      <a:pt x="3055993" y="2366"/>
                      <a:pt x="3056511" y="3619"/>
                      <a:pt x="3056511" y="4925"/>
                    </a:cubicBezTo>
                    <a:lnTo>
                      <a:pt x="3056511" y="842530"/>
                    </a:lnTo>
                    <a:cubicBezTo>
                      <a:pt x="3056511" y="843837"/>
                      <a:pt x="3055993" y="845089"/>
                      <a:pt x="3055069" y="846013"/>
                    </a:cubicBezTo>
                    <a:cubicBezTo>
                      <a:pt x="3054145" y="846937"/>
                      <a:pt x="3052893" y="847456"/>
                      <a:pt x="3051586" y="847456"/>
                    </a:cubicBezTo>
                    <a:lnTo>
                      <a:pt x="4925" y="847456"/>
                    </a:lnTo>
                    <a:cubicBezTo>
                      <a:pt x="3619" y="847456"/>
                      <a:pt x="2366" y="846937"/>
                      <a:pt x="1443" y="846013"/>
                    </a:cubicBezTo>
                    <a:cubicBezTo>
                      <a:pt x="519" y="845089"/>
                      <a:pt x="0" y="843837"/>
                      <a:pt x="0" y="842530"/>
                    </a:cubicBezTo>
                    <a:lnTo>
                      <a:pt x="0" y="4925"/>
                    </a:lnTo>
                    <a:cubicBezTo>
                      <a:pt x="0" y="3619"/>
                      <a:pt x="519" y="2366"/>
                      <a:pt x="1443" y="1443"/>
                    </a:cubicBezTo>
                    <a:cubicBezTo>
                      <a:pt x="2366" y="519"/>
                      <a:pt x="3619" y="0"/>
                      <a:pt x="4925" y="0"/>
                    </a:cubicBezTo>
                    <a:close/>
                  </a:path>
                </a:pathLst>
              </a:custGeom>
              <a:solidFill>
                <a:srgbClr val="EECFE7"/>
              </a:solidFill>
              <a:ln w="57150" cap="sq">
                <a:solidFill>
                  <a:srgbClr val="BE6E9E"/>
                </a:solidFill>
                <a:prstDash val="solid"/>
                <a:miter/>
              </a:ln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76200"/>
                <a:ext cx="3056512" cy="923656"/>
              </a:xfrm>
              <a:prstGeom prst="rect">
                <a:avLst/>
              </a:prstGeom>
            </p:spPr>
            <p:txBody>
              <a:bodyPr lIns="47625" tIns="47625" rIns="47625" bIns="47625" rtlCol="0" anchor="ctr"/>
              <a:lstStyle/>
              <a:p>
                <a:pPr algn="ctr">
                  <a:lnSpc>
                    <a:spcPts val="3570"/>
                  </a:lnSpc>
                </a:pPr>
                <a:endParaRPr/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0" y="493059"/>
              <a:ext cx="1749834" cy="1958509"/>
            </a:xfrm>
            <a:custGeom>
              <a:avLst/>
              <a:gdLst/>
              <a:ahLst/>
              <a:cxnLst/>
              <a:rect l="l" t="t" r="r" b="b"/>
              <a:pathLst>
                <a:path w="1749834" h="1958509">
                  <a:moveTo>
                    <a:pt x="0" y="0"/>
                  </a:moveTo>
                  <a:lnTo>
                    <a:pt x="1749834" y="0"/>
                  </a:lnTo>
                  <a:lnTo>
                    <a:pt x="1749834" y="1958509"/>
                  </a:lnTo>
                  <a:lnTo>
                    <a:pt x="0" y="1958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14179"/>
              </a:stretch>
            </a:blipFill>
          </p:spPr>
        </p:sp>
        <p:sp>
          <p:nvSpPr>
            <p:cNvPr id="27" name="TextBox 27"/>
            <p:cNvSpPr txBox="1"/>
            <p:nvPr/>
          </p:nvSpPr>
          <p:spPr>
            <a:xfrm>
              <a:off x="2261617" y="567484"/>
              <a:ext cx="6068647" cy="13166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699"/>
                </a:lnSpc>
                <a:spcBef>
                  <a:spcPct val="0"/>
                </a:spcBef>
              </a:pPr>
              <a:r>
                <a:rPr lang="en-US" sz="5499" b="1" dirty="0" err="1">
                  <a:solidFill>
                    <a:srgbClr val="00000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Không</a:t>
              </a:r>
              <a:r>
                <a:rPr lang="en-US" sz="5499" b="1" dirty="0">
                  <a:solidFill>
                    <a:srgbClr val="00000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 </a:t>
              </a:r>
              <a:r>
                <a:rPr lang="en-US" sz="5499" b="1" dirty="0" err="1">
                  <a:solidFill>
                    <a:srgbClr val="00000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thể</a:t>
              </a:r>
              <a:endParaRPr lang="en-US" sz="5499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93203" y="563322"/>
            <a:ext cx="17101595" cy="9160357"/>
            <a:chOff x="0" y="0"/>
            <a:chExt cx="3378093" cy="180945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78093" cy="1809453"/>
            </a:xfrm>
            <a:custGeom>
              <a:avLst/>
              <a:gdLst/>
              <a:ahLst/>
              <a:cxnLst/>
              <a:rect l="l" t="t" r="r" b="b"/>
              <a:pathLst>
                <a:path w="3378093" h="1809453">
                  <a:moveTo>
                    <a:pt x="5942" y="0"/>
                  </a:moveTo>
                  <a:lnTo>
                    <a:pt x="3372151" y="0"/>
                  </a:lnTo>
                  <a:cubicBezTo>
                    <a:pt x="3375432" y="0"/>
                    <a:pt x="3378093" y="2660"/>
                    <a:pt x="3378093" y="5942"/>
                  </a:cubicBezTo>
                  <a:lnTo>
                    <a:pt x="3378093" y="1803511"/>
                  </a:lnTo>
                  <a:cubicBezTo>
                    <a:pt x="3378093" y="1805087"/>
                    <a:pt x="3377467" y="1806599"/>
                    <a:pt x="3376352" y="1807713"/>
                  </a:cubicBezTo>
                  <a:cubicBezTo>
                    <a:pt x="3375238" y="1808827"/>
                    <a:pt x="3373727" y="1809453"/>
                    <a:pt x="3372151" y="1809453"/>
                  </a:cubicBezTo>
                  <a:lnTo>
                    <a:pt x="5942" y="1809453"/>
                  </a:lnTo>
                  <a:cubicBezTo>
                    <a:pt x="2660" y="1809453"/>
                    <a:pt x="0" y="1806793"/>
                    <a:pt x="0" y="1803511"/>
                  </a:cubicBezTo>
                  <a:lnTo>
                    <a:pt x="0" y="5942"/>
                  </a:lnTo>
                  <a:cubicBezTo>
                    <a:pt x="0" y="2660"/>
                    <a:pt x="2660" y="0"/>
                    <a:pt x="5942" y="0"/>
                  </a:cubicBezTo>
                  <a:close/>
                </a:path>
              </a:pathLst>
            </a:custGeom>
            <a:solidFill>
              <a:srgbClr val="FFFFFF"/>
            </a:solidFill>
            <a:ln w="123825" cap="sq">
              <a:solidFill>
                <a:srgbClr val="EBAA7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378093" cy="1857078"/>
            </a:xfrm>
            <a:prstGeom prst="rect">
              <a:avLst/>
            </a:prstGeom>
          </p:spPr>
          <p:txBody>
            <a:bodyPr lIns="95250" tIns="95250" rIns="95250" bIns="95250" rtlCol="0" anchor="ctr"/>
            <a:lstStyle/>
            <a:p>
              <a:pPr algn="ctr">
                <a:lnSpc>
                  <a:spcPts val="367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91091" y="563322"/>
            <a:ext cx="15305818" cy="2261952"/>
            <a:chOff x="0" y="0"/>
            <a:chExt cx="3718955" cy="5496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18954" cy="549601"/>
            </a:xfrm>
            <a:custGeom>
              <a:avLst/>
              <a:gdLst/>
              <a:ahLst/>
              <a:cxnLst/>
              <a:rect l="l" t="t" r="r" b="b"/>
              <a:pathLst>
                <a:path w="3718954" h="549601">
                  <a:moveTo>
                    <a:pt x="18715" y="0"/>
                  </a:moveTo>
                  <a:lnTo>
                    <a:pt x="3700239" y="0"/>
                  </a:lnTo>
                  <a:cubicBezTo>
                    <a:pt x="3710575" y="0"/>
                    <a:pt x="3718954" y="8379"/>
                    <a:pt x="3718954" y="18715"/>
                  </a:cubicBezTo>
                  <a:lnTo>
                    <a:pt x="3718954" y="530886"/>
                  </a:lnTo>
                  <a:cubicBezTo>
                    <a:pt x="3718954" y="541222"/>
                    <a:pt x="3710575" y="549601"/>
                    <a:pt x="3700239" y="549601"/>
                  </a:cubicBezTo>
                  <a:lnTo>
                    <a:pt x="18715" y="549601"/>
                  </a:lnTo>
                  <a:cubicBezTo>
                    <a:pt x="8379" y="549601"/>
                    <a:pt x="0" y="541222"/>
                    <a:pt x="0" y="530886"/>
                  </a:cubicBezTo>
                  <a:lnTo>
                    <a:pt x="0" y="18715"/>
                  </a:lnTo>
                  <a:cubicBezTo>
                    <a:pt x="0" y="8379"/>
                    <a:pt x="8379" y="0"/>
                    <a:pt x="18715" y="0"/>
                  </a:cubicBezTo>
                  <a:close/>
                </a:path>
              </a:pathLst>
            </a:custGeom>
            <a:solidFill>
              <a:srgbClr val="BE6E9E"/>
            </a:solidFill>
            <a:ln w="57150" cap="rnd">
              <a:solidFill>
                <a:srgbClr val="751D51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3718955" cy="606751"/>
            </a:xfrm>
            <a:prstGeom prst="rect">
              <a:avLst/>
            </a:prstGeom>
          </p:spPr>
          <p:txBody>
            <a:bodyPr lIns="77435" tIns="77435" rIns="77435" bIns="77435" rtlCol="0" anchor="ctr"/>
            <a:lstStyle/>
            <a:p>
              <a:pPr algn="ctr">
                <a:lnSpc>
                  <a:spcPts val="387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688884" y="681790"/>
            <a:ext cx="14910232" cy="1920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54"/>
              </a:lnSpc>
            </a:pPr>
            <a:r>
              <a:rPr lang="en-US" sz="5499" b="1" spc="-109">
                <a:solidFill>
                  <a:srgbClr val="FFFFFF"/>
                </a:solidFill>
                <a:latin typeface="Tahoma Bold"/>
                <a:ea typeface="Tahoma Bold"/>
                <a:cs typeface="Tahoma Bold"/>
                <a:sym typeface="Tahoma Bold"/>
              </a:rPr>
              <a:t>b) Tổng số chấm ở hai mặt trên của hai xúc xắc là 13.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893189" y="3563436"/>
            <a:ext cx="6631538" cy="1838676"/>
            <a:chOff x="1893189" y="3563436"/>
            <a:chExt cx="6631538" cy="1838676"/>
          </a:xfrm>
        </p:grpSpPr>
        <p:grpSp>
          <p:nvGrpSpPr>
            <p:cNvPr id="15" name="Group 15"/>
            <p:cNvGrpSpPr/>
            <p:nvPr/>
          </p:nvGrpSpPr>
          <p:grpSpPr>
            <a:xfrm>
              <a:off x="1893189" y="3563436"/>
              <a:ext cx="6631538" cy="1838676"/>
              <a:chOff x="0" y="0"/>
              <a:chExt cx="3056512" cy="84745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056511" cy="847456"/>
              </a:xfrm>
              <a:custGeom>
                <a:avLst/>
                <a:gdLst/>
                <a:ahLst/>
                <a:cxnLst/>
                <a:rect l="l" t="t" r="r" b="b"/>
                <a:pathLst>
                  <a:path w="3056511" h="847456">
                    <a:moveTo>
                      <a:pt x="4925" y="0"/>
                    </a:moveTo>
                    <a:lnTo>
                      <a:pt x="3051586" y="0"/>
                    </a:lnTo>
                    <a:cubicBezTo>
                      <a:pt x="3052893" y="0"/>
                      <a:pt x="3054145" y="519"/>
                      <a:pt x="3055069" y="1443"/>
                    </a:cubicBezTo>
                    <a:cubicBezTo>
                      <a:pt x="3055993" y="2366"/>
                      <a:pt x="3056511" y="3619"/>
                      <a:pt x="3056511" y="4925"/>
                    </a:cubicBezTo>
                    <a:lnTo>
                      <a:pt x="3056511" y="842530"/>
                    </a:lnTo>
                    <a:cubicBezTo>
                      <a:pt x="3056511" y="843837"/>
                      <a:pt x="3055993" y="845089"/>
                      <a:pt x="3055069" y="846013"/>
                    </a:cubicBezTo>
                    <a:cubicBezTo>
                      <a:pt x="3054145" y="846937"/>
                      <a:pt x="3052893" y="847456"/>
                      <a:pt x="3051586" y="847456"/>
                    </a:cubicBezTo>
                    <a:lnTo>
                      <a:pt x="4925" y="847456"/>
                    </a:lnTo>
                    <a:cubicBezTo>
                      <a:pt x="3619" y="847456"/>
                      <a:pt x="2366" y="846937"/>
                      <a:pt x="1443" y="846013"/>
                    </a:cubicBezTo>
                    <a:cubicBezTo>
                      <a:pt x="519" y="845089"/>
                      <a:pt x="0" y="843837"/>
                      <a:pt x="0" y="842530"/>
                    </a:cubicBezTo>
                    <a:lnTo>
                      <a:pt x="0" y="4925"/>
                    </a:lnTo>
                    <a:cubicBezTo>
                      <a:pt x="0" y="3619"/>
                      <a:pt x="519" y="2366"/>
                      <a:pt x="1443" y="1443"/>
                    </a:cubicBezTo>
                    <a:cubicBezTo>
                      <a:pt x="2366" y="519"/>
                      <a:pt x="3619" y="0"/>
                      <a:pt x="4925" y="0"/>
                    </a:cubicBezTo>
                    <a:close/>
                  </a:path>
                </a:pathLst>
              </a:custGeom>
              <a:solidFill>
                <a:srgbClr val="EECFE7"/>
              </a:solidFill>
              <a:ln w="57150" cap="sq">
                <a:solidFill>
                  <a:srgbClr val="BE6E9E"/>
                </a:solidFill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76200"/>
                <a:ext cx="3056512" cy="923656"/>
              </a:xfrm>
              <a:prstGeom prst="rect">
                <a:avLst/>
              </a:prstGeom>
            </p:spPr>
            <p:txBody>
              <a:bodyPr lIns="47625" tIns="47625" rIns="47625" bIns="47625" rtlCol="0" anchor="ctr"/>
              <a:lstStyle/>
              <a:p>
                <a:pPr algn="ctr">
                  <a:lnSpc>
                    <a:spcPts val="3570"/>
                  </a:lnSpc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1893189" y="3933230"/>
              <a:ext cx="1312376" cy="1468882"/>
            </a:xfrm>
            <a:custGeom>
              <a:avLst/>
              <a:gdLst/>
              <a:ahLst/>
              <a:cxnLst/>
              <a:rect l="l" t="t" r="r" b="b"/>
              <a:pathLst>
                <a:path w="1749834" h="1958509">
                  <a:moveTo>
                    <a:pt x="0" y="0"/>
                  </a:moveTo>
                  <a:lnTo>
                    <a:pt x="1749834" y="0"/>
                  </a:lnTo>
                  <a:lnTo>
                    <a:pt x="1749834" y="1958509"/>
                  </a:lnTo>
                  <a:lnTo>
                    <a:pt x="0" y="1958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14179"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3970266" y="4031924"/>
              <a:ext cx="3789759" cy="9032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99"/>
                </a:lnSpc>
                <a:spcBef>
                  <a:spcPct val="0"/>
                </a:spcBef>
              </a:pPr>
              <a:r>
                <a:rPr lang="en-US" sz="5499" b="1" dirty="0" err="1">
                  <a:solidFill>
                    <a:srgbClr val="00000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Chắc</a:t>
              </a:r>
              <a:r>
                <a:rPr lang="en-US" sz="5499" b="1" dirty="0">
                  <a:solidFill>
                    <a:srgbClr val="00000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 </a:t>
              </a:r>
              <a:r>
                <a:rPr lang="en-US" sz="5499" b="1" dirty="0" err="1">
                  <a:solidFill>
                    <a:srgbClr val="00000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chắn</a:t>
              </a:r>
              <a:r>
                <a:rPr lang="en-US" sz="5499" b="1" dirty="0">
                  <a:solidFill>
                    <a:srgbClr val="00000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 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208959" y="5582369"/>
            <a:ext cx="6631538" cy="1838676"/>
            <a:chOff x="5208959" y="5582369"/>
            <a:chExt cx="6631538" cy="1838676"/>
          </a:xfrm>
        </p:grpSpPr>
        <p:grpSp>
          <p:nvGrpSpPr>
            <p:cNvPr id="11" name="Group 11"/>
            <p:cNvGrpSpPr/>
            <p:nvPr/>
          </p:nvGrpSpPr>
          <p:grpSpPr>
            <a:xfrm>
              <a:off x="5208959" y="5582369"/>
              <a:ext cx="6631538" cy="1838676"/>
              <a:chOff x="0" y="0"/>
              <a:chExt cx="3056512" cy="84745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056511" cy="847456"/>
              </a:xfrm>
              <a:custGeom>
                <a:avLst/>
                <a:gdLst/>
                <a:ahLst/>
                <a:cxnLst/>
                <a:rect l="l" t="t" r="r" b="b"/>
                <a:pathLst>
                  <a:path w="3056511" h="847456">
                    <a:moveTo>
                      <a:pt x="4925" y="0"/>
                    </a:moveTo>
                    <a:lnTo>
                      <a:pt x="3051586" y="0"/>
                    </a:lnTo>
                    <a:cubicBezTo>
                      <a:pt x="3052893" y="0"/>
                      <a:pt x="3054145" y="519"/>
                      <a:pt x="3055069" y="1443"/>
                    </a:cubicBezTo>
                    <a:cubicBezTo>
                      <a:pt x="3055993" y="2366"/>
                      <a:pt x="3056511" y="3619"/>
                      <a:pt x="3056511" y="4925"/>
                    </a:cubicBezTo>
                    <a:lnTo>
                      <a:pt x="3056511" y="842530"/>
                    </a:lnTo>
                    <a:cubicBezTo>
                      <a:pt x="3056511" y="843837"/>
                      <a:pt x="3055993" y="845089"/>
                      <a:pt x="3055069" y="846013"/>
                    </a:cubicBezTo>
                    <a:cubicBezTo>
                      <a:pt x="3054145" y="846937"/>
                      <a:pt x="3052893" y="847456"/>
                      <a:pt x="3051586" y="847456"/>
                    </a:cubicBezTo>
                    <a:lnTo>
                      <a:pt x="4925" y="847456"/>
                    </a:lnTo>
                    <a:cubicBezTo>
                      <a:pt x="3619" y="847456"/>
                      <a:pt x="2366" y="846937"/>
                      <a:pt x="1443" y="846013"/>
                    </a:cubicBezTo>
                    <a:cubicBezTo>
                      <a:pt x="519" y="845089"/>
                      <a:pt x="0" y="843837"/>
                      <a:pt x="0" y="842530"/>
                    </a:cubicBezTo>
                    <a:lnTo>
                      <a:pt x="0" y="4925"/>
                    </a:lnTo>
                    <a:cubicBezTo>
                      <a:pt x="0" y="3619"/>
                      <a:pt x="519" y="2366"/>
                      <a:pt x="1443" y="1443"/>
                    </a:cubicBezTo>
                    <a:cubicBezTo>
                      <a:pt x="2366" y="519"/>
                      <a:pt x="3619" y="0"/>
                      <a:pt x="4925" y="0"/>
                    </a:cubicBezTo>
                    <a:close/>
                  </a:path>
                </a:pathLst>
              </a:custGeom>
              <a:solidFill>
                <a:srgbClr val="EECFE7"/>
              </a:solidFill>
              <a:ln w="57150" cap="sq">
                <a:solidFill>
                  <a:srgbClr val="BE6E9E"/>
                </a:solidFill>
                <a:prstDash val="solid"/>
                <a:miter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76200"/>
                <a:ext cx="3056512" cy="923656"/>
              </a:xfrm>
              <a:prstGeom prst="rect">
                <a:avLst/>
              </a:prstGeom>
            </p:spPr>
            <p:txBody>
              <a:bodyPr lIns="47625" tIns="47625" rIns="47625" bIns="47625" rtlCol="0" anchor="ctr"/>
              <a:lstStyle/>
              <a:p>
                <a:pPr algn="ctr">
                  <a:lnSpc>
                    <a:spcPts val="3570"/>
                  </a:lnSpc>
                </a:pPr>
                <a:endParaRPr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5208959" y="5952163"/>
              <a:ext cx="1312376" cy="1468882"/>
            </a:xfrm>
            <a:custGeom>
              <a:avLst/>
              <a:gdLst/>
              <a:ahLst/>
              <a:cxnLst/>
              <a:rect l="l" t="t" r="r" b="b"/>
              <a:pathLst>
                <a:path w="1749834" h="1958509">
                  <a:moveTo>
                    <a:pt x="0" y="0"/>
                  </a:moveTo>
                  <a:lnTo>
                    <a:pt x="1749833" y="0"/>
                  </a:lnTo>
                  <a:lnTo>
                    <a:pt x="1749833" y="1958509"/>
                  </a:lnTo>
                  <a:lnTo>
                    <a:pt x="0" y="1958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14179"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8017013" y="6014344"/>
              <a:ext cx="2439361" cy="9874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699"/>
                </a:lnSpc>
                <a:spcBef>
                  <a:spcPct val="0"/>
                </a:spcBef>
              </a:pPr>
              <a:r>
                <a:rPr lang="en-US" sz="5499" b="1" dirty="0" err="1">
                  <a:solidFill>
                    <a:srgbClr val="00000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Có</a:t>
              </a:r>
              <a:r>
                <a:rPr lang="en-US" sz="5499" b="1" dirty="0">
                  <a:solidFill>
                    <a:srgbClr val="00000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 </a:t>
              </a:r>
              <a:r>
                <a:rPr lang="en-US" sz="5499" b="1" dirty="0" err="1">
                  <a:solidFill>
                    <a:srgbClr val="00000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thể</a:t>
              </a:r>
              <a:endParaRPr lang="en-US" sz="5499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144000" y="7601301"/>
            <a:ext cx="6631538" cy="1838676"/>
            <a:chOff x="0" y="0"/>
            <a:chExt cx="8842051" cy="2451568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8842051" cy="2451568"/>
              <a:chOff x="0" y="0"/>
              <a:chExt cx="3056512" cy="847456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056511" cy="847456"/>
              </a:xfrm>
              <a:custGeom>
                <a:avLst/>
                <a:gdLst/>
                <a:ahLst/>
                <a:cxnLst/>
                <a:rect l="l" t="t" r="r" b="b"/>
                <a:pathLst>
                  <a:path w="3056511" h="847456">
                    <a:moveTo>
                      <a:pt x="4925" y="0"/>
                    </a:moveTo>
                    <a:lnTo>
                      <a:pt x="3051586" y="0"/>
                    </a:lnTo>
                    <a:cubicBezTo>
                      <a:pt x="3052893" y="0"/>
                      <a:pt x="3054145" y="519"/>
                      <a:pt x="3055069" y="1443"/>
                    </a:cubicBezTo>
                    <a:cubicBezTo>
                      <a:pt x="3055993" y="2366"/>
                      <a:pt x="3056511" y="3619"/>
                      <a:pt x="3056511" y="4925"/>
                    </a:cubicBezTo>
                    <a:lnTo>
                      <a:pt x="3056511" y="842530"/>
                    </a:lnTo>
                    <a:cubicBezTo>
                      <a:pt x="3056511" y="843837"/>
                      <a:pt x="3055993" y="845089"/>
                      <a:pt x="3055069" y="846013"/>
                    </a:cubicBezTo>
                    <a:cubicBezTo>
                      <a:pt x="3054145" y="846937"/>
                      <a:pt x="3052893" y="847456"/>
                      <a:pt x="3051586" y="847456"/>
                    </a:cubicBezTo>
                    <a:lnTo>
                      <a:pt x="4925" y="847456"/>
                    </a:lnTo>
                    <a:cubicBezTo>
                      <a:pt x="3619" y="847456"/>
                      <a:pt x="2366" y="846937"/>
                      <a:pt x="1443" y="846013"/>
                    </a:cubicBezTo>
                    <a:cubicBezTo>
                      <a:pt x="519" y="845089"/>
                      <a:pt x="0" y="843837"/>
                      <a:pt x="0" y="842530"/>
                    </a:cubicBezTo>
                    <a:lnTo>
                      <a:pt x="0" y="4925"/>
                    </a:lnTo>
                    <a:cubicBezTo>
                      <a:pt x="0" y="3619"/>
                      <a:pt x="519" y="2366"/>
                      <a:pt x="1443" y="1443"/>
                    </a:cubicBezTo>
                    <a:cubicBezTo>
                      <a:pt x="2366" y="519"/>
                      <a:pt x="3619" y="0"/>
                      <a:pt x="4925" y="0"/>
                    </a:cubicBezTo>
                    <a:close/>
                  </a:path>
                </a:pathLst>
              </a:custGeom>
              <a:solidFill>
                <a:srgbClr val="EECFE7"/>
              </a:solidFill>
              <a:ln w="57150" cap="sq">
                <a:solidFill>
                  <a:srgbClr val="BE6E9E"/>
                </a:solidFill>
                <a:prstDash val="solid"/>
                <a:miter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76200"/>
                <a:ext cx="3056512" cy="923656"/>
              </a:xfrm>
              <a:prstGeom prst="rect">
                <a:avLst/>
              </a:prstGeom>
            </p:spPr>
            <p:txBody>
              <a:bodyPr lIns="47625" tIns="47625" rIns="47625" bIns="47625" rtlCol="0" anchor="ctr"/>
              <a:lstStyle/>
              <a:p>
                <a:pPr algn="ctr">
                  <a:lnSpc>
                    <a:spcPts val="3570"/>
                  </a:lnSpc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0" y="493059"/>
              <a:ext cx="1749834" cy="1958509"/>
            </a:xfrm>
            <a:custGeom>
              <a:avLst/>
              <a:gdLst/>
              <a:ahLst/>
              <a:cxnLst/>
              <a:rect l="l" t="t" r="r" b="b"/>
              <a:pathLst>
                <a:path w="1749834" h="1958509">
                  <a:moveTo>
                    <a:pt x="0" y="0"/>
                  </a:moveTo>
                  <a:lnTo>
                    <a:pt x="1749834" y="0"/>
                  </a:lnTo>
                  <a:lnTo>
                    <a:pt x="1749834" y="1958509"/>
                  </a:lnTo>
                  <a:lnTo>
                    <a:pt x="0" y="1958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14179"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2540771" y="636448"/>
              <a:ext cx="5252999" cy="13166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699"/>
                </a:lnSpc>
                <a:spcBef>
                  <a:spcPct val="0"/>
                </a:spcBef>
              </a:pPr>
              <a:r>
                <a:rPr lang="en-US" sz="5499" b="1" dirty="0" err="1">
                  <a:solidFill>
                    <a:srgbClr val="00000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Không</a:t>
              </a:r>
              <a:r>
                <a:rPr lang="en-US" sz="5499" b="1" dirty="0">
                  <a:solidFill>
                    <a:srgbClr val="00000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 </a:t>
              </a:r>
              <a:r>
                <a:rPr lang="en-US" sz="5499" b="1" dirty="0" err="1">
                  <a:solidFill>
                    <a:srgbClr val="00000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thể</a:t>
              </a:r>
              <a:endParaRPr lang="en-US" sz="5499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93203" y="563322"/>
            <a:ext cx="17101595" cy="9160357"/>
            <a:chOff x="0" y="0"/>
            <a:chExt cx="3378093" cy="180945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78093" cy="1809453"/>
            </a:xfrm>
            <a:custGeom>
              <a:avLst/>
              <a:gdLst/>
              <a:ahLst/>
              <a:cxnLst/>
              <a:rect l="l" t="t" r="r" b="b"/>
              <a:pathLst>
                <a:path w="3378093" h="1809453">
                  <a:moveTo>
                    <a:pt x="5942" y="0"/>
                  </a:moveTo>
                  <a:lnTo>
                    <a:pt x="3372151" y="0"/>
                  </a:lnTo>
                  <a:cubicBezTo>
                    <a:pt x="3375432" y="0"/>
                    <a:pt x="3378093" y="2660"/>
                    <a:pt x="3378093" y="5942"/>
                  </a:cubicBezTo>
                  <a:lnTo>
                    <a:pt x="3378093" y="1803511"/>
                  </a:lnTo>
                  <a:cubicBezTo>
                    <a:pt x="3378093" y="1805087"/>
                    <a:pt x="3377467" y="1806599"/>
                    <a:pt x="3376352" y="1807713"/>
                  </a:cubicBezTo>
                  <a:cubicBezTo>
                    <a:pt x="3375238" y="1808827"/>
                    <a:pt x="3373727" y="1809453"/>
                    <a:pt x="3372151" y="1809453"/>
                  </a:cubicBezTo>
                  <a:lnTo>
                    <a:pt x="5942" y="1809453"/>
                  </a:lnTo>
                  <a:cubicBezTo>
                    <a:pt x="2660" y="1809453"/>
                    <a:pt x="0" y="1806793"/>
                    <a:pt x="0" y="1803511"/>
                  </a:cubicBezTo>
                  <a:lnTo>
                    <a:pt x="0" y="5942"/>
                  </a:lnTo>
                  <a:cubicBezTo>
                    <a:pt x="0" y="2660"/>
                    <a:pt x="2660" y="0"/>
                    <a:pt x="5942" y="0"/>
                  </a:cubicBezTo>
                  <a:close/>
                </a:path>
              </a:pathLst>
            </a:custGeom>
            <a:solidFill>
              <a:srgbClr val="FFFFFF"/>
            </a:solidFill>
            <a:ln w="123825" cap="sq">
              <a:solidFill>
                <a:srgbClr val="EBAA7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378093" cy="1857078"/>
            </a:xfrm>
            <a:prstGeom prst="rect">
              <a:avLst/>
            </a:prstGeom>
          </p:spPr>
          <p:txBody>
            <a:bodyPr lIns="95250" tIns="95250" rIns="95250" bIns="95250" rtlCol="0" anchor="ctr"/>
            <a:lstStyle/>
            <a:p>
              <a:pPr algn="ctr">
                <a:lnSpc>
                  <a:spcPts val="367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91091" y="563322"/>
            <a:ext cx="15305818" cy="2261952"/>
            <a:chOff x="0" y="0"/>
            <a:chExt cx="3718955" cy="5496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18954" cy="549601"/>
            </a:xfrm>
            <a:custGeom>
              <a:avLst/>
              <a:gdLst/>
              <a:ahLst/>
              <a:cxnLst/>
              <a:rect l="l" t="t" r="r" b="b"/>
              <a:pathLst>
                <a:path w="3718954" h="549601">
                  <a:moveTo>
                    <a:pt x="18715" y="0"/>
                  </a:moveTo>
                  <a:lnTo>
                    <a:pt x="3700239" y="0"/>
                  </a:lnTo>
                  <a:cubicBezTo>
                    <a:pt x="3710575" y="0"/>
                    <a:pt x="3718954" y="8379"/>
                    <a:pt x="3718954" y="18715"/>
                  </a:cubicBezTo>
                  <a:lnTo>
                    <a:pt x="3718954" y="530886"/>
                  </a:lnTo>
                  <a:cubicBezTo>
                    <a:pt x="3718954" y="541222"/>
                    <a:pt x="3710575" y="549601"/>
                    <a:pt x="3700239" y="549601"/>
                  </a:cubicBezTo>
                  <a:lnTo>
                    <a:pt x="18715" y="549601"/>
                  </a:lnTo>
                  <a:cubicBezTo>
                    <a:pt x="8379" y="549601"/>
                    <a:pt x="0" y="541222"/>
                    <a:pt x="0" y="530886"/>
                  </a:cubicBezTo>
                  <a:lnTo>
                    <a:pt x="0" y="18715"/>
                  </a:lnTo>
                  <a:cubicBezTo>
                    <a:pt x="0" y="8379"/>
                    <a:pt x="8379" y="0"/>
                    <a:pt x="18715" y="0"/>
                  </a:cubicBezTo>
                  <a:close/>
                </a:path>
              </a:pathLst>
            </a:custGeom>
            <a:solidFill>
              <a:srgbClr val="BE6E9E"/>
            </a:solidFill>
            <a:ln w="57150" cap="rnd">
              <a:solidFill>
                <a:srgbClr val="751D51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3718955" cy="606751"/>
            </a:xfrm>
            <a:prstGeom prst="rect">
              <a:avLst/>
            </a:prstGeom>
          </p:spPr>
          <p:txBody>
            <a:bodyPr lIns="77435" tIns="77435" rIns="77435" bIns="77435" rtlCol="0" anchor="ctr"/>
            <a:lstStyle/>
            <a:p>
              <a:pPr algn="ctr">
                <a:lnSpc>
                  <a:spcPts val="387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688884" y="681790"/>
            <a:ext cx="14910232" cy="1920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54"/>
              </a:lnSpc>
            </a:pPr>
            <a:r>
              <a:rPr lang="en-US" sz="5499" b="1" spc="-109">
                <a:solidFill>
                  <a:srgbClr val="FFFFFF"/>
                </a:solidFill>
                <a:latin typeface="Tahoma Bold"/>
                <a:ea typeface="Tahoma Bold"/>
                <a:cs typeface="Tahoma Bold"/>
                <a:sym typeface="Tahoma Bold"/>
              </a:rPr>
              <a:t>c) Tổng số chấm ở hai mặt trên của hai xúc xắc là số bé hơn 13 và lớn hơn 1.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893189" y="3563436"/>
            <a:ext cx="6631538" cy="1838676"/>
            <a:chOff x="1893189" y="3563436"/>
            <a:chExt cx="6631538" cy="1838676"/>
          </a:xfrm>
        </p:grpSpPr>
        <p:grpSp>
          <p:nvGrpSpPr>
            <p:cNvPr id="15" name="Group 15"/>
            <p:cNvGrpSpPr/>
            <p:nvPr/>
          </p:nvGrpSpPr>
          <p:grpSpPr>
            <a:xfrm>
              <a:off x="1893189" y="3563436"/>
              <a:ext cx="6631538" cy="1838676"/>
              <a:chOff x="0" y="0"/>
              <a:chExt cx="3056512" cy="84745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056511" cy="847456"/>
              </a:xfrm>
              <a:custGeom>
                <a:avLst/>
                <a:gdLst/>
                <a:ahLst/>
                <a:cxnLst/>
                <a:rect l="l" t="t" r="r" b="b"/>
                <a:pathLst>
                  <a:path w="3056511" h="847456">
                    <a:moveTo>
                      <a:pt x="4925" y="0"/>
                    </a:moveTo>
                    <a:lnTo>
                      <a:pt x="3051586" y="0"/>
                    </a:lnTo>
                    <a:cubicBezTo>
                      <a:pt x="3052893" y="0"/>
                      <a:pt x="3054145" y="519"/>
                      <a:pt x="3055069" y="1443"/>
                    </a:cubicBezTo>
                    <a:cubicBezTo>
                      <a:pt x="3055993" y="2366"/>
                      <a:pt x="3056511" y="3619"/>
                      <a:pt x="3056511" y="4925"/>
                    </a:cubicBezTo>
                    <a:lnTo>
                      <a:pt x="3056511" y="842530"/>
                    </a:lnTo>
                    <a:cubicBezTo>
                      <a:pt x="3056511" y="843837"/>
                      <a:pt x="3055993" y="845089"/>
                      <a:pt x="3055069" y="846013"/>
                    </a:cubicBezTo>
                    <a:cubicBezTo>
                      <a:pt x="3054145" y="846937"/>
                      <a:pt x="3052893" y="847456"/>
                      <a:pt x="3051586" y="847456"/>
                    </a:cubicBezTo>
                    <a:lnTo>
                      <a:pt x="4925" y="847456"/>
                    </a:lnTo>
                    <a:cubicBezTo>
                      <a:pt x="3619" y="847456"/>
                      <a:pt x="2366" y="846937"/>
                      <a:pt x="1443" y="846013"/>
                    </a:cubicBezTo>
                    <a:cubicBezTo>
                      <a:pt x="519" y="845089"/>
                      <a:pt x="0" y="843837"/>
                      <a:pt x="0" y="842530"/>
                    </a:cubicBezTo>
                    <a:lnTo>
                      <a:pt x="0" y="4925"/>
                    </a:lnTo>
                    <a:cubicBezTo>
                      <a:pt x="0" y="3619"/>
                      <a:pt x="519" y="2366"/>
                      <a:pt x="1443" y="1443"/>
                    </a:cubicBezTo>
                    <a:cubicBezTo>
                      <a:pt x="2366" y="519"/>
                      <a:pt x="3619" y="0"/>
                      <a:pt x="4925" y="0"/>
                    </a:cubicBezTo>
                    <a:close/>
                  </a:path>
                </a:pathLst>
              </a:custGeom>
              <a:solidFill>
                <a:srgbClr val="EECFE7"/>
              </a:solidFill>
              <a:ln w="57150" cap="sq">
                <a:solidFill>
                  <a:srgbClr val="BE6E9E"/>
                </a:solidFill>
                <a:prstDash val="solid"/>
                <a:miter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76200"/>
                <a:ext cx="3056512" cy="923656"/>
              </a:xfrm>
              <a:prstGeom prst="rect">
                <a:avLst/>
              </a:prstGeom>
            </p:spPr>
            <p:txBody>
              <a:bodyPr lIns="47625" tIns="47625" rIns="47625" bIns="47625" rtlCol="0" anchor="ctr"/>
              <a:lstStyle/>
              <a:p>
                <a:pPr algn="ctr">
                  <a:lnSpc>
                    <a:spcPts val="3570"/>
                  </a:lnSpc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1893189" y="3933230"/>
              <a:ext cx="1312376" cy="1468882"/>
            </a:xfrm>
            <a:custGeom>
              <a:avLst/>
              <a:gdLst/>
              <a:ahLst/>
              <a:cxnLst/>
              <a:rect l="l" t="t" r="r" b="b"/>
              <a:pathLst>
                <a:path w="1749834" h="1958509">
                  <a:moveTo>
                    <a:pt x="0" y="0"/>
                  </a:moveTo>
                  <a:lnTo>
                    <a:pt x="1749834" y="0"/>
                  </a:lnTo>
                  <a:lnTo>
                    <a:pt x="1749834" y="1958509"/>
                  </a:lnTo>
                  <a:lnTo>
                    <a:pt x="0" y="1958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14179"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3970266" y="4031924"/>
              <a:ext cx="3789759" cy="9032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99"/>
                </a:lnSpc>
                <a:spcBef>
                  <a:spcPct val="0"/>
                </a:spcBef>
              </a:pPr>
              <a:r>
                <a:rPr lang="en-US" sz="5499" b="1" dirty="0" err="1">
                  <a:solidFill>
                    <a:srgbClr val="00000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Chắc</a:t>
              </a:r>
              <a:r>
                <a:rPr lang="en-US" sz="5499" b="1" dirty="0">
                  <a:solidFill>
                    <a:srgbClr val="00000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 </a:t>
              </a:r>
              <a:r>
                <a:rPr lang="en-US" sz="5499" b="1" dirty="0" err="1">
                  <a:solidFill>
                    <a:srgbClr val="00000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chắn</a:t>
              </a:r>
              <a:r>
                <a:rPr lang="en-US" sz="5499" b="1" dirty="0">
                  <a:solidFill>
                    <a:srgbClr val="00000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 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208959" y="5582369"/>
            <a:ext cx="6631538" cy="1838676"/>
            <a:chOff x="5208959" y="5582369"/>
            <a:chExt cx="6631538" cy="1838676"/>
          </a:xfrm>
        </p:grpSpPr>
        <p:grpSp>
          <p:nvGrpSpPr>
            <p:cNvPr id="11" name="Group 11"/>
            <p:cNvGrpSpPr/>
            <p:nvPr/>
          </p:nvGrpSpPr>
          <p:grpSpPr>
            <a:xfrm>
              <a:off x="5208959" y="5582369"/>
              <a:ext cx="6631538" cy="1838676"/>
              <a:chOff x="0" y="0"/>
              <a:chExt cx="3056512" cy="84745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3056511" cy="847456"/>
              </a:xfrm>
              <a:custGeom>
                <a:avLst/>
                <a:gdLst/>
                <a:ahLst/>
                <a:cxnLst/>
                <a:rect l="l" t="t" r="r" b="b"/>
                <a:pathLst>
                  <a:path w="3056511" h="847456">
                    <a:moveTo>
                      <a:pt x="4925" y="0"/>
                    </a:moveTo>
                    <a:lnTo>
                      <a:pt x="3051586" y="0"/>
                    </a:lnTo>
                    <a:cubicBezTo>
                      <a:pt x="3052893" y="0"/>
                      <a:pt x="3054145" y="519"/>
                      <a:pt x="3055069" y="1443"/>
                    </a:cubicBezTo>
                    <a:cubicBezTo>
                      <a:pt x="3055993" y="2366"/>
                      <a:pt x="3056511" y="3619"/>
                      <a:pt x="3056511" y="4925"/>
                    </a:cubicBezTo>
                    <a:lnTo>
                      <a:pt x="3056511" y="842530"/>
                    </a:lnTo>
                    <a:cubicBezTo>
                      <a:pt x="3056511" y="843837"/>
                      <a:pt x="3055993" y="845089"/>
                      <a:pt x="3055069" y="846013"/>
                    </a:cubicBezTo>
                    <a:cubicBezTo>
                      <a:pt x="3054145" y="846937"/>
                      <a:pt x="3052893" y="847456"/>
                      <a:pt x="3051586" y="847456"/>
                    </a:cubicBezTo>
                    <a:lnTo>
                      <a:pt x="4925" y="847456"/>
                    </a:lnTo>
                    <a:cubicBezTo>
                      <a:pt x="3619" y="847456"/>
                      <a:pt x="2366" y="846937"/>
                      <a:pt x="1443" y="846013"/>
                    </a:cubicBezTo>
                    <a:cubicBezTo>
                      <a:pt x="519" y="845089"/>
                      <a:pt x="0" y="843837"/>
                      <a:pt x="0" y="842530"/>
                    </a:cubicBezTo>
                    <a:lnTo>
                      <a:pt x="0" y="4925"/>
                    </a:lnTo>
                    <a:cubicBezTo>
                      <a:pt x="0" y="3619"/>
                      <a:pt x="519" y="2366"/>
                      <a:pt x="1443" y="1443"/>
                    </a:cubicBezTo>
                    <a:cubicBezTo>
                      <a:pt x="2366" y="519"/>
                      <a:pt x="3619" y="0"/>
                      <a:pt x="4925" y="0"/>
                    </a:cubicBezTo>
                    <a:close/>
                  </a:path>
                </a:pathLst>
              </a:custGeom>
              <a:solidFill>
                <a:srgbClr val="EECFE7"/>
              </a:solidFill>
              <a:ln w="57150" cap="sq">
                <a:solidFill>
                  <a:srgbClr val="BE6E9E"/>
                </a:solidFill>
                <a:prstDash val="solid"/>
                <a:miter/>
              </a:ln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76200"/>
                <a:ext cx="3056512" cy="923656"/>
              </a:xfrm>
              <a:prstGeom prst="rect">
                <a:avLst/>
              </a:prstGeom>
            </p:spPr>
            <p:txBody>
              <a:bodyPr lIns="47625" tIns="47625" rIns="47625" bIns="47625" rtlCol="0" anchor="ctr"/>
              <a:lstStyle/>
              <a:p>
                <a:pPr algn="ctr">
                  <a:lnSpc>
                    <a:spcPts val="3570"/>
                  </a:lnSpc>
                </a:pPr>
                <a:endParaRPr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5208959" y="5952163"/>
              <a:ext cx="1312376" cy="1468882"/>
            </a:xfrm>
            <a:custGeom>
              <a:avLst/>
              <a:gdLst/>
              <a:ahLst/>
              <a:cxnLst/>
              <a:rect l="l" t="t" r="r" b="b"/>
              <a:pathLst>
                <a:path w="1749834" h="1958509">
                  <a:moveTo>
                    <a:pt x="0" y="0"/>
                  </a:moveTo>
                  <a:lnTo>
                    <a:pt x="1749833" y="0"/>
                  </a:lnTo>
                  <a:lnTo>
                    <a:pt x="1749833" y="1958509"/>
                  </a:lnTo>
                  <a:lnTo>
                    <a:pt x="0" y="1958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14179"/>
              </a:stretch>
            </a:blipFill>
          </p:spPr>
        </p:sp>
        <p:sp>
          <p:nvSpPr>
            <p:cNvPr id="20" name="TextBox 20"/>
            <p:cNvSpPr txBox="1"/>
            <p:nvPr/>
          </p:nvSpPr>
          <p:spPr>
            <a:xfrm>
              <a:off x="8017014" y="6014344"/>
              <a:ext cx="2574786" cy="9874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699"/>
                </a:lnSpc>
                <a:spcBef>
                  <a:spcPct val="0"/>
                </a:spcBef>
              </a:pPr>
              <a:r>
                <a:rPr lang="en-US" sz="5499" b="1" dirty="0" err="1">
                  <a:solidFill>
                    <a:srgbClr val="00000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Có</a:t>
              </a:r>
              <a:r>
                <a:rPr lang="en-US" sz="5499" b="1" dirty="0">
                  <a:solidFill>
                    <a:srgbClr val="00000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 </a:t>
              </a:r>
              <a:r>
                <a:rPr lang="en-US" sz="5499" b="1" dirty="0" err="1">
                  <a:solidFill>
                    <a:srgbClr val="00000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thể</a:t>
              </a:r>
              <a:endParaRPr lang="en-US" sz="5499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144000" y="7601301"/>
            <a:ext cx="6631538" cy="1838676"/>
            <a:chOff x="0" y="0"/>
            <a:chExt cx="8842051" cy="2451568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8842051" cy="2451568"/>
              <a:chOff x="0" y="0"/>
              <a:chExt cx="3056512" cy="847456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056511" cy="847456"/>
              </a:xfrm>
              <a:custGeom>
                <a:avLst/>
                <a:gdLst/>
                <a:ahLst/>
                <a:cxnLst/>
                <a:rect l="l" t="t" r="r" b="b"/>
                <a:pathLst>
                  <a:path w="3056511" h="847456">
                    <a:moveTo>
                      <a:pt x="4925" y="0"/>
                    </a:moveTo>
                    <a:lnTo>
                      <a:pt x="3051586" y="0"/>
                    </a:lnTo>
                    <a:cubicBezTo>
                      <a:pt x="3052893" y="0"/>
                      <a:pt x="3054145" y="519"/>
                      <a:pt x="3055069" y="1443"/>
                    </a:cubicBezTo>
                    <a:cubicBezTo>
                      <a:pt x="3055993" y="2366"/>
                      <a:pt x="3056511" y="3619"/>
                      <a:pt x="3056511" y="4925"/>
                    </a:cubicBezTo>
                    <a:lnTo>
                      <a:pt x="3056511" y="842530"/>
                    </a:lnTo>
                    <a:cubicBezTo>
                      <a:pt x="3056511" y="843837"/>
                      <a:pt x="3055993" y="845089"/>
                      <a:pt x="3055069" y="846013"/>
                    </a:cubicBezTo>
                    <a:cubicBezTo>
                      <a:pt x="3054145" y="846937"/>
                      <a:pt x="3052893" y="847456"/>
                      <a:pt x="3051586" y="847456"/>
                    </a:cubicBezTo>
                    <a:lnTo>
                      <a:pt x="4925" y="847456"/>
                    </a:lnTo>
                    <a:cubicBezTo>
                      <a:pt x="3619" y="847456"/>
                      <a:pt x="2366" y="846937"/>
                      <a:pt x="1443" y="846013"/>
                    </a:cubicBezTo>
                    <a:cubicBezTo>
                      <a:pt x="519" y="845089"/>
                      <a:pt x="0" y="843837"/>
                      <a:pt x="0" y="842530"/>
                    </a:cubicBezTo>
                    <a:lnTo>
                      <a:pt x="0" y="4925"/>
                    </a:lnTo>
                    <a:cubicBezTo>
                      <a:pt x="0" y="3619"/>
                      <a:pt x="519" y="2366"/>
                      <a:pt x="1443" y="1443"/>
                    </a:cubicBezTo>
                    <a:cubicBezTo>
                      <a:pt x="2366" y="519"/>
                      <a:pt x="3619" y="0"/>
                      <a:pt x="4925" y="0"/>
                    </a:cubicBezTo>
                    <a:close/>
                  </a:path>
                </a:pathLst>
              </a:custGeom>
              <a:solidFill>
                <a:srgbClr val="EECFE7"/>
              </a:solidFill>
              <a:ln w="57150" cap="sq">
                <a:solidFill>
                  <a:srgbClr val="BE6E9E"/>
                </a:solidFill>
                <a:prstDash val="solid"/>
                <a:miter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76200"/>
                <a:ext cx="3056512" cy="923656"/>
              </a:xfrm>
              <a:prstGeom prst="rect">
                <a:avLst/>
              </a:prstGeom>
            </p:spPr>
            <p:txBody>
              <a:bodyPr lIns="47625" tIns="47625" rIns="47625" bIns="47625" rtlCol="0" anchor="ctr"/>
              <a:lstStyle/>
              <a:p>
                <a:pPr algn="ctr">
                  <a:lnSpc>
                    <a:spcPts val="3570"/>
                  </a:lnSpc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0" y="493059"/>
              <a:ext cx="1749834" cy="1958509"/>
            </a:xfrm>
            <a:custGeom>
              <a:avLst/>
              <a:gdLst/>
              <a:ahLst/>
              <a:cxnLst/>
              <a:rect l="l" t="t" r="r" b="b"/>
              <a:pathLst>
                <a:path w="1749834" h="1958509">
                  <a:moveTo>
                    <a:pt x="0" y="0"/>
                  </a:moveTo>
                  <a:lnTo>
                    <a:pt x="1749834" y="0"/>
                  </a:lnTo>
                  <a:lnTo>
                    <a:pt x="1749834" y="1958509"/>
                  </a:lnTo>
                  <a:lnTo>
                    <a:pt x="0" y="1958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14179"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2773401" y="575967"/>
              <a:ext cx="5252999" cy="13166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699"/>
                </a:lnSpc>
                <a:spcBef>
                  <a:spcPct val="0"/>
                </a:spcBef>
              </a:pPr>
              <a:r>
                <a:rPr lang="en-US" sz="5499" b="1" dirty="0" err="1">
                  <a:solidFill>
                    <a:srgbClr val="00000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Không</a:t>
              </a:r>
              <a:r>
                <a:rPr lang="en-US" sz="5499" b="1" dirty="0">
                  <a:solidFill>
                    <a:srgbClr val="00000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 </a:t>
              </a:r>
              <a:r>
                <a:rPr lang="en-US" sz="5499" b="1" dirty="0" err="1">
                  <a:solidFill>
                    <a:srgbClr val="000000"/>
                  </a:solidFill>
                  <a:latin typeface="Tahoma Bold"/>
                  <a:ea typeface="Tahoma Bold"/>
                  <a:cs typeface="Tahoma Bold"/>
                  <a:sym typeface="Tahoma Bold"/>
                </a:rPr>
                <a:t>thể</a:t>
              </a:r>
              <a:endParaRPr lang="en-US" sz="5499" b="1" dirty="0">
                <a:solidFill>
                  <a:srgbClr val="000000"/>
                </a:solidFill>
                <a:latin typeface="Tahoma Bold"/>
                <a:ea typeface="Tahoma Bold"/>
                <a:cs typeface="Tahoma Bold"/>
                <a:sym typeface="Tahoma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453642" y="657784"/>
            <a:ext cx="13380716" cy="9478007"/>
            <a:chOff x="0" y="0"/>
            <a:chExt cx="3251200" cy="23029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51200" cy="2302933"/>
            </a:xfrm>
            <a:custGeom>
              <a:avLst/>
              <a:gdLst/>
              <a:ahLst/>
              <a:cxnLst/>
              <a:rect l="l" t="t" r="r" b="b"/>
              <a:pathLst>
                <a:path w="3251200" h="2302933">
                  <a:moveTo>
                    <a:pt x="6174" y="0"/>
                  </a:moveTo>
                  <a:lnTo>
                    <a:pt x="3245026" y="0"/>
                  </a:lnTo>
                  <a:cubicBezTo>
                    <a:pt x="3246664" y="0"/>
                    <a:pt x="3248234" y="650"/>
                    <a:pt x="3249392" y="1808"/>
                  </a:cubicBezTo>
                  <a:cubicBezTo>
                    <a:pt x="3250550" y="2966"/>
                    <a:pt x="3251200" y="4536"/>
                    <a:pt x="3251200" y="6174"/>
                  </a:cubicBezTo>
                  <a:lnTo>
                    <a:pt x="3251200" y="2296760"/>
                  </a:lnTo>
                  <a:cubicBezTo>
                    <a:pt x="3251200" y="2298397"/>
                    <a:pt x="3250550" y="2299967"/>
                    <a:pt x="3249392" y="2301125"/>
                  </a:cubicBezTo>
                  <a:cubicBezTo>
                    <a:pt x="3248234" y="2302283"/>
                    <a:pt x="3246664" y="2302933"/>
                    <a:pt x="3245026" y="2302933"/>
                  </a:cubicBezTo>
                  <a:lnTo>
                    <a:pt x="6174" y="2302933"/>
                  </a:lnTo>
                  <a:cubicBezTo>
                    <a:pt x="2764" y="2302933"/>
                    <a:pt x="0" y="2300169"/>
                    <a:pt x="0" y="2296760"/>
                  </a:cubicBezTo>
                  <a:lnTo>
                    <a:pt x="0" y="6174"/>
                  </a:lnTo>
                  <a:cubicBezTo>
                    <a:pt x="0" y="4536"/>
                    <a:pt x="650" y="2966"/>
                    <a:pt x="1808" y="1808"/>
                  </a:cubicBezTo>
                  <a:cubicBezTo>
                    <a:pt x="2966" y="650"/>
                    <a:pt x="4536" y="0"/>
                    <a:pt x="6174" y="0"/>
                  </a:cubicBez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EBAA7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251200" cy="2341033"/>
            </a:xfrm>
            <a:prstGeom prst="rect">
              <a:avLst/>
            </a:prstGeom>
          </p:spPr>
          <p:txBody>
            <a:bodyPr lIns="77435" tIns="77435" rIns="77435" bIns="77435" rtlCol="0" anchor="ctr"/>
            <a:lstStyle/>
            <a:p>
              <a:pPr algn="ctr">
                <a:lnSpc>
                  <a:spcPts val="298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727686" y="6095945"/>
            <a:ext cx="3363299" cy="3418855"/>
          </a:xfrm>
          <a:custGeom>
            <a:avLst/>
            <a:gdLst/>
            <a:ahLst/>
            <a:cxnLst/>
            <a:rect l="l" t="t" r="r" b="b"/>
            <a:pathLst>
              <a:path w="3363299" h="3418855">
                <a:moveTo>
                  <a:pt x="0" y="0"/>
                </a:moveTo>
                <a:lnTo>
                  <a:pt x="3363299" y="0"/>
                </a:lnTo>
                <a:lnTo>
                  <a:pt x="3363299" y="3418855"/>
                </a:lnTo>
                <a:lnTo>
                  <a:pt x="0" y="34188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3011026" y="4002963"/>
            <a:ext cx="2079959" cy="1697767"/>
          </a:xfrm>
          <a:custGeom>
            <a:avLst/>
            <a:gdLst/>
            <a:ahLst/>
            <a:cxnLst/>
            <a:rect l="l" t="t" r="r" b="b"/>
            <a:pathLst>
              <a:path w="2079959" h="1697767">
                <a:moveTo>
                  <a:pt x="0" y="0"/>
                </a:moveTo>
                <a:lnTo>
                  <a:pt x="2079959" y="0"/>
                </a:lnTo>
                <a:lnTo>
                  <a:pt x="2079959" y="1697767"/>
                </a:lnTo>
                <a:lnTo>
                  <a:pt x="0" y="16977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flipH="1">
            <a:off x="11615716" y="7905672"/>
            <a:ext cx="1003554" cy="1115060"/>
          </a:xfrm>
          <a:custGeom>
            <a:avLst/>
            <a:gdLst/>
            <a:ahLst/>
            <a:cxnLst/>
            <a:rect l="l" t="t" r="r" b="b"/>
            <a:pathLst>
              <a:path w="1003554" h="1115060">
                <a:moveTo>
                  <a:pt x="1003553" y="0"/>
                </a:moveTo>
                <a:lnTo>
                  <a:pt x="0" y="0"/>
                </a:lnTo>
                <a:lnTo>
                  <a:pt x="0" y="1115060"/>
                </a:lnTo>
                <a:lnTo>
                  <a:pt x="1003553" y="1115060"/>
                </a:lnTo>
                <a:lnTo>
                  <a:pt x="100355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7949942">
            <a:off x="913526" y="8233103"/>
            <a:ext cx="662671" cy="1804304"/>
          </a:xfrm>
          <a:custGeom>
            <a:avLst/>
            <a:gdLst/>
            <a:ahLst/>
            <a:cxnLst/>
            <a:rect l="l" t="t" r="r" b="b"/>
            <a:pathLst>
              <a:path w="662671" h="1804304">
                <a:moveTo>
                  <a:pt x="0" y="0"/>
                </a:moveTo>
                <a:lnTo>
                  <a:pt x="662671" y="0"/>
                </a:lnTo>
                <a:lnTo>
                  <a:pt x="662671" y="1804304"/>
                </a:lnTo>
                <a:lnTo>
                  <a:pt x="0" y="18043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48986" y="1539290"/>
            <a:ext cx="9608129" cy="573073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93203" y="563322"/>
            <a:ext cx="17101595" cy="9160357"/>
            <a:chOff x="0" y="0"/>
            <a:chExt cx="3378093" cy="180945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78093" cy="1809453"/>
            </a:xfrm>
            <a:custGeom>
              <a:avLst/>
              <a:gdLst/>
              <a:ahLst/>
              <a:cxnLst/>
              <a:rect l="l" t="t" r="r" b="b"/>
              <a:pathLst>
                <a:path w="3378093" h="1809453">
                  <a:moveTo>
                    <a:pt x="5942" y="0"/>
                  </a:moveTo>
                  <a:lnTo>
                    <a:pt x="3372151" y="0"/>
                  </a:lnTo>
                  <a:cubicBezTo>
                    <a:pt x="3375432" y="0"/>
                    <a:pt x="3378093" y="2660"/>
                    <a:pt x="3378093" y="5942"/>
                  </a:cubicBezTo>
                  <a:lnTo>
                    <a:pt x="3378093" y="1803511"/>
                  </a:lnTo>
                  <a:cubicBezTo>
                    <a:pt x="3378093" y="1805087"/>
                    <a:pt x="3377467" y="1806599"/>
                    <a:pt x="3376352" y="1807713"/>
                  </a:cubicBezTo>
                  <a:cubicBezTo>
                    <a:pt x="3375238" y="1808827"/>
                    <a:pt x="3373727" y="1809453"/>
                    <a:pt x="3372151" y="1809453"/>
                  </a:cubicBezTo>
                  <a:lnTo>
                    <a:pt x="5942" y="1809453"/>
                  </a:lnTo>
                  <a:cubicBezTo>
                    <a:pt x="2660" y="1809453"/>
                    <a:pt x="0" y="1806793"/>
                    <a:pt x="0" y="1803511"/>
                  </a:cubicBezTo>
                  <a:lnTo>
                    <a:pt x="0" y="5942"/>
                  </a:lnTo>
                  <a:cubicBezTo>
                    <a:pt x="0" y="2660"/>
                    <a:pt x="2660" y="0"/>
                    <a:pt x="5942" y="0"/>
                  </a:cubicBezTo>
                  <a:close/>
                </a:path>
              </a:pathLst>
            </a:custGeom>
            <a:solidFill>
              <a:srgbClr val="FFFFFF"/>
            </a:solidFill>
            <a:ln w="123825" cap="sq">
              <a:solidFill>
                <a:srgbClr val="EBAA7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378093" cy="1857078"/>
            </a:xfrm>
            <a:prstGeom prst="rect">
              <a:avLst/>
            </a:prstGeom>
          </p:spPr>
          <p:txBody>
            <a:bodyPr lIns="95250" tIns="95250" rIns="95250" bIns="95250" rtlCol="0" anchor="ctr"/>
            <a:lstStyle/>
            <a:p>
              <a:pPr algn="ctr">
                <a:lnSpc>
                  <a:spcPts val="367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5161677" y="4775200"/>
            <a:ext cx="6708692" cy="4771557"/>
          </a:xfrm>
          <a:custGeom>
            <a:avLst/>
            <a:gdLst/>
            <a:ahLst/>
            <a:cxnLst/>
            <a:rect l="l" t="t" r="r" b="b"/>
            <a:pathLst>
              <a:path w="6708692" h="4771557">
                <a:moveTo>
                  <a:pt x="0" y="0"/>
                </a:moveTo>
                <a:lnTo>
                  <a:pt x="6708692" y="0"/>
                </a:lnTo>
                <a:lnTo>
                  <a:pt x="6708692" y="4771557"/>
                </a:lnTo>
                <a:lnTo>
                  <a:pt x="0" y="47715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933450"/>
            <a:ext cx="16230600" cy="384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699"/>
              </a:lnSpc>
              <a:spcBef>
                <a:spcPct val="0"/>
              </a:spcBef>
            </a:pPr>
            <a:r>
              <a:rPr lang="en-US" sz="5499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    </a:t>
            </a:r>
            <a:r>
              <a:rPr lang="en-US" sz="5499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Trong</a:t>
            </a:r>
            <a:r>
              <a:rPr lang="en-US" sz="5499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499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hộp</a:t>
            </a:r>
            <a:r>
              <a:rPr lang="en-US" sz="5499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499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có</a:t>
            </a:r>
            <a:r>
              <a:rPr lang="en-US" sz="5499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2 </a:t>
            </a:r>
            <a:r>
              <a:rPr lang="en-US" sz="5499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quả</a:t>
            </a:r>
            <a:r>
              <a:rPr lang="en-US" sz="5499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499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bóng</a:t>
            </a:r>
            <a:r>
              <a:rPr lang="en-US" sz="5499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499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đỏ</a:t>
            </a:r>
            <a:r>
              <a:rPr lang="en-US" sz="5499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499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và</a:t>
            </a:r>
            <a:r>
              <a:rPr lang="en-US" sz="5499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3 </a:t>
            </a:r>
            <a:r>
              <a:rPr lang="en-US" sz="5499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quả</a:t>
            </a:r>
            <a:r>
              <a:rPr lang="en-US" sz="5499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499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bóng</a:t>
            </a:r>
            <a:r>
              <a:rPr lang="en-US" sz="5499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499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xanh</a:t>
            </a:r>
            <a:r>
              <a:rPr lang="en-US" sz="5499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. </a:t>
            </a:r>
            <a:r>
              <a:rPr lang="en-US" sz="5499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Nếu</a:t>
            </a:r>
            <a:r>
              <a:rPr lang="en-US" sz="5499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499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Rô-bốt</a:t>
            </a:r>
            <a:r>
              <a:rPr lang="en-US" sz="5499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499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lấy</a:t>
            </a:r>
            <a:r>
              <a:rPr lang="en-US" sz="5499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499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ra</a:t>
            </a:r>
            <a:r>
              <a:rPr lang="en-US" sz="5499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499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từ</a:t>
            </a:r>
            <a:r>
              <a:rPr lang="en-US" sz="5499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499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trong</a:t>
            </a:r>
            <a:r>
              <a:rPr lang="en-US" sz="5499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499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hộp</a:t>
            </a:r>
            <a:r>
              <a:rPr lang="en-US" sz="5499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499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cùng</a:t>
            </a:r>
            <a:r>
              <a:rPr lang="en-US" sz="5499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499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một</a:t>
            </a:r>
            <a:r>
              <a:rPr lang="en-US" sz="5499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499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lúc</a:t>
            </a:r>
            <a:r>
              <a:rPr lang="en-US" sz="5499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3 </a:t>
            </a:r>
            <a:r>
              <a:rPr lang="en-US" sz="5499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quả</a:t>
            </a:r>
            <a:r>
              <a:rPr lang="en-US" sz="5499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499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bóng</a:t>
            </a:r>
            <a:r>
              <a:rPr lang="en-US" sz="5499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499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thì</a:t>
            </a:r>
            <a:r>
              <a:rPr lang="en-US" sz="5499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499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các</a:t>
            </a:r>
            <a:r>
              <a:rPr lang="en-US" sz="5499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499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khả</a:t>
            </a:r>
            <a:r>
              <a:rPr lang="en-US" sz="5499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499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năng</a:t>
            </a:r>
            <a:r>
              <a:rPr lang="en-US" sz="5499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499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nào</a:t>
            </a:r>
            <a:r>
              <a:rPr lang="en-US" sz="5499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499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về</a:t>
            </a:r>
            <a:r>
              <a:rPr lang="en-US" sz="5499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499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màu</a:t>
            </a:r>
            <a:r>
              <a:rPr lang="en-US" sz="5499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499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của</a:t>
            </a:r>
            <a:r>
              <a:rPr lang="en-US" sz="5499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3 </a:t>
            </a:r>
            <a:r>
              <a:rPr lang="en-US" sz="5499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quả</a:t>
            </a:r>
            <a:r>
              <a:rPr lang="en-US" sz="5499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499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bóng</a:t>
            </a:r>
            <a:r>
              <a:rPr lang="en-US" sz="5499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499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đó</a:t>
            </a:r>
            <a:r>
              <a:rPr lang="en-US" sz="5499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499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có</a:t>
            </a:r>
            <a:r>
              <a:rPr lang="en-US" sz="5499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499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thể</a:t>
            </a:r>
            <a:r>
              <a:rPr lang="en-US" sz="5499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499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xảy</a:t>
            </a:r>
            <a:r>
              <a:rPr lang="en-US" sz="5499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499" b="1" dirty="0" err="1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ra</a:t>
            </a:r>
            <a:r>
              <a:rPr lang="en-US" sz="5499" b="1" dirty="0">
                <a:solidFill>
                  <a:srgbClr val="1A7075"/>
                </a:solidFill>
                <a:latin typeface="Tahoma Bold"/>
                <a:ea typeface="Tahoma Bold"/>
                <a:cs typeface="Tahoma Bold"/>
                <a:sym typeface="Tahoma Bold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0200" y="4796126"/>
            <a:ext cx="4401693" cy="53100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93203" y="563322"/>
            <a:ext cx="17101595" cy="9160357"/>
            <a:chOff x="0" y="0"/>
            <a:chExt cx="3378093" cy="180945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78093" cy="1809453"/>
            </a:xfrm>
            <a:custGeom>
              <a:avLst/>
              <a:gdLst/>
              <a:ahLst/>
              <a:cxnLst/>
              <a:rect l="l" t="t" r="r" b="b"/>
              <a:pathLst>
                <a:path w="3378093" h="1809453">
                  <a:moveTo>
                    <a:pt x="5942" y="0"/>
                  </a:moveTo>
                  <a:lnTo>
                    <a:pt x="3372151" y="0"/>
                  </a:lnTo>
                  <a:cubicBezTo>
                    <a:pt x="3375432" y="0"/>
                    <a:pt x="3378093" y="2660"/>
                    <a:pt x="3378093" y="5942"/>
                  </a:cubicBezTo>
                  <a:lnTo>
                    <a:pt x="3378093" y="1803511"/>
                  </a:lnTo>
                  <a:cubicBezTo>
                    <a:pt x="3378093" y="1805087"/>
                    <a:pt x="3377467" y="1806599"/>
                    <a:pt x="3376352" y="1807713"/>
                  </a:cubicBezTo>
                  <a:cubicBezTo>
                    <a:pt x="3375238" y="1808827"/>
                    <a:pt x="3373727" y="1809453"/>
                    <a:pt x="3372151" y="1809453"/>
                  </a:cubicBezTo>
                  <a:lnTo>
                    <a:pt x="5942" y="1809453"/>
                  </a:lnTo>
                  <a:cubicBezTo>
                    <a:pt x="2660" y="1809453"/>
                    <a:pt x="0" y="1806793"/>
                    <a:pt x="0" y="1803511"/>
                  </a:cubicBezTo>
                  <a:lnTo>
                    <a:pt x="0" y="5942"/>
                  </a:lnTo>
                  <a:cubicBezTo>
                    <a:pt x="0" y="2660"/>
                    <a:pt x="2660" y="0"/>
                    <a:pt x="5942" y="0"/>
                  </a:cubicBezTo>
                  <a:close/>
                </a:path>
              </a:pathLst>
            </a:custGeom>
            <a:solidFill>
              <a:srgbClr val="FFFFFF"/>
            </a:solidFill>
            <a:ln w="123825" cap="sq">
              <a:solidFill>
                <a:srgbClr val="EBAA7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378093" cy="1857078"/>
            </a:xfrm>
            <a:prstGeom prst="rect">
              <a:avLst/>
            </a:prstGeom>
          </p:spPr>
          <p:txBody>
            <a:bodyPr lIns="95250" tIns="95250" rIns="95250" bIns="95250" rtlCol="0" anchor="ctr"/>
            <a:lstStyle/>
            <a:p>
              <a:pPr algn="ctr">
                <a:lnSpc>
                  <a:spcPts val="367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15"/>
          <p:cNvSpPr/>
          <p:nvPr/>
        </p:nvSpPr>
        <p:spPr>
          <a:xfrm flipH="1">
            <a:off x="0" y="4426295"/>
            <a:ext cx="4705836" cy="5738825"/>
          </a:xfrm>
          <a:custGeom>
            <a:avLst/>
            <a:gdLst/>
            <a:ahLst/>
            <a:cxnLst/>
            <a:rect l="l" t="t" r="r" b="b"/>
            <a:pathLst>
              <a:path w="4705836" h="5738825">
                <a:moveTo>
                  <a:pt x="4705836" y="0"/>
                </a:moveTo>
                <a:lnTo>
                  <a:pt x="0" y="0"/>
                </a:lnTo>
                <a:lnTo>
                  <a:pt x="0" y="5738825"/>
                </a:lnTo>
                <a:lnTo>
                  <a:pt x="4705836" y="5738825"/>
                </a:lnTo>
                <a:lnTo>
                  <a:pt x="470583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16"/>
          <p:cNvSpPr/>
          <p:nvPr/>
        </p:nvSpPr>
        <p:spPr>
          <a:xfrm rot="324594">
            <a:off x="13705949" y="5293501"/>
            <a:ext cx="4284974" cy="4708763"/>
          </a:xfrm>
          <a:custGeom>
            <a:avLst/>
            <a:gdLst/>
            <a:ahLst/>
            <a:cxnLst/>
            <a:rect l="l" t="t" r="r" b="b"/>
            <a:pathLst>
              <a:path w="4284974" h="4708763">
                <a:moveTo>
                  <a:pt x="0" y="0"/>
                </a:moveTo>
                <a:lnTo>
                  <a:pt x="4284975" y="0"/>
                </a:lnTo>
                <a:lnTo>
                  <a:pt x="4284975" y="4708764"/>
                </a:lnTo>
                <a:lnTo>
                  <a:pt x="0" y="47087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18"/>
          <p:cNvSpPr/>
          <p:nvPr/>
        </p:nvSpPr>
        <p:spPr>
          <a:xfrm>
            <a:off x="7677363" y="5459727"/>
            <a:ext cx="3919876" cy="4618410"/>
          </a:xfrm>
          <a:custGeom>
            <a:avLst/>
            <a:gdLst/>
            <a:ahLst/>
            <a:cxnLst/>
            <a:rect l="l" t="t" r="r" b="b"/>
            <a:pathLst>
              <a:path w="3919876" h="4618410">
                <a:moveTo>
                  <a:pt x="0" y="0"/>
                </a:moveTo>
                <a:lnTo>
                  <a:pt x="3919876" y="0"/>
                </a:lnTo>
                <a:lnTo>
                  <a:pt x="3919876" y="4618410"/>
                </a:lnTo>
                <a:lnTo>
                  <a:pt x="0" y="46184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9"/>
          <p:cNvSpPr/>
          <p:nvPr/>
        </p:nvSpPr>
        <p:spPr>
          <a:xfrm>
            <a:off x="5084918" y="6804207"/>
            <a:ext cx="2561850" cy="3273930"/>
          </a:xfrm>
          <a:custGeom>
            <a:avLst/>
            <a:gdLst/>
            <a:ahLst/>
            <a:cxnLst/>
            <a:rect l="l" t="t" r="r" b="b"/>
            <a:pathLst>
              <a:path w="3079956" h="3936046">
                <a:moveTo>
                  <a:pt x="0" y="0"/>
                </a:moveTo>
                <a:lnTo>
                  <a:pt x="3079956" y="0"/>
                </a:lnTo>
                <a:lnTo>
                  <a:pt x="3079956" y="3936046"/>
                </a:lnTo>
                <a:lnTo>
                  <a:pt x="0" y="39360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21"/>
          <p:cNvSpPr/>
          <p:nvPr/>
        </p:nvSpPr>
        <p:spPr>
          <a:xfrm flipH="1">
            <a:off x="11081003" y="7218855"/>
            <a:ext cx="2327873" cy="2974917"/>
          </a:xfrm>
          <a:custGeom>
            <a:avLst/>
            <a:gdLst/>
            <a:ahLst/>
            <a:cxnLst/>
            <a:rect l="l" t="t" r="r" b="b"/>
            <a:pathLst>
              <a:path w="3079956" h="3936046">
                <a:moveTo>
                  <a:pt x="3079956" y="0"/>
                </a:moveTo>
                <a:lnTo>
                  <a:pt x="0" y="0"/>
                </a:lnTo>
                <a:lnTo>
                  <a:pt x="0" y="3936046"/>
                </a:lnTo>
                <a:lnTo>
                  <a:pt x="3079956" y="3936046"/>
                </a:lnTo>
                <a:lnTo>
                  <a:pt x="307995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4251" y="-27097"/>
            <a:ext cx="17996952" cy="463336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93203" y="563322"/>
            <a:ext cx="17101595" cy="9160357"/>
            <a:chOff x="0" y="0"/>
            <a:chExt cx="3378093" cy="180945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78093" cy="1809453"/>
            </a:xfrm>
            <a:custGeom>
              <a:avLst/>
              <a:gdLst/>
              <a:ahLst/>
              <a:cxnLst/>
              <a:rect l="l" t="t" r="r" b="b"/>
              <a:pathLst>
                <a:path w="3378093" h="1809453">
                  <a:moveTo>
                    <a:pt x="5942" y="0"/>
                  </a:moveTo>
                  <a:lnTo>
                    <a:pt x="3372151" y="0"/>
                  </a:lnTo>
                  <a:cubicBezTo>
                    <a:pt x="3375432" y="0"/>
                    <a:pt x="3378093" y="2660"/>
                    <a:pt x="3378093" y="5942"/>
                  </a:cubicBezTo>
                  <a:lnTo>
                    <a:pt x="3378093" y="1803511"/>
                  </a:lnTo>
                  <a:cubicBezTo>
                    <a:pt x="3378093" y="1805087"/>
                    <a:pt x="3377467" y="1806599"/>
                    <a:pt x="3376352" y="1807713"/>
                  </a:cubicBezTo>
                  <a:cubicBezTo>
                    <a:pt x="3375238" y="1808827"/>
                    <a:pt x="3373727" y="1809453"/>
                    <a:pt x="3372151" y="1809453"/>
                  </a:cubicBezTo>
                  <a:lnTo>
                    <a:pt x="5942" y="1809453"/>
                  </a:lnTo>
                  <a:cubicBezTo>
                    <a:pt x="2660" y="1809453"/>
                    <a:pt x="0" y="1806793"/>
                    <a:pt x="0" y="1803511"/>
                  </a:cubicBezTo>
                  <a:lnTo>
                    <a:pt x="0" y="5942"/>
                  </a:lnTo>
                  <a:cubicBezTo>
                    <a:pt x="0" y="2660"/>
                    <a:pt x="2660" y="0"/>
                    <a:pt x="5942" y="0"/>
                  </a:cubicBezTo>
                  <a:close/>
                </a:path>
              </a:pathLst>
            </a:custGeom>
            <a:solidFill>
              <a:srgbClr val="FFFFFF"/>
            </a:solidFill>
            <a:ln w="123825" cap="sq">
              <a:solidFill>
                <a:srgbClr val="EBAA7D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378093" cy="1857078"/>
            </a:xfrm>
            <a:prstGeom prst="rect">
              <a:avLst/>
            </a:prstGeom>
          </p:spPr>
          <p:txBody>
            <a:bodyPr lIns="95250" tIns="95250" rIns="95250" bIns="95250" rtlCol="0" anchor="ctr"/>
            <a:lstStyle/>
            <a:p>
              <a:pPr algn="ctr">
                <a:lnSpc>
                  <a:spcPts val="3675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933450"/>
            <a:ext cx="16230600" cy="5784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699"/>
              </a:lnSpc>
              <a:spcBef>
                <a:spcPct val="0"/>
              </a:spcBef>
            </a:pPr>
            <a:r>
              <a:rPr lang="en-US" sz="5499" b="1" dirty="0" err="1">
                <a:solidFill>
                  <a:srgbClr val="7E2017"/>
                </a:solidFill>
                <a:latin typeface="Tahoma Bold"/>
                <a:ea typeface="Tahoma Bold"/>
                <a:cs typeface="Tahoma Bold"/>
                <a:sym typeface="Tahoma Bold"/>
              </a:rPr>
              <a:t>Các</a:t>
            </a:r>
            <a:r>
              <a:rPr lang="en-US" sz="5499" b="1" dirty="0">
                <a:solidFill>
                  <a:srgbClr val="7E2017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499" b="1" dirty="0" err="1">
                <a:solidFill>
                  <a:srgbClr val="7E2017"/>
                </a:solidFill>
                <a:latin typeface="Tahoma Bold"/>
                <a:ea typeface="Tahoma Bold"/>
                <a:cs typeface="Tahoma Bold"/>
                <a:sym typeface="Tahoma Bold"/>
              </a:rPr>
              <a:t>khả</a:t>
            </a:r>
            <a:r>
              <a:rPr lang="en-US" sz="5499" b="1" dirty="0">
                <a:solidFill>
                  <a:srgbClr val="7E2017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499" b="1" dirty="0" err="1">
                <a:solidFill>
                  <a:srgbClr val="7E2017"/>
                </a:solidFill>
                <a:latin typeface="Tahoma Bold"/>
                <a:ea typeface="Tahoma Bold"/>
                <a:cs typeface="Tahoma Bold"/>
                <a:sym typeface="Tahoma Bold"/>
              </a:rPr>
              <a:t>năng</a:t>
            </a:r>
            <a:r>
              <a:rPr lang="en-US" sz="5499" b="1" dirty="0">
                <a:solidFill>
                  <a:srgbClr val="7E2017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499" b="1" dirty="0" err="1">
                <a:solidFill>
                  <a:srgbClr val="7E2017"/>
                </a:solidFill>
                <a:latin typeface="Tahoma Bold"/>
                <a:ea typeface="Tahoma Bold"/>
                <a:cs typeface="Tahoma Bold"/>
                <a:sym typeface="Tahoma Bold"/>
              </a:rPr>
              <a:t>có</a:t>
            </a:r>
            <a:r>
              <a:rPr lang="en-US" sz="5499" b="1" dirty="0">
                <a:solidFill>
                  <a:srgbClr val="7E2017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499" b="1" dirty="0" err="1">
                <a:solidFill>
                  <a:srgbClr val="7E2017"/>
                </a:solidFill>
                <a:latin typeface="Tahoma Bold"/>
                <a:ea typeface="Tahoma Bold"/>
                <a:cs typeface="Tahoma Bold"/>
                <a:sym typeface="Tahoma Bold"/>
              </a:rPr>
              <a:t>thể</a:t>
            </a:r>
            <a:r>
              <a:rPr lang="en-US" sz="5499" b="1" dirty="0">
                <a:solidFill>
                  <a:srgbClr val="7E2017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499" b="1" dirty="0" err="1">
                <a:solidFill>
                  <a:srgbClr val="7E2017"/>
                </a:solidFill>
                <a:latin typeface="Tahoma Bold"/>
                <a:ea typeface="Tahoma Bold"/>
                <a:cs typeface="Tahoma Bold"/>
                <a:sym typeface="Tahoma Bold"/>
              </a:rPr>
              <a:t>xảy</a:t>
            </a:r>
            <a:r>
              <a:rPr lang="en-US" sz="5499" b="1" dirty="0">
                <a:solidFill>
                  <a:srgbClr val="7E2017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499" b="1" dirty="0" err="1">
                <a:solidFill>
                  <a:srgbClr val="7E2017"/>
                </a:solidFill>
                <a:latin typeface="Tahoma Bold"/>
                <a:ea typeface="Tahoma Bold"/>
                <a:cs typeface="Tahoma Bold"/>
                <a:sym typeface="Tahoma Bold"/>
              </a:rPr>
              <a:t>ra</a:t>
            </a:r>
            <a:r>
              <a:rPr lang="en-US" sz="5499" b="1" dirty="0">
                <a:solidFill>
                  <a:srgbClr val="7E2017"/>
                </a:solidFill>
                <a:latin typeface="Tahoma Bold"/>
                <a:ea typeface="Tahoma Bold"/>
                <a:cs typeface="Tahoma Bold"/>
                <a:sym typeface="Tahoma Bold"/>
              </a:rPr>
              <a:t> </a:t>
            </a:r>
            <a:r>
              <a:rPr lang="en-US" sz="5499" b="1" dirty="0" err="1">
                <a:solidFill>
                  <a:srgbClr val="7E2017"/>
                </a:solidFill>
                <a:latin typeface="Tahoma Bold"/>
                <a:ea typeface="Tahoma Bold"/>
                <a:cs typeface="Tahoma Bold"/>
                <a:sym typeface="Tahoma Bold"/>
              </a:rPr>
              <a:t>là</a:t>
            </a:r>
            <a:r>
              <a:rPr lang="en-US" sz="5499" b="1" dirty="0">
                <a:solidFill>
                  <a:srgbClr val="7E2017"/>
                </a:solidFill>
                <a:latin typeface="Tahoma Bold"/>
                <a:ea typeface="Tahoma Bold"/>
                <a:cs typeface="Tahoma Bold"/>
                <a:sym typeface="Tahoma Bold"/>
              </a:rPr>
              <a:t>:</a:t>
            </a:r>
          </a:p>
          <a:p>
            <a:pPr algn="just">
              <a:lnSpc>
                <a:spcPts val="7699"/>
              </a:lnSpc>
              <a:spcBef>
                <a:spcPct val="0"/>
              </a:spcBef>
            </a:pPr>
            <a:r>
              <a:rPr lang="en-US" sz="5499" dirty="0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- </a:t>
            </a:r>
            <a:r>
              <a:rPr lang="en-US" sz="5499" dirty="0" err="1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Lấy</a:t>
            </a:r>
            <a:r>
              <a:rPr lang="en-US" sz="5499" dirty="0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499" dirty="0" err="1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được</a:t>
            </a:r>
            <a:r>
              <a:rPr lang="en-US" sz="5499" dirty="0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 3 </a:t>
            </a:r>
            <a:r>
              <a:rPr lang="en-US" sz="5499" dirty="0" err="1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quả</a:t>
            </a:r>
            <a:r>
              <a:rPr lang="en-US" sz="5499" dirty="0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499" dirty="0" err="1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bóng</a:t>
            </a:r>
            <a:r>
              <a:rPr lang="en-US" sz="5499" dirty="0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499" dirty="0" err="1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màu</a:t>
            </a:r>
            <a:r>
              <a:rPr lang="en-US" sz="5499" dirty="0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499" dirty="0" err="1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xanh</a:t>
            </a:r>
            <a:r>
              <a:rPr lang="en-US" sz="5499" dirty="0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</a:p>
          <a:p>
            <a:pPr algn="just">
              <a:lnSpc>
                <a:spcPts val="7699"/>
              </a:lnSpc>
              <a:spcBef>
                <a:spcPct val="0"/>
              </a:spcBef>
            </a:pPr>
            <a:r>
              <a:rPr lang="en-US" sz="5499" dirty="0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- </a:t>
            </a:r>
            <a:r>
              <a:rPr lang="en-US" sz="5499" dirty="0" err="1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Lấy</a:t>
            </a:r>
            <a:r>
              <a:rPr lang="en-US" sz="5499" dirty="0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499" dirty="0" err="1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được</a:t>
            </a:r>
            <a:r>
              <a:rPr lang="en-US" sz="5499" dirty="0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 1 </a:t>
            </a:r>
            <a:r>
              <a:rPr lang="en-US" sz="5499" dirty="0" err="1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quả</a:t>
            </a:r>
            <a:r>
              <a:rPr lang="en-US" sz="5499" dirty="0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499" dirty="0" err="1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bóng</a:t>
            </a:r>
            <a:r>
              <a:rPr lang="en-US" sz="5499" dirty="0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499" dirty="0" err="1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màu</a:t>
            </a:r>
            <a:r>
              <a:rPr lang="en-US" sz="5499" dirty="0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499" dirty="0" err="1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đỏ</a:t>
            </a:r>
            <a:r>
              <a:rPr lang="en-US" sz="5499" dirty="0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499" dirty="0" err="1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và</a:t>
            </a:r>
            <a:r>
              <a:rPr lang="en-US" sz="5499" dirty="0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 2 </a:t>
            </a:r>
            <a:r>
              <a:rPr lang="en-US" sz="5499" dirty="0" err="1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quả</a:t>
            </a:r>
            <a:r>
              <a:rPr lang="en-US" sz="5499" dirty="0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499" dirty="0" err="1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bóng</a:t>
            </a:r>
            <a:r>
              <a:rPr lang="en-US" sz="5499" dirty="0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499" dirty="0" err="1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màu</a:t>
            </a:r>
            <a:r>
              <a:rPr lang="en-US" sz="5499" dirty="0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499" dirty="0" err="1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xanh</a:t>
            </a:r>
            <a:r>
              <a:rPr lang="en-US" sz="5499" dirty="0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</a:p>
          <a:p>
            <a:pPr algn="just">
              <a:lnSpc>
                <a:spcPts val="7699"/>
              </a:lnSpc>
              <a:spcBef>
                <a:spcPct val="0"/>
              </a:spcBef>
            </a:pPr>
            <a:r>
              <a:rPr lang="en-US" sz="5499" dirty="0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- </a:t>
            </a:r>
            <a:r>
              <a:rPr lang="en-US" sz="5499" dirty="0" err="1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Lấy</a:t>
            </a:r>
            <a:r>
              <a:rPr lang="en-US" sz="5499" dirty="0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499" dirty="0" err="1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được</a:t>
            </a:r>
            <a:r>
              <a:rPr lang="en-US" sz="5499" dirty="0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 2 </a:t>
            </a:r>
            <a:r>
              <a:rPr lang="en-US" sz="5499" dirty="0" err="1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quả</a:t>
            </a:r>
            <a:r>
              <a:rPr lang="en-US" sz="5499" dirty="0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499" dirty="0" err="1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bóng</a:t>
            </a:r>
            <a:r>
              <a:rPr lang="en-US" sz="5499" dirty="0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499" dirty="0" err="1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màu</a:t>
            </a:r>
            <a:r>
              <a:rPr lang="en-US" sz="5499" dirty="0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499" dirty="0" err="1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đỏ</a:t>
            </a:r>
            <a:r>
              <a:rPr lang="en-US" sz="5499" dirty="0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499" dirty="0" err="1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và</a:t>
            </a:r>
            <a:r>
              <a:rPr lang="en-US" sz="5499" dirty="0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 1 </a:t>
            </a:r>
            <a:r>
              <a:rPr lang="en-US" sz="5499" dirty="0" err="1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quả</a:t>
            </a:r>
            <a:r>
              <a:rPr lang="en-US" sz="5499" dirty="0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499" dirty="0" err="1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bóng</a:t>
            </a:r>
            <a:r>
              <a:rPr lang="en-US" sz="5499" dirty="0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499" dirty="0" err="1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màu</a:t>
            </a:r>
            <a:r>
              <a:rPr lang="en-US" sz="5499" dirty="0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5499" dirty="0" err="1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xanh</a:t>
            </a:r>
            <a:r>
              <a:rPr lang="en-US" sz="5499" dirty="0">
                <a:solidFill>
                  <a:srgbClr val="1A7075"/>
                </a:solidFill>
                <a:latin typeface="Tahoma"/>
                <a:ea typeface="Tahoma"/>
                <a:cs typeface="Tahoma"/>
                <a:sym typeface="Tahoma"/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558</Words>
  <Application>Microsoft Office PowerPoint</Application>
  <PresentationFormat>Custom</PresentationFormat>
  <Paragraphs>44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Calibri</vt:lpstr>
      <vt:lpstr>Tahoma Bold</vt:lpstr>
      <vt:lpstr>Times New Roman</vt:lpstr>
      <vt:lpstr>#9Slide07 HoneyCream</vt:lpstr>
      <vt:lpstr>Tahoma</vt:lpstr>
      <vt:lpstr>Cambria Math</vt:lpstr>
      <vt:lpstr>SVN-Newton</vt:lpstr>
      <vt:lpstr>#9Slide05 Aphrodite Pro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T30_B74(Tr.126)</dc:title>
  <cp:lastModifiedBy>Windows</cp:lastModifiedBy>
  <cp:revision>27</cp:revision>
  <dcterms:created xsi:type="dcterms:W3CDTF">2006-08-16T00:00:00Z</dcterms:created>
  <dcterms:modified xsi:type="dcterms:W3CDTF">2025-05-24T12:48:59Z</dcterms:modified>
  <dc:identifier>DAGlLIH5Sq0</dc:identifier>
</cp:coreProperties>
</file>