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275" r:id="rId7"/>
    <p:sldId id="266" r:id="rId8"/>
    <p:sldId id="278" r:id="rId9"/>
    <p:sldId id="267" r:id="rId10"/>
    <p:sldId id="289" r:id="rId11"/>
    <p:sldId id="268" r:id="rId12"/>
    <p:sldId id="279" r:id="rId13"/>
    <p:sldId id="269" r:id="rId14"/>
    <p:sldId id="290" r:id="rId15"/>
    <p:sldId id="270" r:id="rId16"/>
  </p:sldIdLst>
  <p:sldSz cx="9144000" cy="5143500" type="screen16x9"/>
  <p:notesSz cx="6858000" cy="9144000"/>
  <p:embeddedFontLst>
    <p:embeddedFont>
      <p:font typeface="DFPOP1-W9" panose="020B0604020202020204" charset="-128"/>
      <p:regular r:id="rId18"/>
    </p:embeddedFont>
    <p:embeddedFont>
      <p:font typeface="Arial-Rounded" panose="020B0500000000000000" charset="0"/>
      <p:regular r:id="rId19"/>
    </p:embeddedFont>
    <p:embeddedFont>
      <p:font typeface="HP001 4 hàng" panose="020B0604020202020204" charset="0"/>
      <p:regular r:id="rId20"/>
      <p:bold r:id="rId21"/>
    </p:embeddedFont>
  </p:embeddedFontLst>
  <p:custDataLst>
    <p:tags r:id="rId2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8"/>
            <p14:sldId id="267"/>
            <p14:sldId id="289"/>
          </p14:sldIdLst>
        </p14:section>
        <p14:section name="Tiết 2" id="{47239A1A-9B72-4DA5-96A7-F8786F163078}">
          <p14:sldIdLst>
            <p14:sldId id="268"/>
            <p14:sldId id="279"/>
            <p14:sldId id="269"/>
            <p14:sldId id="290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C31"/>
    <a:srgbClr val="4CA420"/>
    <a:srgbClr val="F14420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7" autoAdjust="0"/>
    <p:restoredTop sz="84926" autoAdjust="0"/>
  </p:normalViewPr>
  <p:slideViewPr>
    <p:cSldViewPr snapToGrid="0">
      <p:cViewPr varScale="1">
        <p:scale>
          <a:sx n="88" d="100"/>
          <a:sy n="88" d="100"/>
        </p:scale>
        <p:origin x="1032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72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725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20.emf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071390" y="2738775"/>
            <a:ext cx="4901656" cy="692368"/>
            <a:chOff x="2281392" y="2727523"/>
            <a:chExt cx="4901656" cy="692368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Lời cháo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10247" y="2732552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Lời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chào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đi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trước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10008" y="4073598"/>
            <a:ext cx="351250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i="1" kern="0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Giáo viên: </a:t>
            </a:r>
            <a:r>
              <a:rPr lang="en-US" altLang="zh-CN" sz="1800" b="1" i="1" kern="0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1800" b="1" i="1" kern="0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i="1" kern="0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800" b="1" i="1" kern="0" dirty="0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i="1" kern="0" dirty="0" err="1">
                <a:solidFill>
                  <a:schemeClr val="accent1">
                    <a:lumMod val="75000"/>
                  </a:schemeClr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Khuyên</a:t>
            </a:r>
            <a:endParaRPr lang="zh-CN" altLang="zh-CN" sz="1800" i="1" kern="100" dirty="0">
              <a:solidFill>
                <a:schemeClr val="accent1">
                  <a:lumMod val="75000"/>
                </a:schemeClr>
              </a:solidFill>
              <a:effectLst/>
              <a:latin typeface="HP001 4 hàng" panose="020B0603050302020204" pitchFamily="34" charset="-93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622613"/>
            <a:ext cx="3588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thuộc lòng 2 khổ đầu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8452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44000" contrast="-69000"/>
          </a:blip>
          <a:stretch>
            <a:fillRect/>
          </a:stretch>
        </p:blipFill>
        <p:spPr>
          <a:xfrm>
            <a:off x="-99361" y="239561"/>
            <a:ext cx="9143999" cy="5096930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820" y="557048"/>
            <a:ext cx="4246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đến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nơi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nào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trước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dẫn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bước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Chẳng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sợ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lạc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nhà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2639" y="541287"/>
            <a:ext cx="4246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kết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bạn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Con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đường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bớt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xa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là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hoa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Nở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từ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lòng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tốt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45930" y="672663"/>
            <a:ext cx="2343808" cy="38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076278" y="1264527"/>
            <a:ext cx="1486729" cy="38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039248" y="1716465"/>
            <a:ext cx="1923152" cy="5012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749972" y="2307021"/>
            <a:ext cx="2343808" cy="481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74826" y="667408"/>
            <a:ext cx="1529257" cy="38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423823" y="1219201"/>
            <a:ext cx="2532507" cy="476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74826" y="1772632"/>
            <a:ext cx="1602829" cy="38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696849" y="2265059"/>
            <a:ext cx="2222939" cy="4810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554885"/>
            <a:ext cx="3588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 một bài hát về lời chào 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38636" y="74361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7" y="31867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Quan sát 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87867" y="914540"/>
            <a:ext cx="5944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Hai người trong tranh đang làm gì?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87867" y="1460695"/>
            <a:ext cx="8505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Em thường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  <a:p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chào như thế nào?</a:t>
            </a:r>
            <a:endParaRPr lang="zh-CN" altLang="en-US" sz="2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717" y="1319801"/>
            <a:ext cx="4433753" cy="283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44000" contrast="-69000"/>
          </a:blip>
          <a:stretch>
            <a:fillRect/>
          </a:stretch>
        </p:blipFill>
        <p:spPr>
          <a:xfrm>
            <a:off x="-25801" y="39318"/>
            <a:ext cx="9143999" cy="5096930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16688" y="679268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616687" y="2744697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410_20200508103042_loi-ch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7" y="-65238"/>
            <a:ext cx="609600" cy="609600"/>
          </a:xfrm>
          <a:prstGeom prst="rect">
            <a:avLst/>
          </a:prstGeom>
        </p:spPr>
      </p:pic>
      <p:sp>
        <p:nvSpPr>
          <p:cNvPr id="11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738804" y="686304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5">
            <a:extLst>
              <a:ext uri="{FF2B5EF4-FFF2-40B4-BE49-F238E27FC236}">
                <a16:creationId xmlns:a16="http://schemas.microsoft.com/office/drawing/2014/main" id="{BB31C7CE-3A00-464D-89B3-1755B3BAA779}"/>
              </a:ext>
            </a:extLst>
          </p:cNvPr>
          <p:cNvSpPr/>
          <p:nvPr/>
        </p:nvSpPr>
        <p:spPr>
          <a:xfrm>
            <a:off x="4738803" y="2897096"/>
            <a:ext cx="361507" cy="30330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194" y="409456"/>
            <a:ext cx="367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đến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nơi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nào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trước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dẫn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bước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Chẳng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sợ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lạc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nhà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8195" y="2587783"/>
            <a:ext cx="42461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kết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bạn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Con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đường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bớt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xa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là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hoa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Nở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từ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lòng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tốt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24374" y="565972"/>
            <a:ext cx="367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Là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cơn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gió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mát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Buổi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sáng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đầu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ngày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Như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một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bàn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tay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Chân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thành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cởi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mở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24374" y="2748007"/>
            <a:ext cx="36778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Ai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ai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cũng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có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Chẳng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nặng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là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bao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Bạn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ơi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đâu</a:t>
            </a:r>
            <a:endParaRPr lang="en-US" sz="32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Nhớ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mang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200" dirty="0" err="1">
                <a:latin typeface="Arial-Rounded" charset="0"/>
                <a:ea typeface="Arial-Rounded" charset="0"/>
                <a:cs typeface="Arial-Rounded" charset="0"/>
              </a:rPr>
              <a:t>nhé</a:t>
            </a:r>
            <a:r>
              <a:rPr lang="en-US" sz="32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7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6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...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14" y="2135118"/>
            <a:ext cx="6404837" cy="1569375"/>
          </a:xfrm>
          <a:prstGeom prst="rect">
            <a:avLst/>
          </a:prstGeom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19176" y="1057900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cuối các dòng thơ những tiếng cùng vần với nhau.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1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75009" y="855161"/>
            <a:ext cx="8720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được so sánh với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? </a:t>
            </a:r>
          </a:p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(Em hãy chọn 3 trong 4 sự vật sau: bông hoa,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cơn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gió, ngôi nhà, bàn tay)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82667" y="112678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Em học được điều gì từ bài thơ này?</a:t>
            </a:r>
            <a:endParaRPr lang="zh-CN" altLang="en-US" sz="32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259</Words>
  <Application>Microsoft Office PowerPoint</Application>
  <PresentationFormat>Trình chiếu Trên màn hình (16:9)</PresentationFormat>
  <Paragraphs>66</Paragraphs>
  <Slides>12</Slides>
  <Notes>9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9" baseType="lpstr">
      <vt:lpstr>Arial-Rounded</vt:lpstr>
      <vt:lpstr>DFPOP1-W9</vt:lpstr>
      <vt:lpstr>Arial</vt:lpstr>
      <vt:lpstr>Times New Roman</vt:lpstr>
      <vt:lpstr>Calibri</vt:lpstr>
      <vt:lpstr>HP001 4 hàng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captthai84@outlook.com</cp:lastModifiedBy>
  <cp:revision>53</cp:revision>
  <dcterms:created xsi:type="dcterms:W3CDTF">2020-08-13T09:19:08Z</dcterms:created>
  <dcterms:modified xsi:type="dcterms:W3CDTF">2025-03-15T02:41:50Z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