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23" r:id="rId3"/>
    <p:sldId id="258" r:id="rId5"/>
    <p:sldId id="329" r:id="rId6"/>
    <p:sldId id="259" r:id="rId7"/>
    <p:sldId id="260" r:id="rId8"/>
    <p:sldId id="261" r:id="rId9"/>
    <p:sldId id="282" r:id="rId10"/>
    <p:sldId id="283" r:id="rId11"/>
    <p:sldId id="284" r:id="rId12"/>
    <p:sldId id="285" r:id="rId13"/>
    <p:sldId id="337" r:id="rId14"/>
    <p:sldId id="263" r:id="rId15"/>
    <p:sldId id="324" r:id="rId16"/>
    <p:sldId id="336" r:id="rId17"/>
    <p:sldId id="331" r:id="rId18"/>
    <p:sldId id="264" r:id="rId19"/>
    <p:sldId id="265" r:id="rId20"/>
    <p:sldId id="266" r:id="rId21"/>
    <p:sldId id="341" r:id="rId22"/>
    <p:sldId id="267" r:id="rId23"/>
    <p:sldId id="268" r:id="rId24"/>
    <p:sldId id="287" r:id="rId25"/>
    <p:sldId id="334" r:id="rId26"/>
    <p:sldId id="340" r:id="rId27"/>
    <p:sldId id="275" r:id="rId28"/>
  </p:sldIdLst>
  <p:sldSz cx="12192000" cy="6858000"/>
  <p:notesSz cx="6858000" cy="9144000"/>
  <p:embeddedFontLst>
    <p:embeddedFont>
      <p:font typeface="SimSun" panose="02010600030101010101" pitchFamily="2" charset="-122"/>
      <p:regular r:id="rId33"/>
    </p:embeddedFont>
    <p:embeddedFont>
      <p:font typeface="#9Slide07 HoneyCream" pitchFamily="2" charset="0"/>
      <p:regular r:id="rId34"/>
    </p:embeddedFont>
    <p:embeddedFont>
      <p:font typeface="#9Slide05 Aphrodite Pro" panose="02000000000000000000" pitchFamily="2" charset="0"/>
      <p:regular r:id="rId35"/>
    </p:embeddedFont>
    <p:embeddedFont>
      <p:font typeface="等线" panose="02010600030101010101" charset="-122"/>
      <p:regular r:id="rId36"/>
    </p:embeddedFont>
    <p:embeddedFont>
      <p:font typeface="Cambria" panose="02040503050406030204" pitchFamily="18" charset="0"/>
      <p:regular r:id="rId37"/>
      <p:bold r:id="rId38"/>
      <p:italic r:id="rId39"/>
      <p:boldItalic r:id="rId40"/>
    </p:embeddedFont>
    <p:embeddedFont>
      <p:font typeface="Calibri" panose="020F050202020403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40" y="-6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font" Target="fonts/font12.fntdata"/><Relationship Id="rId43" Type="http://schemas.openxmlformats.org/officeDocument/2006/relationships/font" Target="fonts/font11.fntdata"/><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028A3-5B16-4249-B394-B47D0E67A2E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1A49F-CC2C-4C37-9289-0D74DEA1563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2875" y="768350"/>
            <a:ext cx="6818313"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1D57E4-F60A-4398-85FB-31FF5BA02C4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13.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flipH="1">
            <a:off x="0" y="4591050"/>
            <a:ext cx="12192000" cy="2266627"/>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2" name="图片 11"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13" name="图片 12" descr="图片包含 树叶, 恐龙, 植物, 蕨&#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23" name="图片 22"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a:fillRect/>
          </a:stretch>
        </p:blipFill>
        <p:spPr>
          <a:xfrm flipV="1">
            <a:off x="0" y="-2039"/>
            <a:ext cx="2667000" cy="1647791"/>
          </a:xfrm>
          <a:prstGeom prst="rect">
            <a:avLst/>
          </a:prstGeom>
        </p:spPr>
      </p:pic>
      <p:pic>
        <p:nvPicPr>
          <p:cNvPr id="24" name="图片 23"/>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a:fillRect/>
          </a:stretch>
        </p:blipFill>
        <p:spPr>
          <a:xfrm rot="2041491">
            <a:off x="8824742" y="4701172"/>
            <a:ext cx="1266632" cy="14802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B3561BA9-CDCF-4958-B8AB-66F3BF063E1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fld>
            <a:endParaRPr lang="en-US"/>
          </a:p>
        </p:txBody>
      </p:sp>
      <p:pic>
        <p:nvPicPr>
          <p:cNvPr id="7" name="Graphic 6"/>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a:fillRect/>
          </a:stretch>
        </p:blipFill>
        <p:spPr>
          <a:xfrm>
            <a:off x="0" y="-1"/>
            <a:ext cx="12192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74" t="66946"/>
          <a:stretch>
            <a:fillRect/>
          </a:stretch>
        </p:blipFill>
        <p:spPr>
          <a:xfrm>
            <a:off x="0" y="4591050"/>
            <a:ext cx="10049372" cy="2266627"/>
          </a:xfrm>
          <a:prstGeom prst="rect">
            <a:avLst/>
          </a:prstGeom>
        </p:spPr>
      </p:pic>
      <p:pic>
        <p:nvPicPr>
          <p:cNvPr id="13" name="图片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77" t="23512" r="58077" b="11278"/>
          <a:stretch>
            <a:fillRect/>
          </a:stretch>
        </p:blipFill>
        <p:spPr>
          <a:xfrm rot="1014639">
            <a:off x="491293" y="2021642"/>
            <a:ext cx="2431228" cy="3739388"/>
          </a:xfrm>
          <a:prstGeom prst="rect">
            <a:avLst/>
          </a:prstGeom>
        </p:spPr>
      </p:pic>
      <p:pic>
        <p:nvPicPr>
          <p:cNvPr id="8" name="图片 7"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14" name="图片 13" descr="图片包含 树叶, 恐龙, 植物, 蕨&#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15" name="图片 14"/>
          <p:cNvPicPr>
            <a:picLocks noChangeAspect="1"/>
          </p:cNvPicPr>
          <p:nvPr userDrawn="1"/>
        </p:nvPicPr>
        <p:blipFill rotWithShape="1">
          <a:blip r:embed="rId6" cstate="print">
            <a:extLst>
              <a:ext uri="{28A0092B-C50C-407E-A947-70E740481C1C}">
                <a14:useLocalDpi xmlns:a14="http://schemas.microsoft.com/office/drawing/2010/main" val="0"/>
              </a:ext>
            </a:extLst>
          </a:blip>
          <a:srcRect l="48077" t="10936" r="28077" b="50000"/>
          <a:stretch>
            <a:fillRect/>
          </a:stretch>
        </p:blipFill>
        <p:spPr>
          <a:xfrm>
            <a:off x="9545510" y="0"/>
            <a:ext cx="2646490" cy="2438400"/>
          </a:xfrm>
          <a:prstGeom prst="rect">
            <a:avLst/>
          </a:prstGeom>
        </p:spPr>
      </p:pic>
      <p:pic>
        <p:nvPicPr>
          <p:cNvPr id="16" name="图片 15" descr="图片包含 树叶, 恐龙, 植物, 蕨&#10;&#10;描述已自动生成"/>
          <p:cNvPicPr>
            <a:picLocks noChangeAspect="1"/>
          </p:cNvPicPr>
          <p:nvPr userDrawn="1"/>
        </p:nvPicPr>
        <p:blipFill rotWithShape="1">
          <a:blip r:embed="rId7" cstate="print">
            <a:extLst>
              <a:ext uri="{28A0092B-C50C-407E-A947-70E740481C1C}">
                <a14:useLocalDpi xmlns:a14="http://schemas.microsoft.com/office/drawing/2010/main" val="0"/>
              </a:ext>
            </a:extLst>
          </a:blip>
          <a:srcRect l="-1" t="445" r="83548" b="63167"/>
          <a:stretch>
            <a:fillRect/>
          </a:stretch>
        </p:blipFill>
        <p:spPr>
          <a:xfrm>
            <a:off x="0" y="0"/>
            <a:ext cx="1324708" cy="1647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pic>
        <p:nvPicPr>
          <p:cNvPr id="8" name="图片 7" descr="图片包含 树叶, 恐龙, 植物, 蕨&#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10" name="图片 9"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445" r="83548" b="63167"/>
          <a:stretch>
            <a:fillRect/>
          </a:stretch>
        </p:blipFill>
        <p:spPr>
          <a:xfrm>
            <a:off x="0" y="0"/>
            <a:ext cx="1324708" cy="1647791"/>
          </a:xfrm>
          <a:prstGeom prst="rect">
            <a:avLst/>
          </a:prstGeom>
        </p:spPr>
      </p:pic>
      <p:pic>
        <p:nvPicPr>
          <p:cNvPr id="11" name="图片 10"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74255" t="445" r="-27" b="63167"/>
          <a:stretch>
            <a:fillRect/>
          </a:stretch>
        </p:blipFill>
        <p:spPr>
          <a:xfrm>
            <a:off x="10117015" y="-1"/>
            <a:ext cx="2074985" cy="1647791"/>
          </a:xfrm>
          <a:prstGeom prst="rect">
            <a:avLst/>
          </a:prstGeom>
        </p:spPr>
      </p:pic>
      <p:pic>
        <p:nvPicPr>
          <p:cNvPr id="13" name="图片 12" descr="图片包含 运输&#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49038" t="42734" r="27116" b="21365"/>
          <a:stretch>
            <a:fillRect/>
          </a:stretch>
        </p:blipFill>
        <p:spPr>
          <a:xfrm rot="941204">
            <a:off x="8112369" y="3776191"/>
            <a:ext cx="2907324" cy="2461846"/>
          </a:xfrm>
          <a:prstGeom prst="rect">
            <a:avLst/>
          </a:prstGeom>
        </p:spPr>
      </p:pic>
      <p:pic>
        <p:nvPicPr>
          <p:cNvPr id="9" name="图片 8" descr="图片包含 树叶, 恐龙, 植物, 蕨&#10;&#10;描述已自动生成"/>
          <p:cNvPicPr>
            <a:picLocks noChangeAspect="1"/>
          </p:cNvPicPr>
          <p:nvPr userDrawn="1"/>
        </p:nvPicPr>
        <p:blipFill rotWithShape="1">
          <a:blip r:embed="rId6"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14" name="图片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33269" t="40189" r="48639" b="22220"/>
          <a:stretch>
            <a:fillRect/>
          </a:stretch>
        </p:blipFill>
        <p:spPr>
          <a:xfrm rot="20424421">
            <a:off x="2247381" y="4654738"/>
            <a:ext cx="1266632" cy="1480289"/>
          </a:xfrm>
          <a:prstGeom prst="rect">
            <a:avLst/>
          </a:prstGeom>
        </p:spPr>
      </p:pic>
      <p:pic>
        <p:nvPicPr>
          <p:cNvPr id="16" name="图片 15"/>
          <p:cNvPicPr>
            <a:picLocks noChangeAspect="1"/>
          </p:cNvPicPr>
          <p:nvPr userDrawn="1"/>
        </p:nvPicPr>
        <p:blipFill rotWithShape="1">
          <a:blip r:embed="rId8" cstate="print">
            <a:extLst>
              <a:ext uri="{28A0092B-C50C-407E-A947-70E740481C1C}">
                <a14:useLocalDpi xmlns:a14="http://schemas.microsoft.com/office/drawing/2010/main" val="0"/>
              </a:ext>
            </a:extLst>
          </a:blip>
          <a:srcRect l="10865" r="48558" b="73469"/>
          <a:stretch>
            <a:fillRect/>
          </a:stretch>
        </p:blipFill>
        <p:spPr>
          <a:xfrm>
            <a:off x="1324708" y="693066"/>
            <a:ext cx="2883877" cy="10605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7" name="直角三角形 16"/>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sp>
        <p:nvSpPr>
          <p:cNvPr id="9" name="矩形: 圆角 8"/>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11" name="图片 10" descr="图片包含 树叶, 恐龙, 植物, 蕨&#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15" name="图片 14"/>
          <p:cNvPicPr>
            <a:picLocks noChangeAspect="1"/>
          </p:cNvPicPr>
          <p:nvPr userDrawn="1"/>
        </p:nvPicPr>
        <p:blipFill rotWithShape="1">
          <a:blip r:embed="rId4" cstate="print">
            <a:extLst>
              <a:ext uri="{28A0092B-C50C-407E-A947-70E740481C1C}">
                <a14:useLocalDpi xmlns:a14="http://schemas.microsoft.com/office/drawing/2010/main" val="0"/>
              </a:ext>
            </a:extLst>
          </a:blip>
          <a:srcRect l="69327" t="36751" r="13654" b="21877"/>
          <a:stretch>
            <a:fillRect/>
          </a:stretch>
        </p:blipFill>
        <p:spPr>
          <a:xfrm>
            <a:off x="10117015" y="0"/>
            <a:ext cx="2074985" cy="2836984"/>
          </a:xfrm>
          <a:prstGeom prst="rect">
            <a:avLst/>
          </a:prstGeom>
        </p:spPr>
      </p:pic>
      <p:pic>
        <p:nvPicPr>
          <p:cNvPr id="16" name="图片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18077" t="23512" r="58077" b="11278"/>
          <a:stretch>
            <a:fillRect/>
          </a:stretch>
        </p:blipFill>
        <p:spPr>
          <a:xfrm rot="1014639">
            <a:off x="-131162" y="3189992"/>
            <a:ext cx="2322481" cy="3572128"/>
          </a:xfrm>
          <a:prstGeom prst="rect">
            <a:avLst/>
          </a:prstGeom>
        </p:spPr>
      </p:pic>
      <p:sp>
        <p:nvSpPr>
          <p:cNvPr id="18" name="矩形: 圆顶角 17"/>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5" name="直角三角形 14"/>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sp>
        <p:nvSpPr>
          <p:cNvPr id="11" name="矩形: 圆角 10"/>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12" name="图片 11" descr="图片包含 树叶, 恐龙, 植物, 蕨&#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13" name="图片 12"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14" name="图片 13"/>
          <p:cNvPicPr>
            <a:picLocks noChangeAspect="1"/>
          </p:cNvPicPr>
          <p:nvPr userDrawn="1"/>
        </p:nvPicPr>
        <p:blipFill rotWithShape="1">
          <a:blip r:embed="rId5" cstate="print">
            <a:extLst>
              <a:ext uri="{28A0092B-C50C-407E-A947-70E740481C1C}">
                <a14:useLocalDpi xmlns:a14="http://schemas.microsoft.com/office/drawing/2010/main" val="0"/>
              </a:ext>
            </a:extLst>
          </a:blip>
          <a:srcRect l="48077" t="10936" r="28077" b="50000"/>
          <a:stretch>
            <a:fillRect/>
          </a:stretch>
        </p:blipFill>
        <p:spPr>
          <a:xfrm>
            <a:off x="10086258" y="0"/>
            <a:ext cx="2105742" cy="1940170"/>
          </a:xfrm>
          <a:prstGeom prst="rect">
            <a:avLst/>
          </a:prstGeom>
        </p:spPr>
      </p:pic>
      <p:sp>
        <p:nvSpPr>
          <p:cNvPr id="16" name="矩形: 圆顶角 15"/>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1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14" name="直角三角形 13"/>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sp>
        <p:nvSpPr>
          <p:cNvPr id="7" name="矩形: 圆角 6"/>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12" name="图片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78125" t="57095" r="5193" b="12475"/>
          <a:stretch>
            <a:fillRect/>
          </a:stretch>
        </p:blipFill>
        <p:spPr>
          <a:xfrm rot="19075037">
            <a:off x="10032023" y="-26669"/>
            <a:ext cx="2033956" cy="2086707"/>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4959"/>
          <a:stretch>
            <a:fillRect/>
          </a:stretch>
        </p:blipFill>
        <p:spPr>
          <a:xfrm>
            <a:off x="0" y="3692770"/>
            <a:ext cx="2497525" cy="3164908"/>
          </a:xfrm>
          <a:prstGeom prst="rect">
            <a:avLst/>
          </a:prstGeom>
        </p:spPr>
      </p:pic>
      <p:sp>
        <p:nvSpPr>
          <p:cNvPr id="15" name="矩形: 圆顶角 14"/>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5" name="直角三角形 14"/>
          <p:cNvSpPr/>
          <p:nvPr userDrawn="1"/>
        </p:nvSpPr>
        <p:spPr>
          <a:xfrm flipH="1" flipV="1">
            <a:off x="556845" y="1380434"/>
            <a:ext cx="351692" cy="351692"/>
          </a:xfrm>
          <a:prstGeom prst="rtTriangle">
            <a:avLst/>
          </a:prstGeom>
          <a:solidFill>
            <a:srgbClr val="13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sp>
        <p:nvSpPr>
          <p:cNvPr id="6" name="矩形: 圆角 5"/>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8" name="图片 7" descr="图片包含 树叶, 恐龙, 植物, 蕨&#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11"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t="33420" r="75289" b="21023"/>
          <a:stretch>
            <a:fillRect/>
          </a:stretch>
        </p:blipFill>
        <p:spPr>
          <a:xfrm rot="2089602">
            <a:off x="9839169" y="-79637"/>
            <a:ext cx="2172428" cy="225257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11442" t="2218" r="50000" b="72138"/>
          <a:stretch>
            <a:fillRect/>
          </a:stretch>
        </p:blipFill>
        <p:spPr>
          <a:xfrm>
            <a:off x="0" y="5669289"/>
            <a:ext cx="3176954" cy="1188388"/>
          </a:xfrm>
          <a:prstGeom prst="rect">
            <a:avLst/>
          </a:prstGeom>
        </p:spPr>
      </p:pic>
      <p:sp>
        <p:nvSpPr>
          <p:cNvPr id="14" name="矩形: 圆顶角 13"/>
          <p:cNvSpPr/>
          <p:nvPr userDrawn="1"/>
        </p:nvSpPr>
        <p:spPr>
          <a:xfrm rot="5400000">
            <a:off x="1729314" y="-266497"/>
            <a:ext cx="474461" cy="2819401"/>
          </a:xfrm>
          <a:prstGeom prst="round2SameRect">
            <a:avLst>
              <a:gd name="adj1" fmla="val 50000"/>
              <a:gd name="adj2" fmla="val 0"/>
            </a:avLst>
          </a:prstGeom>
          <a:solidFill>
            <a:srgbClr val="55BD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flipH="1">
            <a:off x="0" y="4591050"/>
            <a:ext cx="12192000" cy="2266627"/>
          </a:xfrm>
          <a:prstGeom prst="rect">
            <a:avLst/>
          </a:prstGeom>
        </p:spPr>
      </p:pic>
      <p:pic>
        <p:nvPicPr>
          <p:cNvPr id="17" name="图片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21736">
            <a:off x="502949" y="2327703"/>
            <a:ext cx="3357327" cy="4476435"/>
          </a:xfrm>
          <a:prstGeom prst="rect">
            <a:avLst/>
          </a:prstGeom>
        </p:spPr>
      </p:pic>
      <p:pic>
        <p:nvPicPr>
          <p:cNvPr id="18" name="图片 17"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19" name="图片 18" descr="图片包含 树叶, 恐龙, 植物, 蕨&#10;&#10;描述已自动生成"/>
          <p:cNvPicPr>
            <a:picLocks noChangeAspect="1"/>
          </p:cNvPicPr>
          <p:nvPr userDrawn="1"/>
        </p:nvPicPr>
        <p:blipFill rotWithShape="1">
          <a:blip r:embed="rId5"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pic>
        <p:nvPicPr>
          <p:cNvPr id="20" name="图片 19"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t="63612" r="66875"/>
          <a:stretch>
            <a:fillRect/>
          </a:stretch>
        </p:blipFill>
        <p:spPr>
          <a:xfrm flipV="1">
            <a:off x="0" y="-2039"/>
            <a:ext cx="2667000" cy="1647791"/>
          </a:xfrm>
          <a:prstGeom prst="rect">
            <a:avLst/>
          </a:prstGeom>
        </p:spPr>
      </p:pic>
      <p:pic>
        <p:nvPicPr>
          <p:cNvPr id="21" name="图片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3269" t="40189" r="48639" b="22220"/>
          <a:stretch>
            <a:fillRect/>
          </a:stretch>
        </p:blipFill>
        <p:spPr>
          <a:xfrm rot="2041491">
            <a:off x="8824742" y="4701172"/>
            <a:ext cx="1266632" cy="14802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6946"/>
          <a:stretch>
            <a:fillRect/>
          </a:stretch>
        </p:blipFill>
        <p:spPr>
          <a:xfrm>
            <a:off x="0" y="4591050"/>
            <a:ext cx="12192000" cy="2266627"/>
          </a:xfrm>
          <a:prstGeom prst="rect">
            <a:avLst/>
          </a:prstGeom>
        </p:spPr>
      </p:pic>
      <p:sp>
        <p:nvSpPr>
          <p:cNvPr id="10" name="矩形: 圆角 9"/>
          <p:cNvSpPr/>
          <p:nvPr userDrawn="1"/>
        </p:nvSpPr>
        <p:spPr>
          <a:xfrm>
            <a:off x="826477" y="592015"/>
            <a:ext cx="10539046" cy="5673969"/>
          </a:xfrm>
          <a:prstGeom prst="roundRect">
            <a:avLst>
              <a:gd name="adj" fmla="val 600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cs typeface="+mn-cs"/>
            </a:endParaRPr>
          </a:p>
        </p:txBody>
      </p:sp>
      <p:pic>
        <p:nvPicPr>
          <p:cNvPr id="8" name="图片 7" descr="图片包含 树叶, 恐龙, 植物, 蕨&#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t="63612" r="66875"/>
          <a:stretch>
            <a:fillRect/>
          </a:stretch>
        </p:blipFill>
        <p:spPr>
          <a:xfrm>
            <a:off x="0" y="5209886"/>
            <a:ext cx="2667000" cy="1647791"/>
          </a:xfrm>
          <a:prstGeom prst="rect">
            <a:avLst/>
          </a:prstGeom>
        </p:spPr>
      </p:pic>
      <p:pic>
        <p:nvPicPr>
          <p:cNvPr id="9" name="图片 8" descr="图片包含 树叶, 恐龙, 植物, 蕨&#10;&#10;描述已自动生成"/>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75" t="55416" r="-85" b="-1"/>
          <a:stretch>
            <a:fillRect/>
          </a:stretch>
        </p:blipFill>
        <p:spPr>
          <a:xfrm>
            <a:off x="9906001" y="4565921"/>
            <a:ext cx="2286000" cy="2292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hyperlink" Target="https://www.facebook.com/groups/629898828017053" TargetMode="External"/><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a:fillRect/>
          </a:stretch>
        </p:blipFill>
        <p:spPr>
          <a:xfrm>
            <a:off x="-2052206" y="-221075"/>
            <a:ext cx="2186247" cy="2317405"/>
          </a:xfrm>
          <a:prstGeom prst="rect">
            <a:avLst/>
          </a:prstGeom>
        </p:spPr>
      </p:pic>
      <p:pic>
        <p:nvPicPr>
          <p:cNvPr id="4" name="Picture 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a:fillRect/>
          </a:stretch>
        </p:blipFill>
        <p:spPr>
          <a:xfrm>
            <a:off x="1616130" y="7175442"/>
            <a:ext cx="1824009" cy="2002485"/>
          </a:xfrm>
          <a:prstGeom prst="rect">
            <a:avLst/>
          </a:prstGeom>
        </p:spPr>
      </p:pic>
      <p:sp>
        <p:nvSpPr>
          <p:cNvPr id="5" name="TextBox 3"/>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p:cNvSpPr txBox="1"/>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extBox 12"/>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4" name="TextBox 13"/>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panose="020B0604020202020204"/>
            </a:endParaRPr>
          </a:p>
        </p:txBody>
      </p:sp>
      <p:sp>
        <p:nvSpPr>
          <p:cNvPr id="15" name="TextBox 14"/>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endPar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audio" Target="../media/audio1.wav"/><Relationship Id="rId1"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30.png"/><Relationship Id="rId6" Type="http://schemas.microsoft.com/office/2007/relationships/hdphoto" Target="../media/image37.wdp"/><Relationship Id="rId5" Type="http://schemas.openxmlformats.org/officeDocument/2006/relationships/image" Target="../media/image36.png"/><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9" Type="http://schemas.microsoft.com/office/2007/relationships/hdphoto" Target="../media/image39.wdp"/><Relationship Id="rId8" Type="http://schemas.openxmlformats.org/officeDocument/2006/relationships/image" Target="../media/image38.png"/><Relationship Id="rId7" Type="http://schemas.openxmlformats.org/officeDocument/2006/relationships/image" Target="../media/image30.png"/><Relationship Id="rId6" Type="http://schemas.microsoft.com/office/2007/relationships/hdphoto" Target="../media/image37.wdp"/><Relationship Id="rId5" Type="http://schemas.openxmlformats.org/officeDocument/2006/relationships/image" Target="../media/image36.png"/><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2" Type="http://schemas.openxmlformats.org/officeDocument/2006/relationships/slideLayout" Target="../slideLayouts/slideLayout8.xml"/><Relationship Id="rId11" Type="http://schemas.microsoft.com/office/2007/relationships/hdphoto" Target="../media/image41.wdp"/><Relationship Id="rId10" Type="http://schemas.openxmlformats.org/officeDocument/2006/relationships/image" Target="../media/image40.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microsoft.com/office/2007/relationships/hdphoto" Target="../media/image47.wdp"/><Relationship Id="rId3" Type="http://schemas.openxmlformats.org/officeDocument/2006/relationships/image" Target="../media/image46.png"/><Relationship Id="rId2" Type="http://schemas.microsoft.com/office/2007/relationships/hdphoto" Target="../media/image45.wdp"/><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48.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5.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4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50.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microsoft.com/office/2007/relationships/hdphoto" Target="../media/image25.wdp"/><Relationship Id="rId1" Type="http://schemas.openxmlformats.org/officeDocument/2006/relationships/image" Target="../media/image2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6.xml"/><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image" Target="../media/image54.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6.xml"/><Relationship Id="rId3" Type="http://schemas.microsoft.com/office/2007/relationships/hdphoto" Target="../media/image53.wdp"/><Relationship Id="rId2" Type="http://schemas.openxmlformats.org/officeDocument/2006/relationships/image" Target="../media/image52.png"/><Relationship Id="rId1" Type="http://schemas.openxmlformats.org/officeDocument/2006/relationships/image" Target="../media/image55.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56.png"/><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 Id="rId3" Type="http://schemas.microsoft.com/office/2007/relationships/hdphoto" Target="../media/image59.wdp"/><Relationship Id="rId2" Type="http://schemas.openxmlformats.org/officeDocument/2006/relationships/image" Target="../media/image58.png"/><Relationship Id="rId1" Type="http://schemas.openxmlformats.org/officeDocument/2006/relationships/image" Target="../media/image5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5" name="图片 73734" descr="PPT素材-18"/>
          <p:cNvPicPr>
            <a:picLocks noChangeAspect="1"/>
          </p:cNvPicPr>
          <p:nvPr/>
        </p:nvPicPr>
        <p:blipFill>
          <a:blip r:embed="rId1"/>
          <a:stretch>
            <a:fillRect/>
          </a:stretch>
        </p:blipFill>
        <p:spPr>
          <a:xfrm>
            <a:off x="8451265" y="3817975"/>
            <a:ext cx="3738971" cy="3205738"/>
          </a:xfrm>
          <a:prstGeom prst="rect">
            <a:avLst/>
          </a:prstGeom>
          <a:noFill/>
          <a:ln w="9525">
            <a:noFill/>
          </a:ln>
        </p:spPr>
      </p:pic>
      <p:sp>
        <p:nvSpPr>
          <p:cNvPr id="7" name="TextBox 6"/>
          <p:cNvSpPr txBox="1"/>
          <p:nvPr/>
        </p:nvSpPr>
        <p:spPr>
          <a:xfrm>
            <a:off x="1392213" y="1014420"/>
            <a:ext cx="9231987" cy="2306955"/>
          </a:xfrm>
          <a:prstGeom prst="rect">
            <a:avLst/>
          </a:prstGeom>
          <a:noFill/>
        </p:spPr>
        <p:txBody>
          <a:bodyPr wrap="square">
            <a:spAutoFit/>
          </a:bodyPr>
          <a:lstStyle/>
          <a:p>
            <a:pPr algn="ctr" defTabSz="914400">
              <a:defRPr/>
            </a:pPr>
            <a:r>
              <a:rPr lang="en-US" altLang="zh-CN" sz="4800" b="1" i="1" u="sng" kern="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Môn</a:t>
            </a:r>
            <a:r>
              <a:rPr lang="en-US" altLang="zh-CN" sz="4800" b="1" i="1" kern="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Tự</a:t>
            </a:r>
            <a:r>
              <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nhiên</a:t>
            </a:r>
            <a:r>
              <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và</a:t>
            </a:r>
            <a:r>
              <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xã</a:t>
            </a:r>
            <a:r>
              <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 </a:t>
            </a:r>
            <a:r>
              <a:rPr lang="en-US" altLang="zh-CN" sz="4800" b="1" i="1" kern="0" dirty="0" err="1"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rPr>
              <a:t>hội</a:t>
            </a:r>
            <a:endPar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endParaRPr>
          </a:p>
          <a:p>
            <a:pPr algn="ctr" defTabSz="914400">
              <a:defRPr/>
            </a:pPr>
            <a:endParaRPr lang="en-US" altLang="zh-CN" sz="4800" b="1" i="1" kern="0" dirty="0" smtClean="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endParaRPr>
          </a:p>
          <a:p>
            <a:pPr algn="ctr" defTabSz="914400">
              <a:defRPr/>
            </a:pPr>
            <a:endParaRPr lang="vi-VN" altLang="en-US" sz="4800" b="1" i="1" kern="0" dirty="0" smtClean="0">
              <a:ln w="9525">
                <a:solidFill>
                  <a:prstClr val="white"/>
                </a:solidFill>
                <a:prstDash val="solid"/>
              </a:ln>
              <a:solidFill>
                <a:schemeClr val="accent3"/>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charset="-122"/>
              <a:cs typeface="Times New Roman" panose="02020603050405020304" pitchFamily="18" charset="0"/>
              <a:sym typeface="+mn-lt"/>
            </a:endParaRPr>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fade">
                                      <p:cBhvr>
                                        <p:cTn id="7" dur="2000"/>
                                        <p:tgtEl>
                                          <p:spTgt spid="73735"/>
                                        </p:tgtEl>
                                      </p:cBhvr>
                                    </p:animEffect>
                                    <p:anim calcmode="lin" valueType="num">
                                      <p:cBhvr>
                                        <p:cTn id="8" dur="2000" fill="hold"/>
                                        <p:tgtEl>
                                          <p:spTgt spid="73735"/>
                                        </p:tgtEl>
                                        <p:attrNameLst>
                                          <p:attrName>style.rotation</p:attrName>
                                        </p:attrNameLst>
                                      </p:cBhvr>
                                      <p:tavLst>
                                        <p:tav tm="0">
                                          <p:val>
                                            <p:fltVal val="720"/>
                                          </p:val>
                                        </p:tav>
                                        <p:tav tm="100000">
                                          <p:val>
                                            <p:fltVal val="0"/>
                                          </p:val>
                                        </p:tav>
                                      </p:tavLst>
                                    </p:anim>
                                    <p:anim calcmode="lin" valueType="num">
                                      <p:cBhvr>
                                        <p:cTn id="9" dur="2000" fill="hold"/>
                                        <p:tgtEl>
                                          <p:spTgt spid="73735"/>
                                        </p:tgtEl>
                                        <p:attrNameLst>
                                          <p:attrName>ppt_h</p:attrName>
                                        </p:attrNameLst>
                                      </p:cBhvr>
                                      <p:tavLst>
                                        <p:tav tm="0">
                                          <p:val>
                                            <p:fltVal val="0"/>
                                          </p:val>
                                        </p:tav>
                                        <p:tav tm="100000">
                                          <p:val>
                                            <p:strVal val="#ppt_h"/>
                                          </p:val>
                                        </p:tav>
                                      </p:tavLst>
                                    </p:anim>
                                    <p:anim calcmode="lin" valueType="num">
                                      <p:cBhvr>
                                        <p:cTn id="10"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300" y="127000"/>
            <a:ext cx="11811000" cy="6642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0710" t="25366" r="37056" b="28108"/>
          <a:stretch>
            <a:fillRect/>
          </a:stretch>
        </p:blipFill>
        <p:spPr>
          <a:xfrm>
            <a:off x="766113" y="405579"/>
            <a:ext cx="4885388" cy="2923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0922" t="32175" r="37802" b="22624"/>
          <a:stretch>
            <a:fillRect/>
          </a:stretch>
        </p:blipFill>
        <p:spPr>
          <a:xfrm>
            <a:off x="6146800" y="367479"/>
            <a:ext cx="4968554" cy="3040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rcRect l="22411" t="27636" r="26419" b="31134"/>
          <a:stretch>
            <a:fillRect/>
          </a:stretch>
        </p:blipFill>
        <p:spPr>
          <a:xfrm>
            <a:off x="784613" y="3693413"/>
            <a:ext cx="4866888" cy="2872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7"/>
          <a:srcRect l="42518" t="19882" r="20142" b="21111"/>
          <a:stretch>
            <a:fillRect/>
          </a:stretch>
        </p:blipFill>
        <p:spPr>
          <a:xfrm>
            <a:off x="6083300" y="3543300"/>
            <a:ext cx="5219700" cy="31403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Rounded Corners 3"/>
          <p:cNvSpPr/>
          <p:nvPr/>
        </p:nvSpPr>
        <p:spPr>
          <a:xfrm>
            <a:off x="3926840" y="3010535"/>
            <a:ext cx="5476875" cy="1056640"/>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vi-VN" sz="2800" i="0" dirty="0">
                <a:solidFill>
                  <a:srgbClr val="111111"/>
                </a:solidFill>
                <a:effectLst/>
                <a:latin typeface="Times New Roman" panose="02020603050405020304" pitchFamily="18" charset="0"/>
                <a:ea typeface="Cambria" panose="02040503050406030204" pitchFamily="18" charset="0"/>
                <a:cs typeface="Times New Roman" panose="02020603050405020304" pitchFamily="18" charset="0"/>
              </a:rPr>
              <a:t>Em không đồng tình với hành động nào? Vì sao?</a:t>
            </a:r>
            <a:endParaRPr lang="vi-VN" sz="2800" i="0" dirty="0">
              <a:solidFill>
                <a:srgbClr val="111111"/>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300" y="127000"/>
            <a:ext cx="11811000" cy="6642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0710" t="25366" r="37056" b="28108"/>
          <a:stretch>
            <a:fillRect/>
          </a:stretch>
        </p:blipFill>
        <p:spPr>
          <a:xfrm>
            <a:off x="766113" y="405579"/>
            <a:ext cx="4885388" cy="29239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rcRect l="10922" t="32175" r="37802" b="22624"/>
          <a:stretch>
            <a:fillRect/>
          </a:stretch>
        </p:blipFill>
        <p:spPr>
          <a:xfrm>
            <a:off x="6146800" y="367665"/>
            <a:ext cx="5097145" cy="3040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rcRect l="22411" t="27636" r="26419" b="31134"/>
          <a:stretch>
            <a:fillRect/>
          </a:stretch>
        </p:blipFill>
        <p:spPr>
          <a:xfrm>
            <a:off x="784613" y="3693413"/>
            <a:ext cx="4866888" cy="2872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7"/>
          <a:srcRect l="42518" t="19882" r="20142" b="21111"/>
          <a:stretch>
            <a:fillRect/>
          </a:stretch>
        </p:blipFill>
        <p:spPr>
          <a:xfrm>
            <a:off x="6146800" y="3581400"/>
            <a:ext cx="5097145" cy="31019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170" name="Picture 2" descr="Đánh dấu X dấu chéo, sai, đồ thị, Đánh dấu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692211" y="435092"/>
            <a:ext cx="1595824" cy="10567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Đánh dấu X dấu chéo, sai, đồ thị, Đánh dấu png | PNGEg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725403" y="405579"/>
            <a:ext cx="1706392" cy="1130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stretch>
            <a:fillRect/>
          </a:stretch>
        </p:blipFill>
        <p:spPr>
          <a:xfrm>
            <a:off x="1946564" y="1223080"/>
            <a:ext cx="8812807" cy="5440771"/>
          </a:xfrm>
          <a:prstGeom prst="rect">
            <a:avLst/>
          </a:prstGeom>
        </p:spPr>
      </p:pic>
      <p:sp>
        <p:nvSpPr>
          <p:cNvPr id="4" name="TextBox 3"/>
          <p:cNvSpPr txBox="1"/>
          <p:nvPr/>
        </p:nvSpPr>
        <p:spPr>
          <a:xfrm>
            <a:off x="2587336" y="2423409"/>
            <a:ext cx="7628081" cy="2861310"/>
          </a:xfrm>
          <a:prstGeom prst="rect">
            <a:avLst/>
          </a:prstGeom>
          <a:noFill/>
        </p:spPr>
        <p:txBody>
          <a:bodyPr wrap="square" rtlCol="0">
            <a:spAutoFit/>
          </a:bodyPr>
          <a:lstStyle/>
          <a:p>
            <a:pPr algn="just"/>
            <a:r>
              <a:rPr lang="vi-VN" sz="3600"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lang="vi-VN" sz="3600"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r>
              <a:rPr lang="vi-VN" altLang="en-US"/>
              <a:t>         </a:t>
            </a:r>
            <a:r>
              <a:rPr lang="vi-VN" altLang="en-US" sz="6600"/>
              <a:t>Thực hành</a:t>
            </a:r>
            <a:endParaRPr lang="vi-VN" altLang="en-US" sz="6600"/>
          </a:p>
        </p:txBody>
      </p:sp>
      <p:sp>
        <p:nvSpPr>
          <p:cNvPr id="5" name="Text Placeholder 4"/>
          <p:cNvSpPr>
            <a:spLocks noGrp="1"/>
          </p:cNvSpPr>
          <p:nvPr>
            <p:ph type="body" idx="1"/>
          </p:nvPr>
        </p:nvSpPr>
        <p:spPr/>
        <p:txBody>
          <a:bodyPr/>
          <a:p>
            <a:endParaRPr lang="en-US"/>
          </a:p>
        </p:txBody>
      </p:sp>
      <p:pic>
        <p:nvPicPr>
          <p:cNvPr id="42" name="Picture 41"/>
          <p:cNvPicPr>
            <a:picLocks noChangeAspect="1"/>
          </p:cNvPicPr>
          <p:nvPr/>
        </p:nvPicPr>
        <p:blipFill rotWithShape="1">
          <a:blip r:embed="rId1">
            <a:clrChange>
              <a:clrFrom>
                <a:srgbClr val="FFFFFF"/>
              </a:clrFrom>
              <a:clrTo>
                <a:srgbClr val="FFFFFF">
                  <a:alpha val="0"/>
                </a:srgbClr>
              </a:clrTo>
            </a:clrChange>
          </a:blip>
          <a:srcRect l="46846" t="25835" r="47962" b="64519"/>
          <a:stretch>
            <a:fillRect/>
          </a:stretch>
        </p:blipFill>
        <p:spPr>
          <a:xfrm>
            <a:off x="448938" y="286"/>
            <a:ext cx="1616508" cy="14959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658620" y="572770"/>
            <a:ext cx="8686165" cy="3784600"/>
          </a:xfrm>
          <a:prstGeom prst="rect">
            <a:avLst/>
          </a:prstGeom>
          <a:noFill/>
        </p:spPr>
        <p:txBody>
          <a:bodyPr wrap="square" rtlCol="0" anchor="t">
            <a:spAutoFit/>
          </a:bodyPr>
          <a:p>
            <a:pPr marL="0" indent="457200" algn="just">
              <a:buNone/>
            </a:pPr>
            <a:endParaRPr lang="vi-VN" sz="4800" dirty="0">
              <a:latin typeface="Times New Roman" panose="02020603050405020304" pitchFamily="18" charset="0"/>
              <a:ea typeface="Cambria" panose="02040503050406030204" pitchFamily="18" charset="0"/>
              <a:cs typeface="Times New Roman" panose="02020603050405020304" pitchFamily="18" charset="0"/>
              <a:sym typeface="+mn-ea"/>
            </a:endParaRPr>
          </a:p>
          <a:p>
            <a:pPr marL="0" indent="457200" algn="just">
              <a:buNone/>
            </a:pPr>
            <a:r>
              <a:rPr lang="vi-VN" sz="4800" dirty="0">
                <a:latin typeface="Times New Roman" panose="02020603050405020304" pitchFamily="18" charset="0"/>
                <a:ea typeface="Cambria" panose="02040503050406030204" pitchFamily="18" charset="0"/>
                <a:cs typeface="Times New Roman" panose="02020603050405020304" pitchFamily="18" charset="0"/>
                <a:sym typeface="+mn-ea"/>
              </a:rPr>
              <a:t>Em hãy thảo luận cùng bạn để chỉ ra những việc nên làm, không nên làm  để giữ vệ sinh khi tham gia một số hoạt động ở trường.</a:t>
            </a:r>
            <a:endParaRPr lang="vi-VN" sz="4800" dirty="0">
              <a:latin typeface="Times New Roman" panose="02020603050405020304" pitchFamily="18" charset="0"/>
              <a:ea typeface="Cambria" panose="020405030504060302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 lại một buổi lao động ở trường em - Văn 6 (8 mẫu)"/>
          <p:cNvPicPr>
            <a:picLocks noChangeAspect="1" noChangeArrowheads="1"/>
          </p:cNvPicPr>
          <p:nvPr/>
        </p:nvPicPr>
        <p:blipFill>
          <a:blip r:embed="rId1">
            <a:extLst>
              <a:ext uri="{BEBA8EAE-BF5A-486C-A8C5-ECC9F3942E4B}">
                <a14:imgProps xmlns:a14="http://schemas.microsoft.com/office/drawing/2010/main">
                  <a14:imgLayer r:embed="rId2">
                    <a14:imgEffect>
                      <a14:saturation sat="3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01741" y="1148196"/>
            <a:ext cx="9413297" cy="4364182"/>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74982" y="5263902"/>
            <a:ext cx="9239827" cy="768350"/>
          </a:xfrm>
          <a:prstGeom prst="rect">
            <a:avLst/>
          </a:prstGeom>
          <a:noFill/>
        </p:spPr>
        <p:txBody>
          <a:bodyPr wrap="square" rtlCol="0">
            <a:spAutoFit/>
          </a:bodyPr>
          <a:lstStyle/>
          <a:p>
            <a:pPr algn="ctr"/>
            <a:endParaRPr lang="vi-VN" sz="4400"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4" descr="Hộp Máy tính Biểu tượng Clip nghệ thuật - xanh dấu tick png tải về - Miễn  phí trong suốt Khu Vực png Tải về."/>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71" y="-140911"/>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ường học xanh - Báo Quảng Ninh điện t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847" y="1125393"/>
            <a:ext cx="7620000" cy="431482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4" descr="Hộp Máy tính Biểu tượng Clip nghệ thuật - xanh dấu tick png tải về - Miễn  phí trong suốt Khu Vực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423" y="-129309"/>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ọc sinh Nhật Bản tự dọn dẹp lớp học, nhà vệ sinh - Xuất khẩu lao động Nhật  Bả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26849" y="1094509"/>
            <a:ext cx="7143750" cy="4762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5189" y="2188193"/>
            <a:ext cx="2256847" cy="768350"/>
          </a:xfrm>
          <a:prstGeom prst="rect">
            <a:avLst/>
          </a:prstGeom>
          <a:noFill/>
        </p:spPr>
        <p:txBody>
          <a:bodyPr wrap="square" rtlCol="0">
            <a:spAutoFit/>
          </a:bodyPr>
          <a:lstStyle/>
          <a:p>
            <a:pPr algn="ctr"/>
            <a:endParaRPr lang="vi-VN" sz="4400"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Hộp Máy tính Biểu tượng Clip nghệ thuật - xanh dấu tick png tải về - Miễn  phí trong suốt Khu Vực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5502" y="3001819"/>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wipe(down)">
                                      <p:cBhvr>
                                        <p:cTn id="20" dur="580">
                                          <p:stCondLst>
                                            <p:cond delay="0"/>
                                          </p:stCondLst>
                                        </p:cTn>
                                        <p:tgtEl>
                                          <p:spTgt spid="3076"/>
                                        </p:tgtEl>
                                      </p:cBhvr>
                                    </p:animEffect>
                                    <p:anim calcmode="lin" valueType="num">
                                      <p:cBhvr>
                                        <p:cTn id="21"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26" dur="26">
                                          <p:stCondLst>
                                            <p:cond delay="650"/>
                                          </p:stCondLst>
                                        </p:cTn>
                                        <p:tgtEl>
                                          <p:spTgt spid="3076"/>
                                        </p:tgtEl>
                                      </p:cBhvr>
                                      <p:to x="100000" y="60000"/>
                                    </p:animScale>
                                    <p:animScale>
                                      <p:cBhvr>
                                        <p:cTn id="27" dur="166" decel="50000">
                                          <p:stCondLst>
                                            <p:cond delay="676"/>
                                          </p:stCondLst>
                                        </p:cTn>
                                        <p:tgtEl>
                                          <p:spTgt spid="3076"/>
                                        </p:tgtEl>
                                      </p:cBhvr>
                                      <p:to x="100000" y="100000"/>
                                    </p:animScale>
                                    <p:animScale>
                                      <p:cBhvr>
                                        <p:cTn id="28" dur="26">
                                          <p:stCondLst>
                                            <p:cond delay="1312"/>
                                          </p:stCondLst>
                                        </p:cTn>
                                        <p:tgtEl>
                                          <p:spTgt spid="3076"/>
                                        </p:tgtEl>
                                      </p:cBhvr>
                                      <p:to x="100000" y="80000"/>
                                    </p:animScale>
                                    <p:animScale>
                                      <p:cBhvr>
                                        <p:cTn id="29" dur="166" decel="50000">
                                          <p:stCondLst>
                                            <p:cond delay="1338"/>
                                          </p:stCondLst>
                                        </p:cTn>
                                        <p:tgtEl>
                                          <p:spTgt spid="3076"/>
                                        </p:tgtEl>
                                      </p:cBhvr>
                                      <p:to x="100000" y="100000"/>
                                    </p:animScale>
                                    <p:animScale>
                                      <p:cBhvr>
                                        <p:cTn id="30" dur="26">
                                          <p:stCondLst>
                                            <p:cond delay="1642"/>
                                          </p:stCondLst>
                                        </p:cTn>
                                        <p:tgtEl>
                                          <p:spTgt spid="3076"/>
                                        </p:tgtEl>
                                      </p:cBhvr>
                                      <p:to x="100000" y="90000"/>
                                    </p:animScale>
                                    <p:animScale>
                                      <p:cBhvr>
                                        <p:cTn id="31" dur="166" decel="50000">
                                          <p:stCondLst>
                                            <p:cond delay="1668"/>
                                          </p:stCondLst>
                                        </p:cTn>
                                        <p:tgtEl>
                                          <p:spTgt spid="3076"/>
                                        </p:tgtEl>
                                      </p:cBhvr>
                                      <p:to x="100000" y="100000"/>
                                    </p:animScale>
                                    <p:animScale>
                                      <p:cBhvr>
                                        <p:cTn id="32" dur="26">
                                          <p:stCondLst>
                                            <p:cond delay="1808"/>
                                          </p:stCondLst>
                                        </p:cTn>
                                        <p:tgtEl>
                                          <p:spTgt spid="3076"/>
                                        </p:tgtEl>
                                      </p:cBhvr>
                                      <p:to x="100000" y="95000"/>
                                    </p:animScale>
                                    <p:animScale>
                                      <p:cBhvr>
                                        <p:cTn id="33"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descr="Picture4(3)"/>
          <p:cNvPicPr>
            <a:picLocks noChangeAspect="1"/>
          </p:cNvPicPr>
          <p:nvPr/>
        </p:nvPicPr>
        <p:blipFill>
          <a:blip r:embed="rId1"/>
          <a:stretch>
            <a:fillRect/>
          </a:stretch>
        </p:blipFill>
        <p:spPr>
          <a:xfrm>
            <a:off x="799465" y="575310"/>
            <a:ext cx="10542905" cy="5330825"/>
          </a:xfrm>
          <a:prstGeom prst="rect">
            <a:avLst/>
          </a:prstGeom>
        </p:spPr>
      </p:pic>
      <p:pic>
        <p:nvPicPr>
          <p:cNvPr id="3076" name="Picture 4" descr="Hộp Máy tính Biểu tượng Clip nghệ thuật - xanh dấu tick png tải về - Miễn  phí trong suốt Khu Vực png Tải về."/>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28627" y="3429174"/>
            <a:ext cx="3518847" cy="312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80">
                                          <p:stCondLst>
                                            <p:cond delay="0"/>
                                          </p:stCondLst>
                                        </p:cTn>
                                        <p:tgtEl>
                                          <p:spTgt spid="3076"/>
                                        </p:tgtEl>
                                      </p:cBhvr>
                                    </p:animEffect>
                                    <p:anim calcmode="lin" valueType="num">
                                      <p:cBhvr>
                                        <p:cTn id="8"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6"/>
                                        </p:tgtEl>
                                      </p:cBhvr>
                                      <p:to x="100000" y="60000"/>
                                    </p:animScale>
                                    <p:animScale>
                                      <p:cBhvr>
                                        <p:cTn id="14" dur="166" decel="50000">
                                          <p:stCondLst>
                                            <p:cond delay="676"/>
                                          </p:stCondLst>
                                        </p:cTn>
                                        <p:tgtEl>
                                          <p:spTgt spid="3076"/>
                                        </p:tgtEl>
                                      </p:cBhvr>
                                      <p:to x="100000" y="100000"/>
                                    </p:animScale>
                                    <p:animScale>
                                      <p:cBhvr>
                                        <p:cTn id="15" dur="26">
                                          <p:stCondLst>
                                            <p:cond delay="1312"/>
                                          </p:stCondLst>
                                        </p:cTn>
                                        <p:tgtEl>
                                          <p:spTgt spid="3076"/>
                                        </p:tgtEl>
                                      </p:cBhvr>
                                      <p:to x="100000" y="80000"/>
                                    </p:animScale>
                                    <p:animScale>
                                      <p:cBhvr>
                                        <p:cTn id="16" dur="166" decel="50000">
                                          <p:stCondLst>
                                            <p:cond delay="1338"/>
                                          </p:stCondLst>
                                        </p:cTn>
                                        <p:tgtEl>
                                          <p:spTgt spid="3076"/>
                                        </p:tgtEl>
                                      </p:cBhvr>
                                      <p:to x="100000" y="100000"/>
                                    </p:animScale>
                                    <p:animScale>
                                      <p:cBhvr>
                                        <p:cTn id="17" dur="26">
                                          <p:stCondLst>
                                            <p:cond delay="1642"/>
                                          </p:stCondLst>
                                        </p:cTn>
                                        <p:tgtEl>
                                          <p:spTgt spid="3076"/>
                                        </p:tgtEl>
                                      </p:cBhvr>
                                      <p:to x="100000" y="90000"/>
                                    </p:animScale>
                                    <p:animScale>
                                      <p:cBhvr>
                                        <p:cTn id="18" dur="166" decel="50000">
                                          <p:stCondLst>
                                            <p:cond delay="1668"/>
                                          </p:stCondLst>
                                        </p:cTn>
                                        <p:tgtEl>
                                          <p:spTgt spid="3076"/>
                                        </p:tgtEl>
                                      </p:cBhvr>
                                      <p:to x="100000" y="100000"/>
                                    </p:animScale>
                                    <p:animScale>
                                      <p:cBhvr>
                                        <p:cTn id="19" dur="26">
                                          <p:stCondLst>
                                            <p:cond delay="1808"/>
                                          </p:stCondLst>
                                        </p:cTn>
                                        <p:tgtEl>
                                          <p:spTgt spid="3076"/>
                                        </p:tgtEl>
                                      </p:cBhvr>
                                      <p:to x="100000" y="95000"/>
                                    </p:animScale>
                                    <p:animScale>
                                      <p:cBhvr>
                                        <p:cTn id="20"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27917" t="42099" r="49028" b="32469"/>
          <a:stretch>
            <a:fillRect/>
          </a:stretch>
        </p:blipFill>
        <p:spPr>
          <a:xfrm>
            <a:off x="4053081" y="2447635"/>
            <a:ext cx="5894774" cy="36576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Rectangle: Rounded Corners 3"/>
          <p:cNvSpPr/>
          <p:nvPr/>
        </p:nvSpPr>
        <p:spPr>
          <a:xfrm>
            <a:off x="1214045" y="295564"/>
            <a:ext cx="6221228" cy="1909810"/>
          </a:xfrm>
          <a:prstGeom prst="roundRect">
            <a:avLst/>
          </a:prstGeom>
          <a:solidFill>
            <a:schemeClr val="accent2">
              <a:lumMod val="25000"/>
              <a:lumOff val="7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vi-VN" sz="2800" b="1" i="0" dirty="0">
              <a:solidFill>
                <a:srgbClr val="111111"/>
              </a:solidFill>
              <a:effectLst/>
              <a:latin typeface="Cambria" panose="02040503050406030204" pitchFamily="18" charset="0"/>
              <a:ea typeface="Cambria" panose="02040503050406030204" pitchFamily="18" charset="0"/>
            </a:endParaRPr>
          </a:p>
        </p:txBody>
      </p:sp>
      <p:sp>
        <p:nvSpPr>
          <p:cNvPr id="21" name="TextBox 20"/>
          <p:cNvSpPr txBox="1"/>
          <p:nvPr/>
        </p:nvSpPr>
        <p:spPr>
          <a:xfrm>
            <a:off x="993568" y="465639"/>
            <a:ext cx="6626431" cy="1568450"/>
          </a:xfrm>
          <a:prstGeom prst="rect">
            <a:avLst/>
          </a:prstGeom>
          <a:noFill/>
        </p:spPr>
        <p:txBody>
          <a:bodyPr wrap="square" rtlCol="0">
            <a:spAutoFit/>
          </a:bodyPr>
          <a:lstStyle/>
          <a:p>
            <a:pPr algn="ctr"/>
            <a:r>
              <a:rPr lang="vi-VN" sz="3200" dirty="0">
                <a:latin typeface="Times New Roman" panose="02020603050405020304" pitchFamily="18" charset="0"/>
                <a:ea typeface="Cambria" panose="02040503050406030204" pitchFamily="18" charset="0"/>
                <a:cs typeface="Times New Roman" panose="02020603050405020304" pitchFamily="18" charset="0"/>
              </a:rPr>
              <a:t>Em có nhận xét gì khi nhìn thấy khung cảnh sân trường sau buổi sinh hoạt dưới cờ như hình bên?</a:t>
            </a:r>
            <a:endParaRPr lang="vi-VN" sz="3200" dirty="0">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an sát tranh và cho biết hành động trong tr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3865" y="1265382"/>
            <a:ext cx="6743700" cy="4324351"/>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2" descr="Đánh dấu X dấu chéo, sai, đồ thị, Đánh dấu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804883" y="4002981"/>
            <a:ext cx="3215435" cy="2129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ện tượng vứt rác bừa bãi của học sinh ở khu vực trường họ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63675" y="1084580"/>
            <a:ext cx="9277985" cy="448310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7" name="Picture 2" descr="Đánh dấu X dấu chéo, sai, đồ thị, Đánh dấu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58408" y="4367207"/>
            <a:ext cx="2724143" cy="1803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oáng váng trước kiệt tác vẽ lên bàn của chàng tân sinh viên ĐH Duy Tâ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21392482">
            <a:off x="2305685" y="795655"/>
            <a:ext cx="7863840" cy="546989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Đánh dấu X dấu chéo, sai, đồ thị, Đánh dấu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701930" y="4428359"/>
            <a:ext cx="2696435" cy="1785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p:nvPr>
        </p:nvSpPr>
        <p:spPr/>
        <p:txBody>
          <a:bodyPr/>
          <a:p>
            <a:endParaRPr lang="en-US"/>
          </a:p>
        </p:txBody>
      </p:sp>
      <p:sp>
        <p:nvSpPr>
          <p:cNvPr id="5" name="Text Placeholder 4"/>
          <p:cNvSpPr>
            <a:spLocks noGrp="1"/>
          </p:cNvSpPr>
          <p:nvPr>
            <p:ph type="body" idx="1"/>
          </p:nvPr>
        </p:nvSpPr>
        <p:spPr/>
        <p:txBody>
          <a:bodyPr/>
          <a:p>
            <a:endParaRPr lang="en-US"/>
          </a:p>
        </p:txBody>
      </p:sp>
      <p:pic>
        <p:nvPicPr>
          <p:cNvPr id="7" name="Nội dung đoạn văn bản của bạn (7)">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video fullScrn="0">
              <p:cMediaNode>
                <p:cTn id="2" fill="hold" display="1">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103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op 50 mẫu phông nền lớp học đẹp độc đáo nhất"/>
          <p:cNvPicPr>
            <a:picLocks noChangeAspect="1" noChangeArrowheads="1"/>
          </p:cNvPicPr>
          <p:nvPr/>
        </p:nvPicPr>
        <p:blipFill rotWithShape="1">
          <a:blip r:embed="rId1">
            <a:extLst>
              <a:ext uri="{28A0092B-C50C-407E-A947-70E740481C1C}">
                <a14:useLocalDpi xmlns:a14="http://schemas.microsoft.com/office/drawing/2010/main" val="0"/>
              </a:ext>
            </a:extLst>
          </a:blip>
          <a:srcRect b="11434"/>
          <a:stretch>
            <a:fillRect/>
          </a:stretch>
        </p:blipFill>
        <p:spPr bwMode="auto">
          <a:xfrm>
            <a:off x="1290" y="1101"/>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kids cleaning&#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9417" b="94750" l="3833" r="90000">
                        <a14:foregroundMark x1="29250" y1="66250" x2="18750" y2="66167"/>
                        <a14:foregroundMark x1="18750" y1="66167" x2="18500" y2="66250"/>
                        <a14:foregroundMark x1="41667" y1="91833" x2="7833" y2="85917"/>
                        <a14:foregroundMark x1="7833" y1="85917" x2="7667" y2="85833"/>
                        <a14:foregroundMark x1="29583" y1="82000" x2="19083" y2="70333"/>
                        <a14:foregroundMark x1="44667" y1="91167" x2="13750" y2="90333"/>
                        <a14:foregroundMark x1="47500" y1="95000" x2="31167" y2="94750"/>
                        <a14:foregroundMark x1="31167" y1="94750" x2="24583" y2="90667"/>
                        <a14:foregroundMark x1="24583" y1="90667" x2="12417" y2="89667"/>
                        <a14:foregroundMark x1="18500" y1="83083" x2="20083" y2="79250"/>
                        <a14:foregroundMark x1="29583" y1="73750" x2="25000" y2="73917"/>
                        <a14:foregroundMark x1="9000" y1="82000" x2="3833" y2="81833"/>
                        <a14:backgroundMark x1="39250" y1="46000" x2="20250" y2="44667"/>
                        <a14:backgroundMark x1="7667" y1="24917" x2="20667" y2="35000"/>
                        <a14:backgroundMark x1="16750" y1="21500" x2="19250" y2="2417"/>
                        <a14:backgroundMark x1="40250" y1="27417" x2="15750" y2="14583"/>
                        <a14:backgroundMark x1="15750" y1="14583" x2="14167" y2="12583"/>
                      </a14:backgroundRemoval>
                    </a14:imgEffect>
                  </a14:imgLayer>
                </a14:imgProps>
              </a:ext>
              <a:ext uri="{28A0092B-C50C-407E-A947-70E740481C1C}">
                <a14:useLocalDpi xmlns:a14="http://schemas.microsoft.com/office/drawing/2010/main" val="0"/>
              </a:ext>
            </a:extLst>
          </a:blip>
          <a:srcRect l="3748" t="55959" r="52630" b="5168"/>
          <a:stretch>
            <a:fillRect/>
          </a:stretch>
        </p:blipFill>
        <p:spPr>
          <a:xfrm>
            <a:off x="7955934" y="3407870"/>
            <a:ext cx="4049486" cy="3561354"/>
          </a:xfrm>
          <a:prstGeom prst="rect">
            <a:avLst/>
          </a:prstGeom>
        </p:spPr>
      </p:pic>
      <p:pic>
        <p:nvPicPr>
          <p:cNvPr id="8" name="Picture 7" descr="A group of kids cleaning&#10;&#10;Description automatically generated"/>
          <p:cNvPicPr>
            <a:picLocks noChangeAspect="1"/>
          </p:cNvPicPr>
          <p:nvPr/>
        </p:nvPicPr>
        <p:blipFill rotWithShape="1">
          <a:blip r:embed="rId4">
            <a:extLst>
              <a:ext uri="{BEBA8EAE-BF5A-486C-A8C5-ECC9F3942E4B}">
                <a14:imgProps xmlns:a14="http://schemas.microsoft.com/office/drawing/2010/main">
                  <a14:imgLayer r:embed="rId3">
                    <a14:imgEffect>
                      <a14:backgroundRemoval t="7833" b="85250" l="6417" r="90000">
                        <a14:foregroundMark x1="15333" y1="13250" x2="12667" y2="38417"/>
                        <a14:foregroundMark x1="12667" y1="38417" x2="12500" y2="38417"/>
                        <a14:foregroundMark x1="37417" y1="46917" x2="19750" y2="49667"/>
                        <a14:foregroundMark x1="25000" y1="36333" x2="18500" y2="26667"/>
                        <a14:foregroundMark x1="17750" y1="43333" x2="6417" y2="42667"/>
                        <a14:foregroundMark x1="17750" y1="46000" x2="9417" y2="43083"/>
                        <a14:foregroundMark x1="9417" y1="43083" x2="7083" y2="45167"/>
                        <a14:foregroundMark x1="27750" y1="43333" x2="26000" y2="40833"/>
                        <a14:foregroundMark x1="2917" y1="23333" x2="11750" y2="11583"/>
                        <a14:foregroundMark x1="11750" y1="11583" x2="17583" y2="7833"/>
                        <a14:backgroundMark x1="36417" y1="31000" x2="28167" y2="11917"/>
                        <a14:backgroundMark x1="32000" y1="34333" x2="25667" y2="15250"/>
                        <a14:backgroundMark x1="26583" y1="29833" x2="24250" y2="25583"/>
                        <a14:backgroundMark x1="33250" y1="12750" x2="30917" y2="12750"/>
                      </a14:backgroundRemoval>
                    </a14:imgEffect>
                  </a14:imgLayer>
                </a14:imgProps>
              </a:ext>
              <a:ext uri="{28A0092B-C50C-407E-A947-70E740481C1C}">
                <a14:useLocalDpi xmlns:a14="http://schemas.microsoft.com/office/drawing/2010/main" val="0"/>
              </a:ext>
            </a:extLst>
          </a:blip>
          <a:srcRect l="-704" t="7416" r="62857" b="47191"/>
          <a:stretch>
            <a:fillRect/>
          </a:stretch>
        </p:blipFill>
        <p:spPr>
          <a:xfrm>
            <a:off x="-257328" y="3156503"/>
            <a:ext cx="4049486" cy="3812721"/>
          </a:xfrm>
          <a:prstGeom prst="rect">
            <a:avLst/>
          </a:prstGeom>
        </p:spPr>
      </p:pic>
      <p:sp>
        <p:nvSpPr>
          <p:cNvPr id="2" name="Rectangle: Rounded Corners 1"/>
          <p:cNvSpPr/>
          <p:nvPr/>
        </p:nvSpPr>
        <p:spPr>
          <a:xfrm>
            <a:off x="3383099" y="723719"/>
            <a:ext cx="5856514" cy="334191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015343" y="833229"/>
            <a:ext cx="5421085" cy="1333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Dặn</a:t>
            </a:r>
            <a:r>
              <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 </a:t>
            </a: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dò</a:t>
            </a:r>
            <a:endPar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endParaRPr>
          </a:p>
        </p:txBody>
      </p:sp>
      <p:pic>
        <p:nvPicPr>
          <p:cNvPr id="3" name="Picture 2" descr="A group of kids cleaning&#10;&#10;Description automatically generated"/>
          <p:cNvPicPr>
            <a:picLocks noChangeAspect="1"/>
          </p:cNvPicPr>
          <p:nvPr/>
        </p:nvPicPr>
        <p:blipFill rotWithShape="1">
          <a:blip r:embed="rId5">
            <a:extLst>
              <a:ext uri="{BEBA8EAE-BF5A-486C-A8C5-ECC9F3942E4B}">
                <a14:imgProps xmlns:a14="http://schemas.microsoft.com/office/drawing/2010/main">
                  <a14:imgLayer r:embed="rId3">
                    <a14:imgEffect>
                      <a14:backgroundRemoval t="9483" b="85348" l="10000" r="90000">
                        <a14:foregroundMark x1="36250" y1="16250" x2="38833" y2="17167"/>
                        <a14:foregroundMark x1="37583" y1="15167" x2="46583" y2="21833"/>
                        <a14:foregroundMark x1="46583" y1="21833" x2="54477" y2="36296"/>
                        <a14:foregroundMark x1="63516" y1="34908" x2="64250" y2="34583"/>
                        <a14:foregroundMark x1="64291" y1="34389" x2="64024" y2="35646"/>
                        <a14:foregroundMark x1="64250" y1="34583" x2="64255" y2="34562"/>
                        <a14:foregroundMark x1="42500" y1="43917" x2="48667" y2="42750"/>
                        <a14:foregroundMark x1="46917" y1="47250" x2="42333" y2="42750"/>
                        <a14:backgroundMark x1="59917" y1="44333" x2="61833" y2="32250"/>
                        <a14:backgroundMark x1="61833" y1="32250" x2="61833" y2="32250"/>
                        <a14:backgroundMark x1="59750" y1="48167" x2="63250" y2="35333"/>
                        <a14:backgroundMark x1="63917" y1="36750" x2="62750" y2="46833"/>
                        <a14:backgroundMark x1="62750" y1="46833" x2="62500" y2="47500"/>
                        <a14:backgroundMark x1="57583" y1="47500" x2="54667" y2="37583"/>
                        <a14:backgroundMark x1="54667" y1="37583" x2="56250" y2="34000"/>
                        <a14:backgroundMark x1="59000" y1="46417" x2="55333" y2="39000"/>
                        <a14:backgroundMark x1="57750" y1="45000" x2="53667" y2="36917"/>
                        <a14:backgroundMark x1="53667" y1="36917" x2="53583" y2="36917"/>
                        <a14:backgroundMark x1="57583" y1="42750" x2="56083" y2="38250"/>
                        <a14:backgroundMark x1="57417" y1="43917" x2="57833" y2="35833"/>
                        <a14:backgroundMark x1="64250" y1="36000" x2="61500" y2="36000"/>
                        <a14:backgroundMark x1="61667" y1="44333" x2="57250" y2="45667"/>
                        <a14:backgroundMark x1="58500" y1="43417" x2="53417" y2="36750"/>
                        <a14:backgroundMark x1="62500" y1="38500" x2="55167" y2="38083"/>
                        <a14:backgroundMark x1="55167" y1="38083" x2="53583" y2="36750"/>
                        <a14:backgroundMark x1="64500" y1="36000" x2="57417" y2="37583"/>
                        <a14:backgroundMark x1="55000" y1="36917" x2="54500" y2="35333"/>
                        <a14:backgroundMark x1="64833" y1="36000" x2="64417" y2="33583"/>
                      </a14:backgroundRemoval>
                    </a14:imgEffect>
                  </a14:imgLayer>
                </a14:imgProps>
              </a:ext>
              <a:ext uri="{28A0092B-C50C-407E-A947-70E740481C1C}">
                <a14:useLocalDpi xmlns:a14="http://schemas.microsoft.com/office/drawing/2010/main" val="0"/>
              </a:ext>
            </a:extLst>
          </a:blip>
          <a:srcRect l="32472" r="41656" b="52050"/>
          <a:stretch>
            <a:fillRect/>
          </a:stretch>
        </p:blipFill>
        <p:spPr>
          <a:xfrm>
            <a:off x="3792910" y="1561556"/>
            <a:ext cx="3135086" cy="46917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rot="21013154">
            <a:off x="1646007" y="672739"/>
            <a:ext cx="9228308" cy="4338320"/>
          </a:xfrm>
          <a:prstGeom prst="rect">
            <a:avLst/>
          </a:prstGeom>
          <a:noFill/>
        </p:spPr>
        <p:txBody>
          <a:bodyPr wrap="square" rtlCol="0">
            <a:spAutoFit/>
          </a:bodyPr>
          <a:lstStyle/>
          <a:p>
            <a:pPr algn="ctr"/>
            <a:r>
              <a:rPr lang="en-US" altLang="zh-CN" sz="13800" dirty="0">
                <a:ln w="44450">
                  <a:solidFill>
                    <a:srgbClr val="FF0000"/>
                  </a:solidFill>
                </a:ln>
                <a:solidFill>
                  <a:srgbClr val="FCECD2"/>
                </a:solidFill>
                <a:latin typeface="Times New Roman" panose="02020603050405020304" pitchFamily="18" charset="0"/>
                <a:ea typeface="ZapfChancery-Medium" panose="00000400000000000000" pitchFamily="2" charset="-93"/>
                <a:cs typeface="Times New Roman" panose="02020603050405020304" pitchFamily="18" charset="0"/>
                <a:sym typeface="字魂27号-布丁体" panose="00000500000000000000" pitchFamily="2" charset="-122"/>
              </a:rPr>
              <a:t>CHÀO </a:t>
            </a:r>
            <a:endParaRPr lang="vi-VN" altLang="zh-CN" sz="13800" dirty="0">
              <a:ln w="44450">
                <a:solidFill>
                  <a:srgbClr val="FF0000"/>
                </a:solidFill>
              </a:ln>
              <a:solidFill>
                <a:srgbClr val="FCECD2"/>
              </a:solidFill>
              <a:latin typeface="Times New Roman" panose="02020603050405020304" pitchFamily="18" charset="0"/>
              <a:ea typeface="ZapfChancery-Medium" panose="00000400000000000000" pitchFamily="2" charset="-93"/>
              <a:cs typeface="Times New Roman" panose="02020603050405020304" pitchFamily="18" charset="0"/>
              <a:sym typeface="字魂27号-布丁体" panose="00000500000000000000" pitchFamily="2" charset="-122"/>
            </a:endParaRPr>
          </a:p>
          <a:p>
            <a:pPr algn="ctr"/>
            <a:r>
              <a:rPr lang="en-US" altLang="zh-CN" sz="13800" dirty="0">
                <a:ln w="44450">
                  <a:solidFill>
                    <a:srgbClr val="FF0000"/>
                  </a:solidFill>
                </a:ln>
                <a:solidFill>
                  <a:srgbClr val="FCECD2"/>
                </a:solidFill>
                <a:latin typeface="Times New Roman" panose="02020603050405020304" pitchFamily="18" charset="0"/>
                <a:ea typeface="ZapfChancery-Medium" panose="00000400000000000000" pitchFamily="2" charset="-93"/>
                <a:cs typeface="Times New Roman" panose="02020603050405020304" pitchFamily="18" charset="0"/>
                <a:sym typeface="字魂27号-布丁体" panose="00000500000000000000" pitchFamily="2" charset="-122"/>
              </a:rPr>
              <a:t>TẠM BIỆT</a:t>
            </a:r>
            <a:endParaRPr lang="zh-CN" altLang="en-US" sz="13800" dirty="0">
              <a:ln w="44450">
                <a:solidFill>
                  <a:srgbClr val="FF0000"/>
                </a:solidFill>
              </a:ln>
              <a:solidFill>
                <a:srgbClr val="FCECD2"/>
              </a:solidFill>
              <a:latin typeface="Times New Roman" panose="02020603050405020304" pitchFamily="18" charset="0"/>
              <a:ea typeface="ZapfChancery-Medium" panose="00000400000000000000" pitchFamily="2" charset="-93"/>
              <a:cs typeface="Times New Roman" panose="02020603050405020304" pitchFamily="18" charset="0"/>
              <a:sym typeface="字魂27号-布丁体" panose="00000500000000000000" pitchFamily="2" charset="-122"/>
            </a:endParaRPr>
          </a:p>
        </p:txBody>
      </p:sp>
      <p:sp>
        <p:nvSpPr>
          <p:cNvPr id="14" name="Rectangle 13"/>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Placeholder 4"/>
          <p:cNvSpPr>
            <a:spLocks noGrp="1"/>
          </p:cNvSpPr>
          <p:nvPr>
            <p:ph type="body" idx="1"/>
          </p:nvPr>
        </p:nvSpPr>
        <p:spPr/>
        <p:txBody>
          <a:bodyPr/>
          <a:p>
            <a:pPr marL="0" indent="0" algn="ctr">
              <a:buNone/>
            </a:pPr>
            <a:r>
              <a:rPr lang="vi-VN" altLang="en-US" sz="6000">
                <a:latin typeface="Times New Roman" panose="02020603050405020304" pitchFamily="18" charset="0"/>
                <a:cs typeface="Times New Roman" panose="02020603050405020304" pitchFamily="18" charset="0"/>
              </a:rPr>
              <a:t>Tự nhiên và xã hội</a:t>
            </a:r>
            <a:endParaRPr lang="vi-VN" altLang="en-US" sz="6000">
              <a:latin typeface="Times New Roman" panose="02020603050405020304" pitchFamily="18" charset="0"/>
              <a:cs typeface="Times New Roman" panose="02020603050405020304" pitchFamily="18" charset="0"/>
            </a:endParaRPr>
          </a:p>
          <a:p>
            <a:pPr marL="0" indent="0" algn="ctr">
              <a:buNone/>
            </a:pPr>
            <a:r>
              <a:rPr lang="vi-VN" altLang="en-US" sz="6000">
                <a:latin typeface="Times New Roman" panose="02020603050405020304" pitchFamily="18" charset="0"/>
                <a:cs typeface="Times New Roman" panose="02020603050405020304" pitchFamily="18" charset="0"/>
              </a:rPr>
              <a:t>Bài 9: Giữ vệ sinh trường học (Tiết 1)</a:t>
            </a:r>
            <a:endParaRPr lang="vi-VN" altLang="en-US" sz="6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0127" y="1773382"/>
            <a:ext cx="13513101" cy="2286943"/>
          </a:xfrm>
          <a:prstGeom prst="rect">
            <a:avLst/>
          </a:prstGeom>
        </p:spPr>
      </p:pic>
      <p:sp>
        <p:nvSpPr>
          <p:cNvPr id="3" name="Rectangle 2"/>
          <p:cNvSpPr/>
          <p:nvPr/>
        </p:nvSpPr>
        <p:spPr>
          <a:xfrm rot="1342808">
            <a:off x="8667987" y="5227729"/>
            <a:ext cx="1134290" cy="390124"/>
          </a:xfrm>
          <a:prstGeom prst="rect">
            <a:avLst/>
          </a:prstGeom>
          <a:solidFill>
            <a:srgbClr val="F0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957195" y="653090"/>
            <a:ext cx="7257474" cy="1568450"/>
          </a:xfrm>
          <a:prstGeom prst="rect">
            <a:avLst/>
          </a:prstGeom>
          <a:noFill/>
        </p:spPr>
        <p:txBody>
          <a:bodyPr wrap="square" rtlCol="0">
            <a:spAutoFit/>
          </a:bodyPr>
          <a:lstStyle/>
          <a:p>
            <a:pPr algn="just"/>
            <a:r>
              <a:rPr lang="vi-VN" sz="3200" dirty="0">
                <a:latin typeface="Times New Roman" panose="02020603050405020304" pitchFamily="18" charset="0"/>
                <a:ea typeface="Cambria" panose="02040503050406030204" pitchFamily="18" charset="0"/>
                <a:cs typeface="Times New Roman" panose="02020603050405020304" pitchFamily="18" charset="0"/>
              </a:rPr>
              <a:t>Cho biết các bạn trong hình đang làm gì. Những việc làm nào của các bạn mà em không đồng tình? Vì sao?</a:t>
            </a:r>
            <a:endParaRPr lang="vi-VN" sz="3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rotWithShape="1">
          <a:blip r:embed="rId1"/>
          <a:srcRect l="10710" t="25366" r="37056" b="28108"/>
          <a:stretch>
            <a:fillRect/>
          </a:stretch>
        </p:blipFill>
        <p:spPr>
          <a:xfrm>
            <a:off x="2437862" y="2222750"/>
            <a:ext cx="3837310" cy="1922563"/>
          </a:xfrm>
          <a:prstGeom prst="rect">
            <a:avLst/>
          </a:prstGeom>
        </p:spPr>
      </p:pic>
      <p:pic>
        <p:nvPicPr>
          <p:cNvPr id="15" name="Picture 14"/>
          <p:cNvPicPr>
            <a:picLocks noChangeAspect="1"/>
          </p:cNvPicPr>
          <p:nvPr/>
        </p:nvPicPr>
        <p:blipFill rotWithShape="1">
          <a:blip r:embed="rId2"/>
          <a:srcRect l="10922" t="32175" r="37802" b="22624"/>
          <a:stretch>
            <a:fillRect/>
          </a:stretch>
        </p:blipFill>
        <p:spPr>
          <a:xfrm>
            <a:off x="2437862" y="4146524"/>
            <a:ext cx="3837310" cy="1989606"/>
          </a:xfrm>
          <a:prstGeom prst="rect">
            <a:avLst/>
          </a:prstGeom>
        </p:spPr>
      </p:pic>
      <p:pic>
        <p:nvPicPr>
          <p:cNvPr id="16" name="Picture 15"/>
          <p:cNvPicPr>
            <a:picLocks noChangeAspect="1"/>
          </p:cNvPicPr>
          <p:nvPr/>
        </p:nvPicPr>
        <p:blipFill rotWithShape="1">
          <a:blip r:embed="rId3"/>
          <a:srcRect l="22411" t="27636" r="26419" b="31134"/>
          <a:stretch>
            <a:fillRect/>
          </a:stretch>
        </p:blipFill>
        <p:spPr>
          <a:xfrm>
            <a:off x="6494112" y="2222750"/>
            <a:ext cx="4497162" cy="1922563"/>
          </a:xfrm>
          <a:prstGeom prst="rect">
            <a:avLst/>
          </a:prstGeom>
        </p:spPr>
      </p:pic>
      <p:pic>
        <p:nvPicPr>
          <p:cNvPr id="17" name="Picture 16"/>
          <p:cNvPicPr>
            <a:picLocks noChangeAspect="1"/>
          </p:cNvPicPr>
          <p:nvPr/>
        </p:nvPicPr>
        <p:blipFill rotWithShape="1">
          <a:blip r:embed="rId4"/>
          <a:srcRect l="42518" t="19882" r="20142" b="21111"/>
          <a:stretch>
            <a:fillRect/>
          </a:stretch>
        </p:blipFill>
        <p:spPr>
          <a:xfrm>
            <a:off x="6494113" y="4145508"/>
            <a:ext cx="4497161" cy="2097047"/>
          </a:xfrm>
          <a:prstGeom prst="rect">
            <a:avLst/>
          </a:prstGeom>
        </p:spPr>
      </p:pic>
      <p:pic>
        <p:nvPicPr>
          <p:cNvPr id="10" name="Picture 9"/>
          <p:cNvPicPr>
            <a:picLocks noChangeAspect="1"/>
          </p:cNvPicPr>
          <p:nvPr/>
        </p:nvPicPr>
        <p:blipFill rotWithShape="1">
          <a:blip r:embed="rId5">
            <a:clrChange>
              <a:clrFrom>
                <a:srgbClr val="FFFFFF"/>
              </a:clrFrom>
              <a:clrTo>
                <a:srgbClr val="FFFFFF">
                  <a:alpha val="0"/>
                </a:srgbClr>
              </a:clrTo>
            </a:clrChange>
          </a:blip>
          <a:srcRect l="7885" t="27476" r="84538" b="54053"/>
          <a:stretch>
            <a:fillRect/>
          </a:stretch>
        </p:blipFill>
        <p:spPr>
          <a:xfrm>
            <a:off x="1521939" y="652507"/>
            <a:ext cx="1358154" cy="9399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7028" y="856662"/>
            <a:ext cx="1160780" cy="5219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80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a:t>
            </a:r>
            <a:r>
              <a:rPr kumimoji="0" lang="vi-VN" altLang="zh-CN" sz="2800" i="0" u="none" strike="noStrike" kern="1200" cap="none" spc="0" normalizeH="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1</a:t>
            </a:r>
            <a:endParaRPr kumimoji="0" lang="zh-CN" altLang="en-US" sz="280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3" name="Picture 2"/>
          <p:cNvPicPr>
            <a:picLocks noChangeAspect="1"/>
          </p:cNvPicPr>
          <p:nvPr/>
        </p:nvPicPr>
        <p:blipFill rotWithShape="1">
          <a:blip r:embed="rId1"/>
          <a:srcRect l="10710" t="25366" r="37056" b="28108"/>
          <a:stretch>
            <a:fillRect/>
          </a:stretch>
        </p:blipFill>
        <p:spPr>
          <a:xfrm>
            <a:off x="2688590" y="856615"/>
            <a:ext cx="7420610" cy="52933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7028" y="856662"/>
            <a:ext cx="1160780" cy="5219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80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a:t>
            </a:r>
            <a:r>
              <a:rPr kumimoji="0" lang="vi-VN" altLang="zh-CN" sz="2800" i="0" u="none" strike="noStrike" kern="1200" cap="none" spc="0" normalizeH="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2</a:t>
            </a:r>
            <a:endParaRPr kumimoji="0" lang="zh-CN" altLang="en-US" sz="280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Picture 14"/>
          <p:cNvPicPr>
            <a:picLocks noChangeAspect="1"/>
          </p:cNvPicPr>
          <p:nvPr/>
        </p:nvPicPr>
        <p:blipFill rotWithShape="1">
          <a:blip r:embed="rId1"/>
          <a:srcRect l="10922" t="32175" r="37802" b="22624"/>
          <a:stretch>
            <a:fillRect/>
          </a:stretch>
        </p:blipFill>
        <p:spPr>
          <a:xfrm>
            <a:off x="2466975" y="763270"/>
            <a:ext cx="7776845" cy="5393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50678" y="856662"/>
            <a:ext cx="147348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Hình</a:t>
            </a:r>
            <a:r>
              <a:rPr kumimoji="0" lang="vi-VN" altLang="zh-CN" sz="2800" b="0" i="0" u="none" strike="noStrike" kern="1200" cap="none" spc="0" normalizeH="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rPr>
              <a:t> 3</a:t>
            </a:r>
            <a:endParaRPr kumimoji="0" lang="zh-CN" altLang="en-US" sz="2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pic>
        <p:nvPicPr>
          <p:cNvPr id="16" name="Picture 15"/>
          <p:cNvPicPr>
            <a:picLocks noChangeAspect="1"/>
          </p:cNvPicPr>
          <p:nvPr/>
        </p:nvPicPr>
        <p:blipFill rotWithShape="1">
          <a:blip r:embed="rId1"/>
          <a:srcRect l="22411" t="27636" r="26419" b="31134"/>
          <a:stretch>
            <a:fillRect/>
          </a:stretch>
        </p:blipFill>
        <p:spPr>
          <a:xfrm>
            <a:off x="2534285" y="664210"/>
            <a:ext cx="7593330" cy="5474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07028" y="856662"/>
            <a:ext cx="1160780" cy="52197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 4</a:t>
            </a:r>
            <a:endParaRPr kumimoji="0" lang="vi-VN"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7" name="Picture 16"/>
          <p:cNvPicPr>
            <a:picLocks noChangeAspect="1"/>
          </p:cNvPicPr>
          <p:nvPr/>
        </p:nvPicPr>
        <p:blipFill rotWithShape="1">
          <a:blip r:embed="rId1"/>
          <a:srcRect l="42518" t="19882" r="20142" b="21111"/>
          <a:stretch>
            <a:fillRect/>
          </a:stretch>
        </p:blipFill>
        <p:spPr>
          <a:xfrm>
            <a:off x="2468245" y="691515"/>
            <a:ext cx="7837170" cy="5520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697</Words>
  <Application>WPS Presentation</Application>
  <PresentationFormat>Widescreen</PresentationFormat>
  <Paragraphs>32</Paragraphs>
  <Slides>25</Slides>
  <Notes>19</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25</vt:i4>
      </vt:variant>
    </vt:vector>
  </HeadingPairs>
  <TitlesOfParts>
    <vt:vector size="47" baseType="lpstr">
      <vt:lpstr>Arial</vt:lpstr>
      <vt:lpstr>SimSun</vt:lpstr>
      <vt:lpstr>Wingdings</vt:lpstr>
      <vt:lpstr>SVN-Newton</vt:lpstr>
      <vt:lpstr>Segoe Print</vt:lpstr>
      <vt:lpstr>Times New Roman</vt:lpstr>
      <vt:lpstr>#9Slide07 HoneyCream</vt:lpstr>
      <vt:lpstr>#9Slide05 Bodega Script</vt:lpstr>
      <vt:lpstr>Arial</vt:lpstr>
      <vt:lpstr>#9Slide05 Aphrodite Pro</vt:lpstr>
      <vt:lpstr>UTM Avo</vt:lpstr>
      <vt:lpstr>等线</vt:lpstr>
      <vt:lpstr>Cambria</vt:lpstr>
      <vt:lpstr>字魂70号-灵悦黑体</vt:lpstr>
      <vt:lpstr>Microsoft YaHei</vt:lpstr>
      <vt:lpstr>Arial Unicode MS</vt:lpstr>
      <vt:lpstr>Calibri</vt:lpstr>
      <vt:lpstr>Calibri</vt:lpstr>
      <vt:lpstr>ZapfChancery-Medium</vt:lpstr>
      <vt:lpstr>字魂27号-布丁体</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Thực hành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Minh Thư</cp:lastModifiedBy>
  <cp:revision>49</cp:revision>
  <dcterms:created xsi:type="dcterms:W3CDTF">2022-10-08T01:45:00Z</dcterms:created>
  <dcterms:modified xsi:type="dcterms:W3CDTF">2025-11-04T10:27:33Z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79110D5280ED4B8C80D6A55D6379DA37_13</vt:lpwstr>
  </property>
  <property fmtid="{D5CDD505-2E9C-101B-9397-08002B2CF9AE}" pid="3" name="KSOProductBuildVer">
    <vt:lpwstr>1033-12.2.0.22530</vt:lpwstr>
  </property>
</Properties>
</file>