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427" r:id="rId2"/>
    <p:sldId id="430" r:id="rId3"/>
    <p:sldId id="432" r:id="rId4"/>
    <p:sldId id="446" r:id="rId5"/>
    <p:sldId id="447" r:id="rId6"/>
    <p:sldId id="448" r:id="rId7"/>
    <p:sldId id="449" r:id="rId8"/>
    <p:sldId id="450" r:id="rId9"/>
    <p:sldId id="451" r:id="rId10"/>
    <p:sldId id="445" r:id="rId11"/>
    <p:sldId id="438" r:id="rId12"/>
    <p:sldId id="431" r:id="rId13"/>
  </p:sldIdLst>
  <p:sldSz cx="16276638" cy="9144000"/>
  <p:notesSz cx="6858000" cy="9144000"/>
  <p:custDataLst>
    <p:tags r:id="rId15"/>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F7C80"/>
    <a:srgbClr val="FF0066"/>
    <a:srgbClr val="FF6600"/>
    <a:srgbClr val="6600CC"/>
    <a:srgbClr val="3333FF"/>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76" autoAdjust="0"/>
    <p:restoredTop sz="99274" autoAdjust="0"/>
  </p:normalViewPr>
  <p:slideViewPr>
    <p:cSldViewPr>
      <p:cViewPr>
        <p:scale>
          <a:sx n="50" d="100"/>
          <a:sy n="50" d="100"/>
        </p:scale>
        <p:origin x="-564" y="-80"/>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1C4FA25-5DD5-485C-BCD2-EF739D2A7194}" type="slidenum">
              <a:rPr lang="en-US" altLang="en-US" smtClean="0"/>
              <a:pPr>
                <a:defRPr/>
              </a:pPr>
              <a:t>11</a:t>
            </a:fld>
            <a:endParaRPr lang="en-US" altLang="en-US"/>
          </a:p>
        </p:txBody>
      </p:sp>
    </p:spTree>
    <p:extLst>
      <p:ext uri="{BB962C8B-B14F-4D97-AF65-F5344CB8AC3E}">
        <p14:creationId xmlns:p14="http://schemas.microsoft.com/office/powerpoint/2010/main" val="2067895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smtClean="0"/>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smtClean="0"/>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smtClean="0"/>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smtClean="0"/>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smtClean="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hyperlink" Target="Van%20dung/Cau%204.pptx" TargetMode="External"/><Relationship Id="rId13" Type="http://schemas.openxmlformats.org/officeDocument/2006/relationships/image" Target="../media/image19.jpeg"/><Relationship Id="rId3" Type="http://schemas.openxmlformats.org/officeDocument/2006/relationships/image" Target="../media/image6.jpg"/><Relationship Id="rId7" Type="http://schemas.openxmlformats.org/officeDocument/2006/relationships/image" Target="../media/image15.jpeg"/><Relationship Id="rId12" Type="http://schemas.openxmlformats.org/officeDocument/2006/relationships/image" Target="../media/image18.jpeg"/><Relationship Id="rId17" Type="http://schemas.openxmlformats.org/officeDocument/2006/relationships/image" Target="../media/image23.jpeg"/><Relationship Id="rId2" Type="http://schemas.openxmlformats.org/officeDocument/2006/relationships/notesSlide" Target="../notesSlides/notesSlide1.xml"/><Relationship Id="rId16"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hyperlink" Target="Van%20dung/Cau%203.pptx" TargetMode="External"/><Relationship Id="rId11" Type="http://schemas.openxmlformats.org/officeDocument/2006/relationships/image" Target="../media/image17.jpeg"/><Relationship Id="rId5" Type="http://schemas.openxmlformats.org/officeDocument/2006/relationships/image" Target="../media/image14.jpeg"/><Relationship Id="rId15" Type="http://schemas.openxmlformats.org/officeDocument/2006/relationships/image" Target="../media/image21.jpeg"/><Relationship Id="rId10" Type="http://schemas.openxmlformats.org/officeDocument/2006/relationships/hyperlink" Target="Van%20dung/Cau%201.pptx" TargetMode="External"/><Relationship Id="rId4" Type="http://schemas.openxmlformats.org/officeDocument/2006/relationships/hyperlink" Target="Van%20dung/Cau%202.pptx" TargetMode="External"/><Relationship Id="rId9" Type="http://schemas.openxmlformats.org/officeDocument/2006/relationships/image" Target="../media/image16.jpeg"/><Relationship Id="rId1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5" name="Text Box 3"/>
          <p:cNvSpPr txBox="1">
            <a:spLocks noChangeArrowheads="1"/>
          </p:cNvSpPr>
          <p:nvPr/>
        </p:nvSpPr>
        <p:spPr bwMode="auto">
          <a:xfrm>
            <a:off x="3197197" y="2667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a:solidFill>
                  <a:srgbClr val="FF0066"/>
                </a:solidFill>
                <a:latin typeface="Times New Roman" pitchFamily="18" charset="0"/>
              </a:rPr>
              <a:t>TRƯỜNG TIỂU HỌC </a:t>
            </a:r>
            <a:r>
              <a:rPr lang="en-US" altLang="en-US" sz="3500" b="1" smtClean="0">
                <a:solidFill>
                  <a:srgbClr val="FF0066"/>
                </a:solidFill>
                <a:latin typeface="Times New Roman" pitchFamily="18" charset="0"/>
              </a:rPr>
              <a:t>……</a:t>
            </a:r>
            <a:endParaRPr lang="en-US" altLang="en-US" sz="3500" b="1">
              <a:solidFill>
                <a:srgbClr val="FF0066"/>
              </a:solidFill>
              <a:latin typeface="Times New Roman" pitchFamily="18" charset="0"/>
            </a:endParaRPr>
          </a:p>
        </p:txBody>
      </p:sp>
      <p:cxnSp>
        <p:nvCxnSpPr>
          <p:cNvPr id="26" name="Straight Connector 25"/>
          <p:cNvCxnSpPr/>
          <p:nvPr/>
        </p:nvCxnSpPr>
        <p:spPr>
          <a:xfrm flipV="1">
            <a:off x="5407784" y="9906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cxnSp>
        <p:nvCxnSpPr>
          <p:cNvPr id="27" name="Straight Connector 26"/>
          <p:cNvCxnSpPr/>
          <p:nvPr/>
        </p:nvCxnSpPr>
        <p:spPr>
          <a:xfrm>
            <a:off x="5852319" y="1129028"/>
            <a:ext cx="49530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sp>
        <p:nvSpPr>
          <p:cNvPr id="28" name="Text Box 14"/>
          <p:cNvSpPr txBox="1">
            <a:spLocks noChangeArrowheads="1"/>
          </p:cNvSpPr>
          <p:nvPr/>
        </p:nvSpPr>
        <p:spPr bwMode="auto">
          <a:xfrm>
            <a:off x="1585119" y="3962400"/>
            <a:ext cx="13030200" cy="2468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Tự</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nhiên</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và</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Xã</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hội</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800"/>
              </a:spcBef>
              <a:defRPr/>
            </a:pPr>
            <a:r>
              <a:rPr lang="en-US" sz="48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4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4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10</a:t>
            </a:r>
            <a:r>
              <a:rPr lang="en-US" sz="4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4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HOẠT ĐỘNG SẢN XUẤT THỦ CÔNG VÀ CÔNG NGHIỆP ( T 2)</a:t>
            </a:r>
            <a:endPar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9" name="Text Box 18"/>
          <p:cNvSpPr txBox="1">
            <a:spLocks noChangeArrowheads="1"/>
          </p:cNvSpPr>
          <p:nvPr/>
        </p:nvSpPr>
        <p:spPr bwMode="auto">
          <a:xfrm>
            <a:off x="4084093" y="8107680"/>
            <a:ext cx="7102225"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i="1">
                <a:solidFill>
                  <a:srgbClr val="0000CC"/>
                </a:solidFill>
                <a:latin typeface="Times New Roman" pitchFamily="18" charset="0"/>
              </a:rPr>
              <a:t>Giáo viên</a:t>
            </a:r>
            <a:r>
              <a:rPr lang="en-US" altLang="en-US" sz="2800" b="1" i="1" smtClean="0">
                <a:solidFill>
                  <a:srgbClr val="0000CC"/>
                </a:solidFill>
                <a:latin typeface="Times New Roman" pitchFamily="18" charset="0"/>
              </a:rPr>
              <a:t>:……………………………………</a:t>
            </a:r>
            <a:endParaRPr lang="en-US" altLang="en-US" sz="2800" b="1" i="1">
              <a:solidFill>
                <a:srgbClr val="0000CC"/>
              </a:solidFill>
              <a:latin typeface="Times New Roman" pitchFamily="18" charset="0"/>
            </a:endParaRPr>
          </a:p>
          <a:p>
            <a:pPr eaLnBrk="1" hangingPunct="1"/>
            <a:r>
              <a:rPr lang="en-US" altLang="en-US" sz="2800" b="1" i="1">
                <a:solidFill>
                  <a:srgbClr val="0000CC"/>
                </a:solidFill>
                <a:latin typeface="Times New Roman" pitchFamily="18" charset="0"/>
              </a:rPr>
              <a:t>Lớp:  3</a:t>
            </a:r>
          </a:p>
        </p:txBody>
      </p:sp>
      <p:pic>
        <p:nvPicPr>
          <p:cNvPr id="30"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0232" y="6479382"/>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17"/>
          <p:cNvSpPr txBox="1">
            <a:spLocks noChangeArrowheads="1"/>
          </p:cNvSpPr>
          <p:nvPr/>
        </p:nvSpPr>
        <p:spPr bwMode="auto">
          <a:xfrm>
            <a:off x="1889919" y="1702753"/>
            <a:ext cx="12146361"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a:t>
            </a:r>
            <a:r>
              <a:rPr lang="en-US" sz="6000" b="1" smtClean="0">
                <a:solidFill>
                  <a:srgbClr val="0000CC"/>
                </a:solidFill>
                <a:effectLst>
                  <a:outerShdw blurRad="38100" dist="38100" dir="2700000" algn="tl">
                    <a:srgbClr val="000000">
                      <a:alpha val="43137"/>
                    </a:srgbClr>
                  </a:outerShdw>
                </a:effectLst>
                <a:latin typeface="Times New Roman" pitchFamily="18" charset="0"/>
              </a:rPr>
              <a:t>CÔ</a:t>
            </a:r>
          </a:p>
          <a:p>
            <a:pPr algn="ctr" eaLnBrk="1" hangingPunct="1">
              <a:spcBef>
                <a:spcPts val="0"/>
              </a:spcBef>
              <a:defRPr/>
            </a:pPr>
            <a:r>
              <a:rPr lang="en-US" sz="6000" b="1" smtClean="0">
                <a:solidFill>
                  <a:srgbClr val="0000CC"/>
                </a:solidFill>
                <a:effectLst>
                  <a:outerShdw blurRad="38100" dist="38100" dir="2700000" algn="tl">
                    <a:srgbClr val="000000">
                      <a:alpha val="43137"/>
                    </a:srgbClr>
                  </a:outerShdw>
                </a:effectLst>
                <a:latin typeface="Times New Roman" pitchFamily="18" charset="0"/>
              </a:rPr>
              <a:t>VỀ </a:t>
            </a:r>
            <a:r>
              <a:rPr lang="en-US" sz="6000" b="1">
                <a:solidFill>
                  <a:srgbClr val="0000CC"/>
                </a:solidFill>
                <a:effectLst>
                  <a:outerShdw blurRad="38100" dist="38100" dir="2700000" algn="tl">
                    <a:srgbClr val="000000">
                      <a:alpha val="43137"/>
                    </a:srgbClr>
                  </a:outerShdw>
                </a:effectLst>
                <a:latin typeface="Times New Roman" pitchFamily="18" charset="0"/>
              </a:rPr>
              <a:t>DỰ GIỜ THĂM LỚP</a:t>
            </a:r>
          </a:p>
        </p:txBody>
      </p:sp>
      <p:pic>
        <p:nvPicPr>
          <p:cNvPr id="32" name="Picture 7" descr="BƯỚM 5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961410">
            <a:off x="13947921" y="388164"/>
            <a:ext cx="1197160" cy="156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 descr="animal-14[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417220" flipH="1">
            <a:off x="2328913" y="6922250"/>
            <a:ext cx="1110487" cy="80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3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31"/>
                                        </p:tgtEl>
                                        <p:attrNameLst>
                                          <p:attrName>style.color</p:attrName>
                                        </p:attrNameLst>
                                      </p:cBhvr>
                                      <p:by>
                                        <p:hsl h="7200000" s="0" l="0"/>
                                      </p:by>
                                    </p:animClr>
                                    <p:animClr clrSpc="hsl" dir="cw">
                                      <p:cBhvr>
                                        <p:cTn id="9" dur="2000" fill="hold"/>
                                        <p:tgtEl>
                                          <p:spTgt spid="31"/>
                                        </p:tgtEl>
                                        <p:attrNameLst>
                                          <p:attrName>fillcolor</p:attrName>
                                        </p:attrNameLst>
                                      </p:cBhvr>
                                      <p:by>
                                        <p:hsl h="7200000" s="0" l="0"/>
                                      </p:by>
                                    </p:animClr>
                                    <p:animClr clrSpc="hsl" dir="cw">
                                      <p:cBhvr>
                                        <p:cTn id="10" dur="2000" fill="hold"/>
                                        <p:tgtEl>
                                          <p:spTgt spid="31"/>
                                        </p:tgtEl>
                                        <p:attrNameLst>
                                          <p:attrName>stroke.color</p:attrName>
                                        </p:attrNameLst>
                                      </p:cBhvr>
                                      <p:by>
                                        <p:hsl h="7200000" s="0" l="0"/>
                                      </p:by>
                                    </p:animClr>
                                    <p:set>
                                      <p:cBhvr>
                                        <p:cTn id="11" dur="2000" fill="hold"/>
                                        <p:tgtEl>
                                          <p:spTgt spid="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smtClean="0">
                    <a:solidFill>
                      <a:srgbClr val="0000CC"/>
                    </a:solidFill>
                    <a:latin typeface="Times New Roman" pitchFamily="18" charset="0"/>
                    <a:cs typeface="Times New Roman" pitchFamily="18" charset="0"/>
                  </a:rPr>
                  <a:t>Thứ……ngày…..tháng…..năm…….</a:t>
                </a:r>
                <a:endParaRPr lang="en-US" sz="3000">
                  <a:solidFill>
                    <a:srgbClr val="0000CC"/>
                  </a:solidFill>
                  <a:latin typeface="Times New Roman" pitchFamily="18" charset="0"/>
                  <a:cs typeface="Times New Roman" pitchFamily="18" charset="0"/>
                </a:endParaRP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smtClean="0">
                    <a:solidFill>
                      <a:srgbClr val="FF0066"/>
                    </a:solidFill>
                    <a:latin typeface="Times New Roman" pitchFamily="18" charset="0"/>
                    <a:cs typeface="Times New Roman" pitchFamily="18" charset="0"/>
                  </a:rPr>
                  <a:t>TỰ NHIÊN VÀ XÃ HỘI</a:t>
                </a:r>
                <a:endParaRPr lang="en-US" sz="2800" b="1">
                  <a:solidFill>
                    <a:srgbClr val="FF0066"/>
                  </a:solidFill>
                  <a:latin typeface="Times New Roman" pitchFamily="18" charset="0"/>
                  <a:cs typeface="Times New Roman" pitchFamily="18" charset="0"/>
                </a:endParaRP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1204119" y="1097280"/>
            <a:ext cx="1379220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spcBef>
                <a:spcPts val="1800"/>
              </a:spcBef>
              <a:defRPr/>
            </a:pP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10</a:t>
            </a:r>
            <a:r>
              <a:rPr lang="en-US"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HOẠT ĐỘNG SẢN XUẤT </a:t>
            </a:r>
            <a:r>
              <a:rPr lang="vi-VN"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THỦ CÔNG VÀ CÔNG </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NGHIỆP ( T </a:t>
            </a:r>
            <a:r>
              <a:rPr lang="vi-VN"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2)</a:t>
            </a:r>
            <a:endPar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9" name="Picture 8"/>
          <p:cNvPicPr/>
          <p:nvPr/>
        </p:nvPicPr>
        <p:blipFill rotWithShape="1">
          <a:blip r:embed="rId3"/>
          <a:srcRect l="38278" t="60487" r="39367" b="23228"/>
          <a:stretch/>
        </p:blipFill>
        <p:spPr bwMode="auto">
          <a:xfrm>
            <a:off x="1813719" y="2438400"/>
            <a:ext cx="13030200" cy="47244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46759918"/>
      </p:ext>
    </p:extLst>
  </p:cSld>
  <p:clrMapOvr>
    <a:masterClrMapping/>
  </p:clrMapOvr>
  <p:transition spd="slow">
    <p:split orient="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smtClean="0">
                    <a:solidFill>
                      <a:srgbClr val="0000CC"/>
                    </a:solidFill>
                    <a:latin typeface="Times New Roman" pitchFamily="18" charset="0"/>
                    <a:cs typeface="Times New Roman" pitchFamily="18" charset="0"/>
                  </a:rPr>
                  <a:t>Thứ……ngày…..tháng…..năm…….</a:t>
                </a:r>
                <a:endParaRPr lang="en-US" sz="3000">
                  <a:solidFill>
                    <a:srgbClr val="0000CC"/>
                  </a:solidFill>
                  <a:latin typeface="Times New Roman" pitchFamily="18" charset="0"/>
                  <a:cs typeface="Times New Roman" pitchFamily="18" charset="0"/>
                </a:endParaRP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smtClean="0">
                    <a:solidFill>
                      <a:srgbClr val="FF0066"/>
                    </a:solidFill>
                    <a:latin typeface="Times New Roman" pitchFamily="18" charset="0"/>
                    <a:cs typeface="Times New Roman" pitchFamily="18" charset="0"/>
                  </a:rPr>
                  <a:t>TỰ NHIÊN VÀ XÃ HỘI</a:t>
                </a:r>
                <a:endParaRPr lang="en-US" sz="2800" b="1">
                  <a:solidFill>
                    <a:srgbClr val="FF0066"/>
                  </a:solidFill>
                  <a:latin typeface="Times New Roman" pitchFamily="18" charset="0"/>
                  <a:cs typeface="Times New Roman" pitchFamily="18" charset="0"/>
                </a:endParaRP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51" name="Rectangle 95"/>
          <p:cNvSpPr>
            <a:spLocks noChangeArrowheads="1"/>
          </p:cNvSpPr>
          <p:nvPr/>
        </p:nvSpPr>
        <p:spPr bwMode="auto">
          <a:xfrm>
            <a:off x="4709319" y="1219200"/>
            <a:ext cx="6629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3200" b="1" smtClean="0">
                <a:solidFill>
                  <a:srgbClr val="0000CC"/>
                </a:solidFill>
                <a:latin typeface="Times New Roman" pitchFamily="18" charset="0"/>
                <a:cs typeface="Times New Roman" pitchFamily="18" charset="0"/>
              </a:rPr>
              <a:t>TRÒ CHƠI: TÂY DU KÍ</a:t>
            </a:r>
            <a:endParaRPr lang="en-GB" sz="3200" b="1">
              <a:solidFill>
                <a:srgbClr val="0000CC"/>
              </a:solidFill>
              <a:latin typeface="Times New Roman" pitchFamily="18" charset="0"/>
              <a:cs typeface="Times New Roman" pitchFamily="18" charset="0"/>
            </a:endParaRPr>
          </a:p>
        </p:txBody>
      </p:sp>
      <p:pic>
        <p:nvPicPr>
          <p:cNvPr id="52" name="Picture 2" descr="3 tài tử đóng Đường Tăng trong Tây du ký phiên bản 1986. Ảnh: NSCC.">
            <a:hlinkClick r:id="rId4" action="ppaction://hlinkpres?slideindex=1&amp;slidetitle="/>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5554" t="50000" r="33215" b="6576"/>
          <a:stretch/>
        </p:blipFill>
        <p:spPr bwMode="auto">
          <a:xfrm>
            <a:off x="6961732" y="2201357"/>
            <a:ext cx="2210029" cy="204852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 descr="Nhân vật hư cấu Tôn Ngộ Không">
            <a:hlinkClick r:id="rId6" action="ppaction://hlinkpres?slideindex=1&amp;slidetitle="/>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7310" b="7814"/>
          <a:stretch/>
        </p:blipFill>
        <p:spPr bwMode="auto">
          <a:xfrm>
            <a:off x="1427038" y="2232181"/>
            <a:ext cx="2107266" cy="1986878"/>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Những phiên bản Trư Bát Giới đáng yêu nhất trong lịch sử Tây Du Ký -  VietNamNet">
            <a:hlinkClick r:id="rId8" action="ppaction://hlinkpres?slideindex=1&amp;slidetitle="/>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829132" y="2263003"/>
            <a:ext cx="2090987" cy="1986878"/>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8" descr="Hình ảnh đẹp và hiếm về Sa Tăng, Trư Bát Giới - Giáo dục Việt Nam">
            <a:hlinkClick r:id="rId10" action="ppaction://hlinkpres?slideindex=1&amp;slidetitle="/>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1" b="23314"/>
          <a:stretch/>
        </p:blipFill>
        <p:spPr bwMode="auto">
          <a:xfrm>
            <a:off x="4158285" y="5507471"/>
            <a:ext cx="1965247" cy="191828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Phật tổ 'Tây du ký' 1986: Luôn được 'cúng' trái cây, càng già càng giống  Phậ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158285" y="2230864"/>
            <a:ext cx="2193847" cy="198819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Diễn viên đóng Ngọc Hoàng của 'Tây du ký' bị in ảnh trên tiền âm phủ"/>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796531" y="2200382"/>
            <a:ext cx="2209800" cy="2049499"/>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Ly kỳ chuyện &quot;Quan Âm&quot; (Tây Du Ký) được người dân quỳ lạy như &quot;Bồ Tát sống&quot;  và sự thật về cuộc sống độc thân tuổi 78"/>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b="47310"/>
          <a:stretch/>
        </p:blipFill>
        <p:spPr bwMode="auto">
          <a:xfrm>
            <a:off x="1427038" y="5476991"/>
            <a:ext cx="2107266" cy="1915891"/>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Yêu quái tàn ác nhất, máu lạnh nhất trong Tây Du Ký, 100 Bạch Cốt Tinh gộp  lại cũng &quot;không có cửa&quot;"/>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961732" y="5507471"/>
            <a:ext cx="2210029" cy="1918285"/>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Tống Tổ Nhi - &quot;Na Tra&quot; xinh nhất showbiz, mới 19 tuổi và đẹp không góc chết"/>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b="40922"/>
          <a:stretch/>
        </p:blipFill>
        <p:spPr bwMode="auto">
          <a:xfrm>
            <a:off x="9796531" y="5507471"/>
            <a:ext cx="2209641" cy="1956139"/>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Diễn viên đóng Phật Di Lặc trong 'Tây du ký' qua đời - VnExpress Giải trí"/>
          <p:cNvPicPr>
            <a:picLocks noChangeAspect="1" noChangeArrowheads="1"/>
          </p:cNvPicPr>
          <p:nvPr/>
        </p:nvPicPr>
        <p:blipFill rotWithShape="1">
          <a:blip r:embed="rId17">
            <a:extLst>
              <a:ext uri="{28A0092B-C50C-407E-A947-70E740481C1C}">
                <a14:useLocalDpi xmlns:a14="http://schemas.microsoft.com/office/drawing/2010/main" val="0"/>
              </a:ext>
            </a:extLst>
          </a:blip>
          <a:srcRect t="15236"/>
          <a:stretch/>
        </p:blipFill>
        <p:spPr bwMode="auto">
          <a:xfrm>
            <a:off x="12798970" y="5476991"/>
            <a:ext cx="2121149" cy="199060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974692" y="5303520"/>
            <a:ext cx="2362200" cy="2286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6870680" y="2067380"/>
            <a:ext cx="2362200" cy="2286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1299571" y="2067380"/>
            <a:ext cx="2362200" cy="2286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12678444" y="2082620"/>
            <a:ext cx="2362200" cy="2286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472793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2"/>
                                        </p:tgtEl>
                                      </p:cBhvr>
                                    </p:animEffect>
                                    <p:animScale>
                                      <p:cBhvr>
                                        <p:cTn id="7" dur="250" autoRev="1" fill="hold"/>
                                        <p:tgtEl>
                                          <p:spTgt spid="52"/>
                                        </p:tgtEl>
                                      </p:cBhvr>
                                      <p:by x="105000" y="105000"/>
                                    </p:animScale>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53"/>
                                        </p:tgtEl>
                                      </p:cBhvr>
                                    </p:animEffect>
                                    <p:animScale>
                                      <p:cBhvr>
                                        <p:cTn id="11" dur="250" autoRev="1" fill="hold"/>
                                        <p:tgtEl>
                                          <p:spTgt spid="53"/>
                                        </p:tgtEl>
                                      </p:cBhvr>
                                      <p:by x="105000" y="105000"/>
                                    </p:animScale>
                                  </p:childTnLst>
                                </p:cTn>
                              </p:par>
                            </p:childTnLst>
                          </p:cTn>
                        </p:par>
                        <p:par>
                          <p:cTn id="12" fill="hold">
                            <p:stCondLst>
                              <p:cond delay="1000"/>
                            </p:stCondLst>
                            <p:childTnLst>
                              <p:par>
                                <p:cTn id="13" presetID="26" presetClass="emph" presetSubtype="0" fill="hold" nodeType="afterEffect">
                                  <p:stCondLst>
                                    <p:cond delay="0"/>
                                  </p:stCondLst>
                                  <p:childTnLst>
                                    <p:animEffect transition="out" filter="fade">
                                      <p:cBhvr>
                                        <p:cTn id="14" dur="500" tmFilter="0, 0; .2, .5; .8, .5; 1, 0"/>
                                        <p:tgtEl>
                                          <p:spTgt spid="54"/>
                                        </p:tgtEl>
                                      </p:cBhvr>
                                    </p:animEffect>
                                    <p:animScale>
                                      <p:cBhvr>
                                        <p:cTn id="15" dur="250" autoRev="1" fill="hold"/>
                                        <p:tgtEl>
                                          <p:spTgt spid="54"/>
                                        </p:tgtEl>
                                      </p:cBhvr>
                                      <p:by x="105000" y="105000"/>
                                    </p:animScale>
                                  </p:childTnLst>
                                </p:cTn>
                              </p:par>
                            </p:childTnLst>
                          </p:cTn>
                        </p:par>
                        <p:par>
                          <p:cTn id="16" fill="hold">
                            <p:stCondLst>
                              <p:cond delay="1500"/>
                            </p:stCondLst>
                            <p:childTnLst>
                              <p:par>
                                <p:cTn id="17" presetID="26" presetClass="emph" presetSubtype="0" fill="hold" nodeType="afterEffect">
                                  <p:stCondLst>
                                    <p:cond delay="0"/>
                                  </p:stCondLst>
                                  <p:childTnLst>
                                    <p:animEffect transition="out" filter="fade">
                                      <p:cBhvr>
                                        <p:cTn id="18" dur="500" tmFilter="0, 0; .2, .5; .8, .5; 1, 0"/>
                                        <p:tgtEl>
                                          <p:spTgt spid="55"/>
                                        </p:tgtEl>
                                      </p:cBhvr>
                                    </p:animEffect>
                                    <p:animScale>
                                      <p:cBhvr>
                                        <p:cTn id="19" dur="250" autoRev="1" fill="hold"/>
                                        <p:tgtEl>
                                          <p:spTgt spid="55"/>
                                        </p:tgtEl>
                                      </p:cBhvr>
                                      <p:by x="105000" y="105000"/>
                                    </p:animScale>
                                  </p:childTnLst>
                                </p:cTn>
                              </p:par>
                            </p:childTnLst>
                          </p:cTn>
                        </p:par>
                        <p:par>
                          <p:cTn id="20" fill="hold">
                            <p:stCondLst>
                              <p:cond delay="2000"/>
                            </p:stCondLst>
                            <p:childTnLst>
                              <p:par>
                                <p:cTn id="21" presetID="26" presetClass="emph" presetSubtype="0" fill="hold" nodeType="afterEffect">
                                  <p:stCondLst>
                                    <p:cond delay="0"/>
                                  </p:stCondLst>
                                  <p:childTnLst>
                                    <p:animEffect transition="out" filter="fade">
                                      <p:cBhvr>
                                        <p:cTn id="22" dur="500" tmFilter="0, 0; .2, .5; .8, .5; 1, 0"/>
                                        <p:tgtEl>
                                          <p:spTgt spid="2058"/>
                                        </p:tgtEl>
                                      </p:cBhvr>
                                    </p:animEffect>
                                    <p:animScale>
                                      <p:cBhvr>
                                        <p:cTn id="23" dur="250" autoRev="1" fill="hold"/>
                                        <p:tgtEl>
                                          <p:spTgt spid="2058"/>
                                        </p:tgtEl>
                                      </p:cBhvr>
                                      <p:by x="105000" y="105000"/>
                                    </p:animScale>
                                  </p:childTnLst>
                                </p:cTn>
                              </p:par>
                            </p:childTnLst>
                          </p:cTn>
                        </p:par>
                        <p:par>
                          <p:cTn id="24" fill="hold">
                            <p:stCondLst>
                              <p:cond delay="2500"/>
                            </p:stCondLst>
                            <p:childTnLst>
                              <p:par>
                                <p:cTn id="25" presetID="26" presetClass="emph" presetSubtype="0" fill="hold" nodeType="afterEffect">
                                  <p:stCondLst>
                                    <p:cond delay="0"/>
                                  </p:stCondLst>
                                  <p:childTnLst>
                                    <p:animEffect transition="out" filter="fade">
                                      <p:cBhvr>
                                        <p:cTn id="26" dur="500" tmFilter="0, 0; .2, .5; .8, .5; 1, 0"/>
                                        <p:tgtEl>
                                          <p:spTgt spid="2060"/>
                                        </p:tgtEl>
                                      </p:cBhvr>
                                    </p:animEffect>
                                    <p:animScale>
                                      <p:cBhvr>
                                        <p:cTn id="27" dur="250" autoRev="1" fill="hold"/>
                                        <p:tgtEl>
                                          <p:spTgt spid="2060"/>
                                        </p:tgtEl>
                                      </p:cBhvr>
                                      <p:by x="105000" y="105000"/>
                                    </p:animScale>
                                  </p:childTnLst>
                                </p:cTn>
                              </p:par>
                            </p:childTnLst>
                          </p:cTn>
                        </p:par>
                        <p:par>
                          <p:cTn id="28" fill="hold">
                            <p:stCondLst>
                              <p:cond delay="3000"/>
                            </p:stCondLst>
                            <p:childTnLst>
                              <p:par>
                                <p:cTn id="29" presetID="26" presetClass="emph" presetSubtype="0" fill="hold" nodeType="afterEffect">
                                  <p:stCondLst>
                                    <p:cond delay="0"/>
                                  </p:stCondLst>
                                  <p:childTnLst>
                                    <p:animEffect transition="out" filter="fade">
                                      <p:cBhvr>
                                        <p:cTn id="30" dur="500" tmFilter="0, 0; .2, .5; .8, .5; 1, 0"/>
                                        <p:tgtEl>
                                          <p:spTgt spid="2062"/>
                                        </p:tgtEl>
                                      </p:cBhvr>
                                    </p:animEffect>
                                    <p:animScale>
                                      <p:cBhvr>
                                        <p:cTn id="31" dur="250" autoRev="1" fill="hold"/>
                                        <p:tgtEl>
                                          <p:spTgt spid="2062"/>
                                        </p:tgtEl>
                                      </p:cBhvr>
                                      <p:by x="105000" y="105000"/>
                                    </p:animScale>
                                  </p:childTnLst>
                                </p:cTn>
                              </p:par>
                            </p:childTnLst>
                          </p:cTn>
                        </p:par>
                        <p:par>
                          <p:cTn id="32" fill="hold">
                            <p:stCondLst>
                              <p:cond delay="3500"/>
                            </p:stCondLst>
                            <p:childTnLst>
                              <p:par>
                                <p:cTn id="33" presetID="26" presetClass="emph" presetSubtype="0" fill="hold" nodeType="afterEffect">
                                  <p:stCondLst>
                                    <p:cond delay="0"/>
                                  </p:stCondLst>
                                  <p:childTnLst>
                                    <p:animEffect transition="out" filter="fade">
                                      <p:cBhvr>
                                        <p:cTn id="34" dur="500" tmFilter="0, 0; .2, .5; .8, .5; 1, 0"/>
                                        <p:tgtEl>
                                          <p:spTgt spid="2064"/>
                                        </p:tgtEl>
                                      </p:cBhvr>
                                    </p:animEffect>
                                    <p:animScale>
                                      <p:cBhvr>
                                        <p:cTn id="35" dur="250" autoRev="1" fill="hold"/>
                                        <p:tgtEl>
                                          <p:spTgt spid="2064"/>
                                        </p:tgtEl>
                                      </p:cBhvr>
                                      <p:by x="105000" y="105000"/>
                                    </p:animScale>
                                  </p:childTnLst>
                                </p:cTn>
                              </p:par>
                            </p:childTnLst>
                          </p:cTn>
                        </p:par>
                        <p:par>
                          <p:cTn id="36" fill="hold">
                            <p:stCondLst>
                              <p:cond delay="4000"/>
                            </p:stCondLst>
                            <p:childTnLst>
                              <p:par>
                                <p:cTn id="37" presetID="26" presetClass="emph" presetSubtype="0" fill="hold" nodeType="afterEffect">
                                  <p:stCondLst>
                                    <p:cond delay="0"/>
                                  </p:stCondLst>
                                  <p:childTnLst>
                                    <p:animEffect transition="out" filter="fade">
                                      <p:cBhvr>
                                        <p:cTn id="38" dur="500" tmFilter="0, 0; .2, .5; .8, .5; 1, 0"/>
                                        <p:tgtEl>
                                          <p:spTgt spid="2066"/>
                                        </p:tgtEl>
                                      </p:cBhvr>
                                    </p:animEffect>
                                    <p:animScale>
                                      <p:cBhvr>
                                        <p:cTn id="39" dur="250" autoRev="1" fill="hold"/>
                                        <p:tgtEl>
                                          <p:spTgt spid="2066"/>
                                        </p:tgtEl>
                                      </p:cBhvr>
                                      <p:by x="105000" y="105000"/>
                                    </p:animScale>
                                  </p:childTnLst>
                                </p:cTn>
                              </p:par>
                            </p:childTnLst>
                          </p:cTn>
                        </p:par>
                        <p:par>
                          <p:cTn id="40" fill="hold">
                            <p:stCondLst>
                              <p:cond delay="4500"/>
                            </p:stCondLst>
                            <p:childTnLst>
                              <p:par>
                                <p:cTn id="41" presetID="26" presetClass="emph" presetSubtype="0" fill="hold" nodeType="afterEffect">
                                  <p:stCondLst>
                                    <p:cond delay="0"/>
                                  </p:stCondLst>
                                  <p:childTnLst>
                                    <p:animEffect transition="out" filter="fade">
                                      <p:cBhvr>
                                        <p:cTn id="42" dur="500" tmFilter="0, 0; .2, .5; .8, .5; 1, 0"/>
                                        <p:tgtEl>
                                          <p:spTgt spid="2068"/>
                                        </p:tgtEl>
                                      </p:cBhvr>
                                    </p:animEffect>
                                    <p:animScale>
                                      <p:cBhvr>
                                        <p:cTn id="43" dur="250" autoRev="1" fill="hold"/>
                                        <p:tgtEl>
                                          <p:spTgt spid="2068"/>
                                        </p:tgtEl>
                                      </p:cBhvr>
                                      <p:by x="105000" y="105000"/>
                                    </p:animScale>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500"/>
                                        <p:tgtEl>
                                          <p:spTgt spid="4"/>
                                        </p:tgtEl>
                                      </p:cBhvr>
                                    </p:animEffect>
                                  </p:childTnLst>
                                </p:cTn>
                              </p:par>
                            </p:childTnLst>
                          </p:cTn>
                        </p:par>
                        <p:par>
                          <p:cTn id="48" fill="hold">
                            <p:stCondLst>
                              <p:cond delay="5500"/>
                            </p:stCondLst>
                            <p:childTnLst>
                              <p:par>
                                <p:cTn id="49" presetID="21" presetClass="emph" presetSubtype="0" repeatCount="100000" fill="hold" grpId="1" nodeType="afterEffect">
                                  <p:stCondLst>
                                    <p:cond delay="0"/>
                                  </p:stCondLst>
                                  <p:childTnLst>
                                    <p:animClr clrSpc="hsl" dir="cw">
                                      <p:cBhvr override="childStyle">
                                        <p:cTn id="50" dur="500" fill="hold"/>
                                        <p:tgtEl>
                                          <p:spTgt spid="4"/>
                                        </p:tgtEl>
                                        <p:attrNameLst>
                                          <p:attrName>style.color</p:attrName>
                                        </p:attrNameLst>
                                      </p:cBhvr>
                                      <p:by>
                                        <p:hsl h="7200000" s="0" l="0"/>
                                      </p:by>
                                    </p:animClr>
                                    <p:animClr clrSpc="hsl" dir="cw">
                                      <p:cBhvr>
                                        <p:cTn id="51" dur="500" fill="hold"/>
                                        <p:tgtEl>
                                          <p:spTgt spid="4"/>
                                        </p:tgtEl>
                                        <p:attrNameLst>
                                          <p:attrName>fillcolor</p:attrName>
                                        </p:attrNameLst>
                                      </p:cBhvr>
                                      <p:by>
                                        <p:hsl h="7200000" s="0" l="0"/>
                                      </p:by>
                                    </p:animClr>
                                    <p:animClr clrSpc="hsl" dir="cw">
                                      <p:cBhvr>
                                        <p:cTn id="52" dur="500" fill="hold"/>
                                        <p:tgtEl>
                                          <p:spTgt spid="4"/>
                                        </p:tgtEl>
                                        <p:attrNameLst>
                                          <p:attrName>stroke.color</p:attrName>
                                        </p:attrNameLst>
                                      </p:cBhvr>
                                      <p:by>
                                        <p:hsl h="7200000" s="0" l="0"/>
                                      </p:by>
                                    </p:animClr>
                                    <p:set>
                                      <p:cBhvr>
                                        <p:cTn id="53" dur="500" fill="hold"/>
                                        <p:tgtEl>
                                          <p:spTgt spid="4"/>
                                        </p:tgtEl>
                                        <p:attrNameLst>
                                          <p:attrName>fill.type</p:attrName>
                                        </p:attrNameLst>
                                      </p:cBhvr>
                                      <p:to>
                                        <p:strVal val="solid"/>
                                      </p:to>
                                    </p:set>
                                  </p:childTnLst>
                                </p:cTn>
                              </p:par>
                            </p:childTnLst>
                          </p:cTn>
                        </p:par>
                      </p:childTnLst>
                    </p:cTn>
                  </p:par>
                  <p:par>
                    <p:cTn id="54" fill="hold">
                      <p:stCondLst>
                        <p:cond delay="indefinite"/>
                      </p:stCondLst>
                      <p:childTnLst>
                        <p:par>
                          <p:cTn id="55" fill="hold">
                            <p:stCondLst>
                              <p:cond delay="0"/>
                            </p:stCondLst>
                            <p:childTnLst>
                              <p:par>
                                <p:cTn id="56" presetID="26" presetClass="emph" presetSubtype="0" fill="hold" nodeType="clickEffect">
                                  <p:stCondLst>
                                    <p:cond delay="0"/>
                                  </p:stCondLst>
                                  <p:childTnLst>
                                    <p:animEffect transition="out" filter="fade">
                                      <p:cBhvr>
                                        <p:cTn id="57" dur="500" tmFilter="0, 0; .2, .5; .8, .5; 1, 0"/>
                                        <p:tgtEl>
                                          <p:spTgt spid="52"/>
                                        </p:tgtEl>
                                      </p:cBhvr>
                                    </p:animEffect>
                                    <p:animScale>
                                      <p:cBhvr>
                                        <p:cTn id="58" dur="250" autoRev="1" fill="hold"/>
                                        <p:tgtEl>
                                          <p:spTgt spid="52"/>
                                        </p:tgtEl>
                                      </p:cBhvr>
                                      <p:by x="105000" y="105000"/>
                                    </p:animScale>
                                  </p:childTnLst>
                                </p:cTn>
                              </p:par>
                            </p:childTnLst>
                          </p:cTn>
                        </p:par>
                        <p:par>
                          <p:cTn id="59" fill="hold">
                            <p:stCondLst>
                              <p:cond delay="500"/>
                            </p:stCondLst>
                            <p:childTnLst>
                              <p:par>
                                <p:cTn id="60" presetID="26" presetClass="emph" presetSubtype="0" fill="hold" nodeType="afterEffect">
                                  <p:stCondLst>
                                    <p:cond delay="0"/>
                                  </p:stCondLst>
                                  <p:childTnLst>
                                    <p:animEffect transition="out" filter="fade">
                                      <p:cBhvr>
                                        <p:cTn id="61" dur="500" tmFilter="0, 0; .2, .5; .8, .5; 1, 0"/>
                                        <p:tgtEl>
                                          <p:spTgt spid="53"/>
                                        </p:tgtEl>
                                      </p:cBhvr>
                                    </p:animEffect>
                                    <p:animScale>
                                      <p:cBhvr>
                                        <p:cTn id="62" dur="250" autoRev="1" fill="hold"/>
                                        <p:tgtEl>
                                          <p:spTgt spid="53"/>
                                        </p:tgtEl>
                                      </p:cBhvr>
                                      <p:by x="105000" y="105000"/>
                                    </p:animScale>
                                  </p:childTnLst>
                                </p:cTn>
                              </p:par>
                            </p:childTnLst>
                          </p:cTn>
                        </p:par>
                        <p:par>
                          <p:cTn id="63" fill="hold">
                            <p:stCondLst>
                              <p:cond delay="1000"/>
                            </p:stCondLst>
                            <p:childTnLst>
                              <p:par>
                                <p:cTn id="64" presetID="26" presetClass="emph" presetSubtype="0" fill="hold" nodeType="afterEffect">
                                  <p:stCondLst>
                                    <p:cond delay="0"/>
                                  </p:stCondLst>
                                  <p:childTnLst>
                                    <p:animEffect transition="out" filter="fade">
                                      <p:cBhvr>
                                        <p:cTn id="65" dur="500" tmFilter="0, 0; .2, .5; .8, .5; 1, 0"/>
                                        <p:tgtEl>
                                          <p:spTgt spid="54"/>
                                        </p:tgtEl>
                                      </p:cBhvr>
                                    </p:animEffect>
                                    <p:animScale>
                                      <p:cBhvr>
                                        <p:cTn id="66" dur="250" autoRev="1" fill="hold"/>
                                        <p:tgtEl>
                                          <p:spTgt spid="54"/>
                                        </p:tgtEl>
                                      </p:cBhvr>
                                      <p:by x="105000" y="105000"/>
                                    </p:animScale>
                                  </p:childTnLst>
                                </p:cTn>
                              </p:par>
                            </p:childTnLst>
                          </p:cTn>
                        </p:par>
                        <p:par>
                          <p:cTn id="67" fill="hold">
                            <p:stCondLst>
                              <p:cond delay="1500"/>
                            </p:stCondLst>
                            <p:childTnLst>
                              <p:par>
                                <p:cTn id="68" presetID="26" presetClass="emph" presetSubtype="0" fill="hold" nodeType="afterEffect">
                                  <p:stCondLst>
                                    <p:cond delay="0"/>
                                  </p:stCondLst>
                                  <p:childTnLst>
                                    <p:animEffect transition="out" filter="fade">
                                      <p:cBhvr>
                                        <p:cTn id="69" dur="500" tmFilter="0, 0; .2, .5; .8, .5; 1, 0"/>
                                        <p:tgtEl>
                                          <p:spTgt spid="55"/>
                                        </p:tgtEl>
                                      </p:cBhvr>
                                    </p:animEffect>
                                    <p:animScale>
                                      <p:cBhvr>
                                        <p:cTn id="70" dur="250" autoRev="1" fill="hold"/>
                                        <p:tgtEl>
                                          <p:spTgt spid="55"/>
                                        </p:tgtEl>
                                      </p:cBhvr>
                                      <p:by x="105000" y="105000"/>
                                    </p:animScale>
                                  </p:childTnLst>
                                </p:cTn>
                              </p:par>
                            </p:childTnLst>
                          </p:cTn>
                        </p:par>
                        <p:par>
                          <p:cTn id="71" fill="hold">
                            <p:stCondLst>
                              <p:cond delay="2000"/>
                            </p:stCondLst>
                            <p:childTnLst>
                              <p:par>
                                <p:cTn id="72" presetID="26" presetClass="emph" presetSubtype="0" fill="hold" nodeType="afterEffect">
                                  <p:stCondLst>
                                    <p:cond delay="0"/>
                                  </p:stCondLst>
                                  <p:childTnLst>
                                    <p:animEffect transition="out" filter="fade">
                                      <p:cBhvr>
                                        <p:cTn id="73" dur="500" tmFilter="0, 0; .2, .5; .8, .5; 1, 0"/>
                                        <p:tgtEl>
                                          <p:spTgt spid="2058"/>
                                        </p:tgtEl>
                                      </p:cBhvr>
                                    </p:animEffect>
                                    <p:animScale>
                                      <p:cBhvr>
                                        <p:cTn id="74" dur="250" autoRev="1" fill="hold"/>
                                        <p:tgtEl>
                                          <p:spTgt spid="2058"/>
                                        </p:tgtEl>
                                      </p:cBhvr>
                                      <p:by x="105000" y="105000"/>
                                    </p:animScale>
                                  </p:childTnLst>
                                </p:cTn>
                              </p:par>
                            </p:childTnLst>
                          </p:cTn>
                        </p:par>
                        <p:par>
                          <p:cTn id="75" fill="hold">
                            <p:stCondLst>
                              <p:cond delay="2500"/>
                            </p:stCondLst>
                            <p:childTnLst>
                              <p:par>
                                <p:cTn id="76" presetID="26" presetClass="emph" presetSubtype="0" fill="hold" nodeType="afterEffect">
                                  <p:stCondLst>
                                    <p:cond delay="0"/>
                                  </p:stCondLst>
                                  <p:childTnLst>
                                    <p:animEffect transition="out" filter="fade">
                                      <p:cBhvr>
                                        <p:cTn id="77" dur="500" tmFilter="0, 0; .2, .5; .8, .5; 1, 0"/>
                                        <p:tgtEl>
                                          <p:spTgt spid="2060"/>
                                        </p:tgtEl>
                                      </p:cBhvr>
                                    </p:animEffect>
                                    <p:animScale>
                                      <p:cBhvr>
                                        <p:cTn id="78" dur="250" autoRev="1" fill="hold"/>
                                        <p:tgtEl>
                                          <p:spTgt spid="2060"/>
                                        </p:tgtEl>
                                      </p:cBhvr>
                                      <p:by x="105000" y="105000"/>
                                    </p:animScale>
                                  </p:childTnLst>
                                </p:cTn>
                              </p:par>
                            </p:childTnLst>
                          </p:cTn>
                        </p:par>
                        <p:par>
                          <p:cTn id="79" fill="hold">
                            <p:stCondLst>
                              <p:cond delay="3000"/>
                            </p:stCondLst>
                            <p:childTnLst>
                              <p:par>
                                <p:cTn id="80" presetID="26" presetClass="emph" presetSubtype="0" fill="hold" nodeType="afterEffect">
                                  <p:stCondLst>
                                    <p:cond delay="0"/>
                                  </p:stCondLst>
                                  <p:childTnLst>
                                    <p:animEffect transition="out" filter="fade">
                                      <p:cBhvr>
                                        <p:cTn id="81" dur="500" tmFilter="0, 0; .2, .5; .8, .5; 1, 0"/>
                                        <p:tgtEl>
                                          <p:spTgt spid="2062"/>
                                        </p:tgtEl>
                                      </p:cBhvr>
                                    </p:animEffect>
                                    <p:animScale>
                                      <p:cBhvr>
                                        <p:cTn id="82" dur="250" autoRev="1" fill="hold"/>
                                        <p:tgtEl>
                                          <p:spTgt spid="2062"/>
                                        </p:tgtEl>
                                      </p:cBhvr>
                                      <p:by x="105000" y="105000"/>
                                    </p:animScale>
                                  </p:childTnLst>
                                </p:cTn>
                              </p:par>
                            </p:childTnLst>
                          </p:cTn>
                        </p:par>
                        <p:par>
                          <p:cTn id="83" fill="hold">
                            <p:stCondLst>
                              <p:cond delay="3500"/>
                            </p:stCondLst>
                            <p:childTnLst>
                              <p:par>
                                <p:cTn id="84" presetID="26" presetClass="emph" presetSubtype="0" fill="hold" nodeType="afterEffect">
                                  <p:stCondLst>
                                    <p:cond delay="0"/>
                                  </p:stCondLst>
                                  <p:childTnLst>
                                    <p:animEffect transition="out" filter="fade">
                                      <p:cBhvr>
                                        <p:cTn id="85" dur="500" tmFilter="0, 0; .2, .5; .8, .5; 1, 0"/>
                                        <p:tgtEl>
                                          <p:spTgt spid="2064"/>
                                        </p:tgtEl>
                                      </p:cBhvr>
                                    </p:animEffect>
                                    <p:animScale>
                                      <p:cBhvr>
                                        <p:cTn id="86" dur="250" autoRev="1" fill="hold"/>
                                        <p:tgtEl>
                                          <p:spTgt spid="2064"/>
                                        </p:tgtEl>
                                      </p:cBhvr>
                                      <p:by x="105000" y="105000"/>
                                    </p:animScale>
                                  </p:childTnLst>
                                </p:cTn>
                              </p:par>
                            </p:childTnLst>
                          </p:cTn>
                        </p:par>
                        <p:par>
                          <p:cTn id="87" fill="hold">
                            <p:stCondLst>
                              <p:cond delay="4000"/>
                            </p:stCondLst>
                            <p:childTnLst>
                              <p:par>
                                <p:cTn id="88" presetID="26" presetClass="emph" presetSubtype="0" fill="hold" nodeType="afterEffect">
                                  <p:stCondLst>
                                    <p:cond delay="0"/>
                                  </p:stCondLst>
                                  <p:childTnLst>
                                    <p:animEffect transition="out" filter="fade">
                                      <p:cBhvr>
                                        <p:cTn id="89" dur="500" tmFilter="0, 0; .2, .5; .8, .5; 1, 0"/>
                                        <p:tgtEl>
                                          <p:spTgt spid="2066"/>
                                        </p:tgtEl>
                                      </p:cBhvr>
                                    </p:animEffect>
                                    <p:animScale>
                                      <p:cBhvr>
                                        <p:cTn id="90" dur="250" autoRev="1" fill="hold"/>
                                        <p:tgtEl>
                                          <p:spTgt spid="2066"/>
                                        </p:tgtEl>
                                      </p:cBhvr>
                                      <p:by x="105000" y="105000"/>
                                    </p:animScale>
                                  </p:childTnLst>
                                </p:cTn>
                              </p:par>
                            </p:childTnLst>
                          </p:cTn>
                        </p:par>
                        <p:par>
                          <p:cTn id="91" fill="hold">
                            <p:stCondLst>
                              <p:cond delay="4500"/>
                            </p:stCondLst>
                            <p:childTnLst>
                              <p:par>
                                <p:cTn id="92" presetID="26" presetClass="emph" presetSubtype="0" fill="hold" nodeType="afterEffect">
                                  <p:stCondLst>
                                    <p:cond delay="0"/>
                                  </p:stCondLst>
                                  <p:childTnLst>
                                    <p:animEffect transition="out" filter="fade">
                                      <p:cBhvr>
                                        <p:cTn id="93" dur="500" tmFilter="0, 0; .2, .5; .8, .5; 1, 0"/>
                                        <p:tgtEl>
                                          <p:spTgt spid="2068"/>
                                        </p:tgtEl>
                                      </p:cBhvr>
                                    </p:animEffect>
                                    <p:animScale>
                                      <p:cBhvr>
                                        <p:cTn id="94" dur="250" autoRev="1" fill="hold"/>
                                        <p:tgtEl>
                                          <p:spTgt spid="2068"/>
                                        </p:tgtEl>
                                      </p:cBhvr>
                                      <p:by x="105000" y="105000"/>
                                    </p:animScale>
                                  </p:childTnLst>
                                </p:cTn>
                              </p:par>
                            </p:childTnLst>
                          </p:cTn>
                        </p:par>
                        <p:par>
                          <p:cTn id="95" fill="hold">
                            <p:stCondLst>
                              <p:cond delay="5000"/>
                            </p:stCondLst>
                            <p:childTnLst>
                              <p:par>
                                <p:cTn id="96" presetID="10" presetClass="entr" presetSubtype="0" fill="hold" grpId="0" nodeType="afterEffect">
                                  <p:stCondLst>
                                    <p:cond delay="0"/>
                                  </p:stCondLst>
                                  <p:childTnLst>
                                    <p:set>
                                      <p:cBhvr>
                                        <p:cTn id="97" dur="1" fill="hold">
                                          <p:stCondLst>
                                            <p:cond delay="0"/>
                                          </p:stCondLst>
                                        </p:cTn>
                                        <p:tgtEl>
                                          <p:spTgt spid="57"/>
                                        </p:tgtEl>
                                        <p:attrNameLst>
                                          <p:attrName>style.visibility</p:attrName>
                                        </p:attrNameLst>
                                      </p:cBhvr>
                                      <p:to>
                                        <p:strVal val="visible"/>
                                      </p:to>
                                    </p:set>
                                    <p:animEffect transition="in" filter="fade">
                                      <p:cBhvr>
                                        <p:cTn id="98" dur="500"/>
                                        <p:tgtEl>
                                          <p:spTgt spid="57"/>
                                        </p:tgtEl>
                                      </p:cBhvr>
                                    </p:animEffect>
                                  </p:childTnLst>
                                </p:cTn>
                              </p:par>
                            </p:childTnLst>
                          </p:cTn>
                        </p:par>
                        <p:par>
                          <p:cTn id="99" fill="hold">
                            <p:stCondLst>
                              <p:cond delay="5500"/>
                            </p:stCondLst>
                            <p:childTnLst>
                              <p:par>
                                <p:cTn id="100" presetID="24" presetClass="emph" presetSubtype="0" repeatCount="100000" fill="hold" grpId="1" nodeType="afterEffect">
                                  <p:stCondLst>
                                    <p:cond delay="0"/>
                                  </p:stCondLst>
                                  <p:childTnLst>
                                    <p:animClr clrSpc="hsl" dir="cw">
                                      <p:cBhvr override="childStyle">
                                        <p:cTn id="101" dur="500" fill="hold"/>
                                        <p:tgtEl>
                                          <p:spTgt spid="57"/>
                                        </p:tgtEl>
                                        <p:attrNameLst>
                                          <p:attrName>style.color</p:attrName>
                                        </p:attrNameLst>
                                      </p:cBhvr>
                                      <p:by>
                                        <p:hsl h="0" s="-12549" l="-25098"/>
                                      </p:by>
                                    </p:animClr>
                                    <p:animClr clrSpc="hsl" dir="cw">
                                      <p:cBhvr>
                                        <p:cTn id="102" dur="500" fill="hold"/>
                                        <p:tgtEl>
                                          <p:spTgt spid="57"/>
                                        </p:tgtEl>
                                        <p:attrNameLst>
                                          <p:attrName>fillcolor</p:attrName>
                                        </p:attrNameLst>
                                      </p:cBhvr>
                                      <p:by>
                                        <p:hsl h="0" s="-12549" l="-25098"/>
                                      </p:by>
                                    </p:animClr>
                                    <p:animClr clrSpc="hsl" dir="cw">
                                      <p:cBhvr>
                                        <p:cTn id="103" dur="500" fill="hold"/>
                                        <p:tgtEl>
                                          <p:spTgt spid="57"/>
                                        </p:tgtEl>
                                        <p:attrNameLst>
                                          <p:attrName>stroke.color</p:attrName>
                                        </p:attrNameLst>
                                      </p:cBhvr>
                                      <p:by>
                                        <p:hsl h="0" s="-12549" l="-25098"/>
                                      </p:by>
                                    </p:animClr>
                                    <p:set>
                                      <p:cBhvr>
                                        <p:cTn id="104" dur="500" fill="hold"/>
                                        <p:tgtEl>
                                          <p:spTgt spid="57"/>
                                        </p:tgtEl>
                                        <p:attrNameLst>
                                          <p:attrName>fill.type</p:attrName>
                                        </p:attrNameLst>
                                      </p:cBhvr>
                                      <p:to>
                                        <p:strVal val="solid"/>
                                      </p:to>
                                    </p:set>
                                  </p:childTnLst>
                                </p:cTn>
                              </p:par>
                            </p:childTnLst>
                          </p:cTn>
                        </p:par>
                      </p:childTnLst>
                    </p:cTn>
                  </p:par>
                  <p:par>
                    <p:cTn id="105" fill="hold">
                      <p:stCondLst>
                        <p:cond delay="indefinite"/>
                      </p:stCondLst>
                      <p:childTnLst>
                        <p:par>
                          <p:cTn id="106" fill="hold">
                            <p:stCondLst>
                              <p:cond delay="0"/>
                            </p:stCondLst>
                            <p:childTnLst>
                              <p:par>
                                <p:cTn id="107" presetID="26" presetClass="emph" presetSubtype="0" fill="hold" nodeType="clickEffect">
                                  <p:stCondLst>
                                    <p:cond delay="0"/>
                                  </p:stCondLst>
                                  <p:childTnLst>
                                    <p:animEffect transition="out" filter="fade">
                                      <p:cBhvr>
                                        <p:cTn id="108" dur="500" tmFilter="0, 0; .2, .5; .8, .5; 1, 0"/>
                                        <p:tgtEl>
                                          <p:spTgt spid="52"/>
                                        </p:tgtEl>
                                      </p:cBhvr>
                                    </p:animEffect>
                                    <p:animScale>
                                      <p:cBhvr>
                                        <p:cTn id="109" dur="250" autoRev="1" fill="hold"/>
                                        <p:tgtEl>
                                          <p:spTgt spid="52"/>
                                        </p:tgtEl>
                                      </p:cBhvr>
                                      <p:by x="105000" y="105000"/>
                                    </p:animScale>
                                  </p:childTnLst>
                                </p:cTn>
                              </p:par>
                            </p:childTnLst>
                          </p:cTn>
                        </p:par>
                        <p:par>
                          <p:cTn id="110" fill="hold">
                            <p:stCondLst>
                              <p:cond delay="500"/>
                            </p:stCondLst>
                            <p:childTnLst>
                              <p:par>
                                <p:cTn id="111" presetID="26" presetClass="emph" presetSubtype="0" fill="hold" nodeType="afterEffect">
                                  <p:stCondLst>
                                    <p:cond delay="0"/>
                                  </p:stCondLst>
                                  <p:childTnLst>
                                    <p:animEffect transition="out" filter="fade">
                                      <p:cBhvr>
                                        <p:cTn id="112" dur="500" tmFilter="0, 0; .2, .5; .8, .5; 1, 0"/>
                                        <p:tgtEl>
                                          <p:spTgt spid="53"/>
                                        </p:tgtEl>
                                      </p:cBhvr>
                                    </p:animEffect>
                                    <p:animScale>
                                      <p:cBhvr>
                                        <p:cTn id="113" dur="250" autoRev="1" fill="hold"/>
                                        <p:tgtEl>
                                          <p:spTgt spid="53"/>
                                        </p:tgtEl>
                                      </p:cBhvr>
                                      <p:by x="105000" y="105000"/>
                                    </p:animScale>
                                  </p:childTnLst>
                                </p:cTn>
                              </p:par>
                            </p:childTnLst>
                          </p:cTn>
                        </p:par>
                        <p:par>
                          <p:cTn id="114" fill="hold">
                            <p:stCondLst>
                              <p:cond delay="1000"/>
                            </p:stCondLst>
                            <p:childTnLst>
                              <p:par>
                                <p:cTn id="115" presetID="26" presetClass="emph" presetSubtype="0" fill="hold" nodeType="afterEffect">
                                  <p:stCondLst>
                                    <p:cond delay="0"/>
                                  </p:stCondLst>
                                  <p:childTnLst>
                                    <p:animEffect transition="out" filter="fade">
                                      <p:cBhvr>
                                        <p:cTn id="116" dur="500" tmFilter="0, 0; .2, .5; .8, .5; 1, 0"/>
                                        <p:tgtEl>
                                          <p:spTgt spid="54"/>
                                        </p:tgtEl>
                                      </p:cBhvr>
                                    </p:animEffect>
                                    <p:animScale>
                                      <p:cBhvr>
                                        <p:cTn id="117" dur="250" autoRev="1" fill="hold"/>
                                        <p:tgtEl>
                                          <p:spTgt spid="54"/>
                                        </p:tgtEl>
                                      </p:cBhvr>
                                      <p:by x="105000" y="105000"/>
                                    </p:animScale>
                                  </p:childTnLst>
                                </p:cTn>
                              </p:par>
                            </p:childTnLst>
                          </p:cTn>
                        </p:par>
                        <p:par>
                          <p:cTn id="118" fill="hold">
                            <p:stCondLst>
                              <p:cond delay="1500"/>
                            </p:stCondLst>
                            <p:childTnLst>
                              <p:par>
                                <p:cTn id="119" presetID="26" presetClass="emph" presetSubtype="0" fill="hold" nodeType="afterEffect">
                                  <p:stCondLst>
                                    <p:cond delay="0"/>
                                  </p:stCondLst>
                                  <p:childTnLst>
                                    <p:animEffect transition="out" filter="fade">
                                      <p:cBhvr>
                                        <p:cTn id="120" dur="500" tmFilter="0, 0; .2, .5; .8, .5; 1, 0"/>
                                        <p:tgtEl>
                                          <p:spTgt spid="55"/>
                                        </p:tgtEl>
                                      </p:cBhvr>
                                    </p:animEffect>
                                    <p:animScale>
                                      <p:cBhvr>
                                        <p:cTn id="121" dur="250" autoRev="1" fill="hold"/>
                                        <p:tgtEl>
                                          <p:spTgt spid="55"/>
                                        </p:tgtEl>
                                      </p:cBhvr>
                                      <p:by x="105000" y="105000"/>
                                    </p:animScale>
                                  </p:childTnLst>
                                </p:cTn>
                              </p:par>
                            </p:childTnLst>
                          </p:cTn>
                        </p:par>
                        <p:par>
                          <p:cTn id="122" fill="hold">
                            <p:stCondLst>
                              <p:cond delay="2000"/>
                            </p:stCondLst>
                            <p:childTnLst>
                              <p:par>
                                <p:cTn id="123" presetID="26" presetClass="emph" presetSubtype="0" fill="hold" nodeType="afterEffect">
                                  <p:stCondLst>
                                    <p:cond delay="0"/>
                                  </p:stCondLst>
                                  <p:childTnLst>
                                    <p:animEffect transition="out" filter="fade">
                                      <p:cBhvr>
                                        <p:cTn id="124" dur="500" tmFilter="0, 0; .2, .5; .8, .5; 1, 0"/>
                                        <p:tgtEl>
                                          <p:spTgt spid="2058"/>
                                        </p:tgtEl>
                                      </p:cBhvr>
                                    </p:animEffect>
                                    <p:animScale>
                                      <p:cBhvr>
                                        <p:cTn id="125" dur="250" autoRev="1" fill="hold"/>
                                        <p:tgtEl>
                                          <p:spTgt spid="2058"/>
                                        </p:tgtEl>
                                      </p:cBhvr>
                                      <p:by x="105000" y="105000"/>
                                    </p:animScale>
                                  </p:childTnLst>
                                </p:cTn>
                              </p:par>
                            </p:childTnLst>
                          </p:cTn>
                        </p:par>
                        <p:par>
                          <p:cTn id="126" fill="hold">
                            <p:stCondLst>
                              <p:cond delay="2500"/>
                            </p:stCondLst>
                            <p:childTnLst>
                              <p:par>
                                <p:cTn id="127" presetID="26" presetClass="emph" presetSubtype="0" fill="hold" nodeType="afterEffect">
                                  <p:stCondLst>
                                    <p:cond delay="0"/>
                                  </p:stCondLst>
                                  <p:childTnLst>
                                    <p:animEffect transition="out" filter="fade">
                                      <p:cBhvr>
                                        <p:cTn id="128" dur="500" tmFilter="0, 0; .2, .5; .8, .5; 1, 0"/>
                                        <p:tgtEl>
                                          <p:spTgt spid="2060"/>
                                        </p:tgtEl>
                                      </p:cBhvr>
                                    </p:animEffect>
                                    <p:animScale>
                                      <p:cBhvr>
                                        <p:cTn id="129" dur="250" autoRev="1" fill="hold"/>
                                        <p:tgtEl>
                                          <p:spTgt spid="2060"/>
                                        </p:tgtEl>
                                      </p:cBhvr>
                                      <p:by x="105000" y="105000"/>
                                    </p:animScale>
                                  </p:childTnLst>
                                </p:cTn>
                              </p:par>
                            </p:childTnLst>
                          </p:cTn>
                        </p:par>
                        <p:par>
                          <p:cTn id="130" fill="hold">
                            <p:stCondLst>
                              <p:cond delay="3000"/>
                            </p:stCondLst>
                            <p:childTnLst>
                              <p:par>
                                <p:cTn id="131" presetID="26" presetClass="emph" presetSubtype="0" fill="hold" nodeType="afterEffect">
                                  <p:stCondLst>
                                    <p:cond delay="0"/>
                                  </p:stCondLst>
                                  <p:childTnLst>
                                    <p:animEffect transition="out" filter="fade">
                                      <p:cBhvr>
                                        <p:cTn id="132" dur="500" tmFilter="0, 0; .2, .5; .8, .5; 1, 0"/>
                                        <p:tgtEl>
                                          <p:spTgt spid="2062"/>
                                        </p:tgtEl>
                                      </p:cBhvr>
                                    </p:animEffect>
                                    <p:animScale>
                                      <p:cBhvr>
                                        <p:cTn id="133" dur="250" autoRev="1" fill="hold"/>
                                        <p:tgtEl>
                                          <p:spTgt spid="2062"/>
                                        </p:tgtEl>
                                      </p:cBhvr>
                                      <p:by x="105000" y="105000"/>
                                    </p:animScale>
                                  </p:childTnLst>
                                </p:cTn>
                              </p:par>
                            </p:childTnLst>
                          </p:cTn>
                        </p:par>
                        <p:par>
                          <p:cTn id="134" fill="hold">
                            <p:stCondLst>
                              <p:cond delay="3500"/>
                            </p:stCondLst>
                            <p:childTnLst>
                              <p:par>
                                <p:cTn id="135" presetID="26" presetClass="emph" presetSubtype="0" fill="hold" nodeType="afterEffect">
                                  <p:stCondLst>
                                    <p:cond delay="0"/>
                                  </p:stCondLst>
                                  <p:childTnLst>
                                    <p:animEffect transition="out" filter="fade">
                                      <p:cBhvr>
                                        <p:cTn id="136" dur="500" tmFilter="0, 0; .2, .5; .8, .5; 1, 0"/>
                                        <p:tgtEl>
                                          <p:spTgt spid="2064"/>
                                        </p:tgtEl>
                                      </p:cBhvr>
                                    </p:animEffect>
                                    <p:animScale>
                                      <p:cBhvr>
                                        <p:cTn id="137" dur="250" autoRev="1" fill="hold"/>
                                        <p:tgtEl>
                                          <p:spTgt spid="2064"/>
                                        </p:tgtEl>
                                      </p:cBhvr>
                                      <p:by x="105000" y="105000"/>
                                    </p:animScale>
                                  </p:childTnLst>
                                </p:cTn>
                              </p:par>
                            </p:childTnLst>
                          </p:cTn>
                        </p:par>
                        <p:par>
                          <p:cTn id="138" fill="hold">
                            <p:stCondLst>
                              <p:cond delay="4000"/>
                            </p:stCondLst>
                            <p:childTnLst>
                              <p:par>
                                <p:cTn id="139" presetID="26" presetClass="emph" presetSubtype="0" fill="hold" nodeType="afterEffect">
                                  <p:stCondLst>
                                    <p:cond delay="0"/>
                                  </p:stCondLst>
                                  <p:childTnLst>
                                    <p:animEffect transition="out" filter="fade">
                                      <p:cBhvr>
                                        <p:cTn id="140" dur="500" tmFilter="0, 0; .2, .5; .8, .5; 1, 0"/>
                                        <p:tgtEl>
                                          <p:spTgt spid="2066"/>
                                        </p:tgtEl>
                                      </p:cBhvr>
                                    </p:animEffect>
                                    <p:animScale>
                                      <p:cBhvr>
                                        <p:cTn id="141" dur="250" autoRev="1" fill="hold"/>
                                        <p:tgtEl>
                                          <p:spTgt spid="2066"/>
                                        </p:tgtEl>
                                      </p:cBhvr>
                                      <p:by x="105000" y="105000"/>
                                    </p:animScale>
                                  </p:childTnLst>
                                </p:cTn>
                              </p:par>
                            </p:childTnLst>
                          </p:cTn>
                        </p:par>
                        <p:par>
                          <p:cTn id="142" fill="hold">
                            <p:stCondLst>
                              <p:cond delay="4500"/>
                            </p:stCondLst>
                            <p:childTnLst>
                              <p:par>
                                <p:cTn id="143" presetID="26" presetClass="emph" presetSubtype="0" fill="hold" nodeType="afterEffect">
                                  <p:stCondLst>
                                    <p:cond delay="0"/>
                                  </p:stCondLst>
                                  <p:childTnLst>
                                    <p:animEffect transition="out" filter="fade">
                                      <p:cBhvr>
                                        <p:cTn id="144" dur="500" tmFilter="0, 0; .2, .5; .8, .5; 1, 0"/>
                                        <p:tgtEl>
                                          <p:spTgt spid="2068"/>
                                        </p:tgtEl>
                                      </p:cBhvr>
                                    </p:animEffect>
                                    <p:animScale>
                                      <p:cBhvr>
                                        <p:cTn id="145" dur="250" autoRev="1" fill="hold"/>
                                        <p:tgtEl>
                                          <p:spTgt spid="2068"/>
                                        </p:tgtEl>
                                      </p:cBhvr>
                                      <p:by x="105000" y="105000"/>
                                    </p:animScale>
                                  </p:childTnLst>
                                </p:cTn>
                              </p:par>
                            </p:childTnLst>
                          </p:cTn>
                        </p:par>
                        <p:par>
                          <p:cTn id="146" fill="hold">
                            <p:stCondLst>
                              <p:cond delay="5000"/>
                            </p:stCondLst>
                            <p:childTnLst>
                              <p:par>
                                <p:cTn id="147" presetID="10" presetClass="entr" presetSubtype="0" fill="hold" grpId="0" nodeType="afterEffect">
                                  <p:stCondLst>
                                    <p:cond delay="0"/>
                                  </p:stCondLst>
                                  <p:childTnLst>
                                    <p:set>
                                      <p:cBhvr>
                                        <p:cTn id="148" dur="1" fill="hold">
                                          <p:stCondLst>
                                            <p:cond delay="0"/>
                                          </p:stCondLst>
                                        </p:cTn>
                                        <p:tgtEl>
                                          <p:spTgt spid="58"/>
                                        </p:tgtEl>
                                        <p:attrNameLst>
                                          <p:attrName>style.visibility</p:attrName>
                                        </p:attrNameLst>
                                      </p:cBhvr>
                                      <p:to>
                                        <p:strVal val="visible"/>
                                      </p:to>
                                    </p:set>
                                    <p:animEffect transition="in" filter="fade">
                                      <p:cBhvr>
                                        <p:cTn id="149" dur="500"/>
                                        <p:tgtEl>
                                          <p:spTgt spid="58"/>
                                        </p:tgtEl>
                                      </p:cBhvr>
                                    </p:animEffect>
                                  </p:childTnLst>
                                </p:cTn>
                              </p:par>
                            </p:childTnLst>
                          </p:cTn>
                        </p:par>
                        <p:par>
                          <p:cTn id="150" fill="hold">
                            <p:stCondLst>
                              <p:cond delay="5500"/>
                            </p:stCondLst>
                            <p:childTnLst>
                              <p:par>
                                <p:cTn id="151" presetID="21" presetClass="emph" presetSubtype="0" repeatCount="100000" fill="hold" grpId="1" nodeType="afterEffect">
                                  <p:stCondLst>
                                    <p:cond delay="0"/>
                                  </p:stCondLst>
                                  <p:childTnLst>
                                    <p:animClr clrSpc="hsl" dir="cw">
                                      <p:cBhvr override="childStyle">
                                        <p:cTn id="152" dur="500" fill="hold"/>
                                        <p:tgtEl>
                                          <p:spTgt spid="58"/>
                                        </p:tgtEl>
                                        <p:attrNameLst>
                                          <p:attrName>style.color</p:attrName>
                                        </p:attrNameLst>
                                      </p:cBhvr>
                                      <p:by>
                                        <p:hsl h="7200000" s="0" l="0"/>
                                      </p:by>
                                    </p:animClr>
                                    <p:animClr clrSpc="hsl" dir="cw">
                                      <p:cBhvr>
                                        <p:cTn id="153" dur="500" fill="hold"/>
                                        <p:tgtEl>
                                          <p:spTgt spid="58"/>
                                        </p:tgtEl>
                                        <p:attrNameLst>
                                          <p:attrName>fillcolor</p:attrName>
                                        </p:attrNameLst>
                                      </p:cBhvr>
                                      <p:by>
                                        <p:hsl h="7200000" s="0" l="0"/>
                                      </p:by>
                                    </p:animClr>
                                    <p:animClr clrSpc="hsl" dir="cw">
                                      <p:cBhvr>
                                        <p:cTn id="154" dur="500" fill="hold"/>
                                        <p:tgtEl>
                                          <p:spTgt spid="58"/>
                                        </p:tgtEl>
                                        <p:attrNameLst>
                                          <p:attrName>stroke.color</p:attrName>
                                        </p:attrNameLst>
                                      </p:cBhvr>
                                      <p:by>
                                        <p:hsl h="7200000" s="0" l="0"/>
                                      </p:by>
                                    </p:animClr>
                                    <p:set>
                                      <p:cBhvr>
                                        <p:cTn id="155" dur="500" fill="hold"/>
                                        <p:tgtEl>
                                          <p:spTgt spid="58"/>
                                        </p:tgtEl>
                                        <p:attrNameLst>
                                          <p:attrName>fill.type</p:attrName>
                                        </p:attrNameLst>
                                      </p:cBhvr>
                                      <p:to>
                                        <p:strVal val="solid"/>
                                      </p:to>
                                    </p:set>
                                  </p:childTnLst>
                                </p:cTn>
                              </p:par>
                            </p:childTnLst>
                          </p:cTn>
                        </p:par>
                      </p:childTnLst>
                    </p:cTn>
                  </p:par>
                  <p:par>
                    <p:cTn id="156" fill="hold">
                      <p:stCondLst>
                        <p:cond delay="indefinite"/>
                      </p:stCondLst>
                      <p:childTnLst>
                        <p:par>
                          <p:cTn id="157" fill="hold">
                            <p:stCondLst>
                              <p:cond delay="0"/>
                            </p:stCondLst>
                            <p:childTnLst>
                              <p:par>
                                <p:cTn id="158" presetID="26" presetClass="emph" presetSubtype="0" fill="hold" nodeType="clickEffect">
                                  <p:stCondLst>
                                    <p:cond delay="0"/>
                                  </p:stCondLst>
                                  <p:childTnLst>
                                    <p:animEffect transition="out" filter="fade">
                                      <p:cBhvr>
                                        <p:cTn id="159" dur="500" tmFilter="0, 0; .2, .5; .8, .5; 1, 0"/>
                                        <p:tgtEl>
                                          <p:spTgt spid="52"/>
                                        </p:tgtEl>
                                      </p:cBhvr>
                                    </p:animEffect>
                                    <p:animScale>
                                      <p:cBhvr>
                                        <p:cTn id="160" dur="250" autoRev="1" fill="hold"/>
                                        <p:tgtEl>
                                          <p:spTgt spid="52"/>
                                        </p:tgtEl>
                                      </p:cBhvr>
                                      <p:by x="105000" y="105000"/>
                                    </p:animScale>
                                  </p:childTnLst>
                                </p:cTn>
                              </p:par>
                            </p:childTnLst>
                          </p:cTn>
                        </p:par>
                        <p:par>
                          <p:cTn id="161" fill="hold">
                            <p:stCondLst>
                              <p:cond delay="500"/>
                            </p:stCondLst>
                            <p:childTnLst>
                              <p:par>
                                <p:cTn id="162" presetID="26" presetClass="emph" presetSubtype="0" fill="hold" nodeType="afterEffect">
                                  <p:stCondLst>
                                    <p:cond delay="0"/>
                                  </p:stCondLst>
                                  <p:childTnLst>
                                    <p:animEffect transition="out" filter="fade">
                                      <p:cBhvr>
                                        <p:cTn id="163" dur="500" tmFilter="0, 0; .2, .5; .8, .5; 1, 0"/>
                                        <p:tgtEl>
                                          <p:spTgt spid="53"/>
                                        </p:tgtEl>
                                      </p:cBhvr>
                                    </p:animEffect>
                                    <p:animScale>
                                      <p:cBhvr>
                                        <p:cTn id="164" dur="250" autoRev="1" fill="hold"/>
                                        <p:tgtEl>
                                          <p:spTgt spid="53"/>
                                        </p:tgtEl>
                                      </p:cBhvr>
                                      <p:by x="105000" y="105000"/>
                                    </p:animScale>
                                  </p:childTnLst>
                                </p:cTn>
                              </p:par>
                            </p:childTnLst>
                          </p:cTn>
                        </p:par>
                        <p:par>
                          <p:cTn id="165" fill="hold">
                            <p:stCondLst>
                              <p:cond delay="1000"/>
                            </p:stCondLst>
                            <p:childTnLst>
                              <p:par>
                                <p:cTn id="166" presetID="26" presetClass="emph" presetSubtype="0" fill="hold" nodeType="afterEffect">
                                  <p:stCondLst>
                                    <p:cond delay="0"/>
                                  </p:stCondLst>
                                  <p:childTnLst>
                                    <p:animEffect transition="out" filter="fade">
                                      <p:cBhvr>
                                        <p:cTn id="167" dur="500" tmFilter="0, 0; .2, .5; .8, .5; 1, 0"/>
                                        <p:tgtEl>
                                          <p:spTgt spid="54"/>
                                        </p:tgtEl>
                                      </p:cBhvr>
                                    </p:animEffect>
                                    <p:animScale>
                                      <p:cBhvr>
                                        <p:cTn id="168" dur="250" autoRev="1" fill="hold"/>
                                        <p:tgtEl>
                                          <p:spTgt spid="54"/>
                                        </p:tgtEl>
                                      </p:cBhvr>
                                      <p:by x="105000" y="105000"/>
                                    </p:animScale>
                                  </p:childTnLst>
                                </p:cTn>
                              </p:par>
                            </p:childTnLst>
                          </p:cTn>
                        </p:par>
                        <p:par>
                          <p:cTn id="169" fill="hold">
                            <p:stCondLst>
                              <p:cond delay="1500"/>
                            </p:stCondLst>
                            <p:childTnLst>
                              <p:par>
                                <p:cTn id="170" presetID="26" presetClass="emph" presetSubtype="0" fill="hold" nodeType="afterEffect">
                                  <p:stCondLst>
                                    <p:cond delay="0"/>
                                  </p:stCondLst>
                                  <p:childTnLst>
                                    <p:animEffect transition="out" filter="fade">
                                      <p:cBhvr>
                                        <p:cTn id="171" dur="500" tmFilter="0, 0; .2, .5; .8, .5; 1, 0"/>
                                        <p:tgtEl>
                                          <p:spTgt spid="55"/>
                                        </p:tgtEl>
                                      </p:cBhvr>
                                    </p:animEffect>
                                    <p:animScale>
                                      <p:cBhvr>
                                        <p:cTn id="172" dur="250" autoRev="1" fill="hold"/>
                                        <p:tgtEl>
                                          <p:spTgt spid="55"/>
                                        </p:tgtEl>
                                      </p:cBhvr>
                                      <p:by x="105000" y="105000"/>
                                    </p:animScale>
                                  </p:childTnLst>
                                </p:cTn>
                              </p:par>
                            </p:childTnLst>
                          </p:cTn>
                        </p:par>
                        <p:par>
                          <p:cTn id="173" fill="hold">
                            <p:stCondLst>
                              <p:cond delay="2000"/>
                            </p:stCondLst>
                            <p:childTnLst>
                              <p:par>
                                <p:cTn id="174" presetID="26" presetClass="emph" presetSubtype="0" fill="hold" nodeType="afterEffect">
                                  <p:stCondLst>
                                    <p:cond delay="0"/>
                                  </p:stCondLst>
                                  <p:childTnLst>
                                    <p:animEffect transition="out" filter="fade">
                                      <p:cBhvr>
                                        <p:cTn id="175" dur="500" tmFilter="0, 0; .2, .5; .8, .5; 1, 0"/>
                                        <p:tgtEl>
                                          <p:spTgt spid="2058"/>
                                        </p:tgtEl>
                                      </p:cBhvr>
                                    </p:animEffect>
                                    <p:animScale>
                                      <p:cBhvr>
                                        <p:cTn id="176" dur="250" autoRev="1" fill="hold"/>
                                        <p:tgtEl>
                                          <p:spTgt spid="2058"/>
                                        </p:tgtEl>
                                      </p:cBhvr>
                                      <p:by x="105000" y="105000"/>
                                    </p:animScale>
                                  </p:childTnLst>
                                </p:cTn>
                              </p:par>
                            </p:childTnLst>
                          </p:cTn>
                        </p:par>
                        <p:par>
                          <p:cTn id="177" fill="hold">
                            <p:stCondLst>
                              <p:cond delay="2500"/>
                            </p:stCondLst>
                            <p:childTnLst>
                              <p:par>
                                <p:cTn id="178" presetID="26" presetClass="emph" presetSubtype="0" fill="hold" nodeType="afterEffect">
                                  <p:stCondLst>
                                    <p:cond delay="0"/>
                                  </p:stCondLst>
                                  <p:childTnLst>
                                    <p:animEffect transition="out" filter="fade">
                                      <p:cBhvr>
                                        <p:cTn id="179" dur="500" tmFilter="0, 0; .2, .5; .8, .5; 1, 0"/>
                                        <p:tgtEl>
                                          <p:spTgt spid="2060"/>
                                        </p:tgtEl>
                                      </p:cBhvr>
                                    </p:animEffect>
                                    <p:animScale>
                                      <p:cBhvr>
                                        <p:cTn id="180" dur="250" autoRev="1" fill="hold"/>
                                        <p:tgtEl>
                                          <p:spTgt spid="2060"/>
                                        </p:tgtEl>
                                      </p:cBhvr>
                                      <p:by x="105000" y="105000"/>
                                    </p:animScale>
                                  </p:childTnLst>
                                </p:cTn>
                              </p:par>
                            </p:childTnLst>
                          </p:cTn>
                        </p:par>
                        <p:par>
                          <p:cTn id="181" fill="hold">
                            <p:stCondLst>
                              <p:cond delay="3000"/>
                            </p:stCondLst>
                            <p:childTnLst>
                              <p:par>
                                <p:cTn id="182" presetID="26" presetClass="emph" presetSubtype="0" fill="hold" nodeType="afterEffect">
                                  <p:stCondLst>
                                    <p:cond delay="0"/>
                                  </p:stCondLst>
                                  <p:childTnLst>
                                    <p:animEffect transition="out" filter="fade">
                                      <p:cBhvr>
                                        <p:cTn id="183" dur="500" tmFilter="0, 0; .2, .5; .8, .5; 1, 0"/>
                                        <p:tgtEl>
                                          <p:spTgt spid="2062"/>
                                        </p:tgtEl>
                                      </p:cBhvr>
                                    </p:animEffect>
                                    <p:animScale>
                                      <p:cBhvr>
                                        <p:cTn id="184" dur="250" autoRev="1" fill="hold"/>
                                        <p:tgtEl>
                                          <p:spTgt spid="2062"/>
                                        </p:tgtEl>
                                      </p:cBhvr>
                                      <p:by x="105000" y="105000"/>
                                    </p:animScale>
                                  </p:childTnLst>
                                </p:cTn>
                              </p:par>
                            </p:childTnLst>
                          </p:cTn>
                        </p:par>
                        <p:par>
                          <p:cTn id="185" fill="hold">
                            <p:stCondLst>
                              <p:cond delay="3500"/>
                            </p:stCondLst>
                            <p:childTnLst>
                              <p:par>
                                <p:cTn id="186" presetID="26" presetClass="emph" presetSubtype="0" fill="hold" nodeType="afterEffect">
                                  <p:stCondLst>
                                    <p:cond delay="0"/>
                                  </p:stCondLst>
                                  <p:childTnLst>
                                    <p:animEffect transition="out" filter="fade">
                                      <p:cBhvr>
                                        <p:cTn id="187" dur="500" tmFilter="0, 0; .2, .5; .8, .5; 1, 0"/>
                                        <p:tgtEl>
                                          <p:spTgt spid="2064"/>
                                        </p:tgtEl>
                                      </p:cBhvr>
                                    </p:animEffect>
                                    <p:animScale>
                                      <p:cBhvr>
                                        <p:cTn id="188" dur="250" autoRev="1" fill="hold"/>
                                        <p:tgtEl>
                                          <p:spTgt spid="2064"/>
                                        </p:tgtEl>
                                      </p:cBhvr>
                                      <p:by x="105000" y="105000"/>
                                    </p:animScale>
                                  </p:childTnLst>
                                </p:cTn>
                              </p:par>
                            </p:childTnLst>
                          </p:cTn>
                        </p:par>
                        <p:par>
                          <p:cTn id="189" fill="hold">
                            <p:stCondLst>
                              <p:cond delay="4000"/>
                            </p:stCondLst>
                            <p:childTnLst>
                              <p:par>
                                <p:cTn id="190" presetID="26" presetClass="emph" presetSubtype="0" fill="hold" nodeType="afterEffect">
                                  <p:stCondLst>
                                    <p:cond delay="0"/>
                                  </p:stCondLst>
                                  <p:childTnLst>
                                    <p:animEffect transition="out" filter="fade">
                                      <p:cBhvr>
                                        <p:cTn id="191" dur="500" tmFilter="0, 0; .2, .5; .8, .5; 1, 0"/>
                                        <p:tgtEl>
                                          <p:spTgt spid="2066"/>
                                        </p:tgtEl>
                                      </p:cBhvr>
                                    </p:animEffect>
                                    <p:animScale>
                                      <p:cBhvr>
                                        <p:cTn id="192" dur="250" autoRev="1" fill="hold"/>
                                        <p:tgtEl>
                                          <p:spTgt spid="2066"/>
                                        </p:tgtEl>
                                      </p:cBhvr>
                                      <p:by x="105000" y="105000"/>
                                    </p:animScale>
                                  </p:childTnLst>
                                </p:cTn>
                              </p:par>
                            </p:childTnLst>
                          </p:cTn>
                        </p:par>
                        <p:par>
                          <p:cTn id="193" fill="hold">
                            <p:stCondLst>
                              <p:cond delay="4500"/>
                            </p:stCondLst>
                            <p:childTnLst>
                              <p:par>
                                <p:cTn id="194" presetID="26" presetClass="emph" presetSubtype="0" fill="hold" nodeType="afterEffect">
                                  <p:stCondLst>
                                    <p:cond delay="0"/>
                                  </p:stCondLst>
                                  <p:childTnLst>
                                    <p:animEffect transition="out" filter="fade">
                                      <p:cBhvr>
                                        <p:cTn id="195" dur="500" tmFilter="0, 0; .2, .5; .8, .5; 1, 0"/>
                                        <p:tgtEl>
                                          <p:spTgt spid="2068"/>
                                        </p:tgtEl>
                                      </p:cBhvr>
                                    </p:animEffect>
                                    <p:animScale>
                                      <p:cBhvr>
                                        <p:cTn id="196" dur="250" autoRev="1" fill="hold"/>
                                        <p:tgtEl>
                                          <p:spTgt spid="2068"/>
                                        </p:tgtEl>
                                      </p:cBhvr>
                                      <p:by x="105000" y="105000"/>
                                    </p:animScale>
                                  </p:childTnLst>
                                </p:cTn>
                              </p:par>
                            </p:childTnLst>
                          </p:cTn>
                        </p:par>
                        <p:par>
                          <p:cTn id="197" fill="hold">
                            <p:stCondLst>
                              <p:cond delay="5000"/>
                            </p:stCondLst>
                            <p:childTnLst>
                              <p:par>
                                <p:cTn id="198" presetID="10" presetClass="entr" presetSubtype="0" fill="hold" grpId="0" nodeType="afterEffect">
                                  <p:stCondLst>
                                    <p:cond delay="0"/>
                                  </p:stCondLst>
                                  <p:childTnLst>
                                    <p:set>
                                      <p:cBhvr>
                                        <p:cTn id="199" dur="1" fill="hold">
                                          <p:stCondLst>
                                            <p:cond delay="0"/>
                                          </p:stCondLst>
                                        </p:cTn>
                                        <p:tgtEl>
                                          <p:spTgt spid="60"/>
                                        </p:tgtEl>
                                        <p:attrNameLst>
                                          <p:attrName>style.visibility</p:attrName>
                                        </p:attrNameLst>
                                      </p:cBhvr>
                                      <p:to>
                                        <p:strVal val="visible"/>
                                      </p:to>
                                    </p:set>
                                    <p:animEffect transition="in" filter="fade">
                                      <p:cBhvr>
                                        <p:cTn id="200" dur="500"/>
                                        <p:tgtEl>
                                          <p:spTgt spid="60"/>
                                        </p:tgtEl>
                                      </p:cBhvr>
                                    </p:animEffect>
                                  </p:childTnLst>
                                </p:cTn>
                              </p:par>
                            </p:childTnLst>
                          </p:cTn>
                        </p:par>
                        <p:par>
                          <p:cTn id="201" fill="hold">
                            <p:stCondLst>
                              <p:cond delay="5500"/>
                            </p:stCondLst>
                            <p:childTnLst>
                              <p:par>
                                <p:cTn id="202" presetID="24" presetClass="emph" presetSubtype="0" repeatCount="100000" fill="hold" grpId="1" nodeType="afterEffect">
                                  <p:stCondLst>
                                    <p:cond delay="0"/>
                                  </p:stCondLst>
                                  <p:childTnLst>
                                    <p:animClr clrSpc="hsl" dir="cw">
                                      <p:cBhvr override="childStyle">
                                        <p:cTn id="203" dur="500" fill="hold"/>
                                        <p:tgtEl>
                                          <p:spTgt spid="60"/>
                                        </p:tgtEl>
                                        <p:attrNameLst>
                                          <p:attrName>style.color</p:attrName>
                                        </p:attrNameLst>
                                      </p:cBhvr>
                                      <p:by>
                                        <p:hsl h="0" s="-12549" l="-25098"/>
                                      </p:by>
                                    </p:animClr>
                                    <p:animClr clrSpc="hsl" dir="cw">
                                      <p:cBhvr>
                                        <p:cTn id="204" dur="500" fill="hold"/>
                                        <p:tgtEl>
                                          <p:spTgt spid="60"/>
                                        </p:tgtEl>
                                        <p:attrNameLst>
                                          <p:attrName>fillcolor</p:attrName>
                                        </p:attrNameLst>
                                      </p:cBhvr>
                                      <p:by>
                                        <p:hsl h="0" s="-12549" l="-25098"/>
                                      </p:by>
                                    </p:animClr>
                                    <p:animClr clrSpc="hsl" dir="cw">
                                      <p:cBhvr>
                                        <p:cTn id="205" dur="500" fill="hold"/>
                                        <p:tgtEl>
                                          <p:spTgt spid="60"/>
                                        </p:tgtEl>
                                        <p:attrNameLst>
                                          <p:attrName>stroke.color</p:attrName>
                                        </p:attrNameLst>
                                      </p:cBhvr>
                                      <p:by>
                                        <p:hsl h="0" s="-12549" l="-25098"/>
                                      </p:by>
                                    </p:animClr>
                                    <p:set>
                                      <p:cBhvr>
                                        <p:cTn id="206" dur="500" fill="hold"/>
                                        <p:tgtEl>
                                          <p:spTgt spid="6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7" grpId="0" animBg="1"/>
      <p:bldP spid="57" grpId="1" animBg="1"/>
      <p:bldP spid="58" grpId="0" animBg="1"/>
      <p:bldP spid="58" grpId="1" animBg="1"/>
      <p:bldP spid="60" grpId="0" animBg="1"/>
      <p:bldP spid="60"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Anh de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3"/>
          <p:cNvSpPr>
            <a:spLocks noChangeArrowheads="1" noChangeShapeType="1" noTextEdit="1"/>
          </p:cNvSpPr>
          <p:nvPr/>
        </p:nvSpPr>
        <p:spPr bwMode="auto">
          <a:xfrm>
            <a:off x="3642519" y="4114800"/>
            <a:ext cx="9220200" cy="11255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96339709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p:val>
                                            <p:fltVal val="0"/>
                                          </p:val>
                                        </p:tav>
                                        <p:tav tm="100000">
                                          <p:val>
                                            <p:strVal val="#ppt_w"/>
                                          </p:val>
                                        </p:tav>
                                      </p:tavLst>
                                    </p:anim>
                                    <p:anim calcmode="lin" valueType="num">
                                      <p:cBhvr>
                                        <p:cTn id="8" dur="5000" fill="hold"/>
                                        <p:tgtEl>
                                          <p:spTgt spid="3"/>
                                        </p:tgtEl>
                                        <p:attrNameLst>
                                          <p:attrName>ppt_h</p:attrName>
                                        </p:attrNameLst>
                                      </p:cBhvr>
                                      <p:tavLst>
                                        <p:tav tm="0">
                                          <p:val>
                                            <p:fltVal val="0"/>
                                          </p:val>
                                        </p:tav>
                                        <p:tav tm="100000">
                                          <p:val>
                                            <p:strVal val="#ppt_h"/>
                                          </p:val>
                                        </p:tav>
                                      </p:tavLst>
                                    </p:anim>
                                    <p:animEffect transition="in" filter="fade">
                                      <p:cBhvr>
                                        <p:cTn id="9"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8" name="ba ngon nen lung linh.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
            <a:ext cx="16276638" cy="9146677"/>
          </a:xfrm>
          <a:prstGeom prst="rect">
            <a:avLst/>
          </a:prstGeom>
        </p:spPr>
      </p:pic>
    </p:spTree>
    <p:extLst>
      <p:ext uri="{BB962C8B-B14F-4D97-AF65-F5344CB8AC3E}">
        <p14:creationId xmlns:p14="http://schemas.microsoft.com/office/powerpoint/2010/main" val="2305291919"/>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smtClean="0">
                    <a:solidFill>
                      <a:srgbClr val="0000CC"/>
                    </a:solidFill>
                    <a:latin typeface="Times New Roman" pitchFamily="18" charset="0"/>
                    <a:cs typeface="Times New Roman" pitchFamily="18" charset="0"/>
                  </a:rPr>
                  <a:t>Thứ……ngày…..tháng…..năm…….</a:t>
                </a:r>
                <a:endParaRPr lang="en-US" sz="3000">
                  <a:solidFill>
                    <a:srgbClr val="0000CC"/>
                  </a:solidFill>
                  <a:latin typeface="Times New Roman" pitchFamily="18" charset="0"/>
                  <a:cs typeface="Times New Roman" pitchFamily="18" charset="0"/>
                </a:endParaRP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smtClean="0">
                    <a:solidFill>
                      <a:srgbClr val="FF0066"/>
                    </a:solidFill>
                    <a:latin typeface="Times New Roman" pitchFamily="18" charset="0"/>
                    <a:cs typeface="Times New Roman" pitchFamily="18" charset="0"/>
                  </a:rPr>
                  <a:t>TỰ NHIÊN VÀ XÃ HỘI</a:t>
                </a:r>
                <a:endParaRPr lang="en-US" sz="2800" b="1">
                  <a:solidFill>
                    <a:srgbClr val="FF0066"/>
                  </a:solidFill>
                  <a:latin typeface="Times New Roman" pitchFamily="18" charset="0"/>
                  <a:cs typeface="Times New Roman" pitchFamily="18" charset="0"/>
                </a:endParaRP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1508918" y="1097280"/>
            <a:ext cx="134874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spcBef>
                <a:spcPts val="1800"/>
              </a:spcBef>
              <a:defRPr/>
            </a:pP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10</a:t>
            </a:r>
            <a:r>
              <a:rPr lang="en-US"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HOẠT ĐỘNG SẢN XUẤT </a:t>
            </a:r>
            <a:r>
              <a:rPr lang="vi-VN"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THỦ CÔNG VÀ CÔNG </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NGHIỆP ( T </a:t>
            </a:r>
            <a:r>
              <a:rPr lang="vi-VN"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2)</a:t>
            </a:r>
            <a:endPar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nvGrpSpPr>
          <p:cNvPr id="9" name="Group 8"/>
          <p:cNvGrpSpPr/>
          <p:nvPr/>
        </p:nvGrpSpPr>
        <p:grpSpPr>
          <a:xfrm>
            <a:off x="289719" y="1747514"/>
            <a:ext cx="14478000" cy="677108"/>
            <a:chOff x="1508918" y="1888664"/>
            <a:chExt cx="8674608" cy="677108"/>
          </a:xfrm>
        </p:grpSpPr>
        <p:sp>
          <p:nvSpPr>
            <p:cNvPr id="10" name="Rectangle 9"/>
            <p:cNvSpPr/>
            <p:nvPr/>
          </p:nvSpPr>
          <p:spPr>
            <a:xfrm>
              <a:off x="1508918" y="1888664"/>
              <a:ext cx="8674608" cy="677108"/>
            </a:xfrm>
            <a:prstGeom prst="rect">
              <a:avLst/>
            </a:prstGeom>
          </p:spPr>
          <p:txBody>
            <a:bodyPr wrap="square">
              <a:spAutoFit/>
            </a:bodyPr>
            <a:lstStyle/>
            <a:p>
              <a:endParaRPr lang="en-US" sz="3800" b="1" dirty="0">
                <a:solidFill>
                  <a:srgbClr val="FF0066"/>
                </a:solidFill>
                <a:latin typeface="Times New Roman" pitchFamily="18" charset="0"/>
                <a:cs typeface="Times New Roman" pitchFamily="18" charset="0"/>
              </a:endParaRPr>
            </a:p>
          </p:txBody>
        </p:sp>
        <p:cxnSp>
          <p:nvCxnSpPr>
            <p:cNvPr id="11" name="Straight Connector 10"/>
            <p:cNvCxnSpPr/>
            <p:nvPr/>
          </p:nvCxnSpPr>
          <p:spPr>
            <a:xfrm>
              <a:off x="1965476" y="2519754"/>
              <a:ext cx="5067798"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2" name="Rectangle 1"/>
          <p:cNvSpPr/>
          <p:nvPr/>
        </p:nvSpPr>
        <p:spPr>
          <a:xfrm>
            <a:off x="1051718" y="1678636"/>
            <a:ext cx="10648225" cy="707886"/>
          </a:xfrm>
          <a:prstGeom prst="rect">
            <a:avLst/>
          </a:prstGeom>
        </p:spPr>
        <p:txBody>
          <a:bodyPr wrap="square">
            <a:spAutoFit/>
          </a:bodyPr>
          <a:lstStyle/>
          <a:p>
            <a:r>
              <a:rPr lang="vi-VN" sz="3600" b="1" dirty="0">
                <a:solidFill>
                  <a:srgbClr val="FF0000"/>
                </a:solidFill>
                <a:latin typeface="Times New Roman"/>
                <a:ea typeface="Times New Roman"/>
              </a:rPr>
              <a:t>*HĐ</a:t>
            </a:r>
            <a:r>
              <a:rPr lang="nl-NL" sz="3600" b="1" dirty="0">
                <a:solidFill>
                  <a:srgbClr val="FF0000"/>
                </a:solidFill>
                <a:latin typeface="Times New Roman"/>
                <a:ea typeface="Times New Roman"/>
              </a:rPr>
              <a:t>1. </a:t>
            </a:r>
            <a:r>
              <a:rPr lang="nl-NL" sz="4000" b="1" dirty="0" smtClean="0">
                <a:solidFill>
                  <a:srgbClr val="FF0000"/>
                </a:solidFill>
                <a:latin typeface="Times New Roman"/>
                <a:ea typeface="Times New Roman"/>
              </a:rPr>
              <a:t>Hoạt </a:t>
            </a:r>
            <a:r>
              <a:rPr lang="nl-NL" sz="4000" b="1" dirty="0">
                <a:solidFill>
                  <a:srgbClr val="FF0000"/>
                </a:solidFill>
                <a:latin typeface="Times New Roman"/>
                <a:ea typeface="Times New Roman"/>
              </a:rPr>
              <a:t>động sản </a:t>
            </a:r>
            <a:r>
              <a:rPr lang="nl-NL" sz="4000" b="1" dirty="0" smtClean="0">
                <a:solidFill>
                  <a:srgbClr val="FF0000"/>
                </a:solidFill>
                <a:latin typeface="Times New Roman"/>
                <a:ea typeface="Times New Roman"/>
              </a:rPr>
              <a:t>xuất</a:t>
            </a:r>
            <a:r>
              <a:rPr lang="vi-VN" sz="4000" b="1" dirty="0" smtClean="0">
                <a:solidFill>
                  <a:srgbClr val="FF0000"/>
                </a:solidFill>
                <a:latin typeface="Times New Roman"/>
                <a:ea typeface="Times New Roman"/>
              </a:rPr>
              <a:t> công nghiệp </a:t>
            </a:r>
            <a:endParaRPr lang="en-US" sz="4000" b="1" dirty="0">
              <a:solidFill>
                <a:srgbClr val="FF0000"/>
              </a:solidFill>
            </a:endParaRPr>
          </a:p>
        </p:txBody>
      </p:sp>
      <p:sp>
        <p:nvSpPr>
          <p:cNvPr id="6" name="Rectangle 5"/>
          <p:cNvSpPr/>
          <p:nvPr/>
        </p:nvSpPr>
        <p:spPr>
          <a:xfrm>
            <a:off x="1051718" y="2424622"/>
            <a:ext cx="8458201" cy="1938992"/>
          </a:xfrm>
          <a:prstGeom prst="rect">
            <a:avLst/>
          </a:prstGeom>
        </p:spPr>
        <p:txBody>
          <a:bodyPr wrap="square">
            <a:spAutoFit/>
          </a:bodyPr>
          <a:lstStyle/>
          <a:p>
            <a:r>
              <a:rPr lang="vi-VN" sz="4000" dirty="0" smtClean="0">
                <a:solidFill>
                  <a:schemeClr val="accent4"/>
                </a:solidFill>
                <a:latin typeface="Times New Roman"/>
                <a:ea typeface="Times New Roman"/>
              </a:rPr>
              <a:t>+ Nói tên hoạt động sản xuất công nghiệp trong mỗi hình và cho biết hoạt động đó làm ra sản phẩm gì?</a:t>
            </a:r>
            <a:endParaRPr lang="en-US" sz="4000" dirty="0">
              <a:solidFill>
                <a:schemeClr val="accent4"/>
              </a:solidFill>
            </a:endParaRPr>
          </a:p>
        </p:txBody>
      </p:sp>
      <p:pic>
        <p:nvPicPr>
          <p:cNvPr id="16" name="Picture 15"/>
          <p:cNvPicPr/>
          <p:nvPr/>
        </p:nvPicPr>
        <p:blipFill rotWithShape="1">
          <a:blip r:embed="rId3"/>
          <a:srcRect l="39894" t="31798" r="40432" b="44691"/>
          <a:stretch/>
        </p:blipFill>
        <p:spPr bwMode="auto">
          <a:xfrm>
            <a:off x="9890919" y="2424622"/>
            <a:ext cx="5715000" cy="5195378"/>
          </a:xfrm>
          <a:prstGeom prst="rect">
            <a:avLst/>
          </a:prstGeom>
          <a:ln>
            <a:noFill/>
          </a:ln>
          <a:extLst>
            <a:ext uri="{53640926-AAD7-44D8-BBD7-CCE9431645EC}">
              <a14:shadowObscured xmlns:a14="http://schemas.microsoft.com/office/drawing/2010/main"/>
            </a:ext>
          </a:extLst>
        </p:spPr>
      </p:pic>
      <p:pic>
        <p:nvPicPr>
          <p:cNvPr id="17" name="Picture 16"/>
          <p:cNvPicPr/>
          <p:nvPr/>
        </p:nvPicPr>
        <p:blipFill rotWithShape="1">
          <a:blip r:embed="rId4"/>
          <a:srcRect l="37295" t="30826" r="38387" b="53277"/>
          <a:stretch/>
        </p:blipFill>
        <p:spPr bwMode="auto">
          <a:xfrm>
            <a:off x="899319" y="4363614"/>
            <a:ext cx="8458200" cy="356118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3274807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smtClean="0">
                    <a:solidFill>
                      <a:srgbClr val="0000CC"/>
                    </a:solidFill>
                    <a:latin typeface="Times New Roman" pitchFamily="18" charset="0"/>
                    <a:cs typeface="Times New Roman" pitchFamily="18" charset="0"/>
                  </a:rPr>
                  <a:t>Thứ……ngày…..tháng…..năm…….</a:t>
                </a:r>
                <a:endParaRPr lang="en-US" sz="3000">
                  <a:solidFill>
                    <a:srgbClr val="0000CC"/>
                  </a:solidFill>
                  <a:latin typeface="Times New Roman" pitchFamily="18" charset="0"/>
                  <a:cs typeface="Times New Roman" pitchFamily="18" charset="0"/>
                </a:endParaRP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smtClean="0">
                    <a:solidFill>
                      <a:srgbClr val="FF0066"/>
                    </a:solidFill>
                    <a:latin typeface="Times New Roman" pitchFamily="18" charset="0"/>
                    <a:cs typeface="Times New Roman" pitchFamily="18" charset="0"/>
                  </a:rPr>
                  <a:t>TỰ NHIÊN VÀ XÃ HỘI</a:t>
                </a:r>
                <a:endParaRPr lang="en-US" sz="2800" b="1">
                  <a:solidFill>
                    <a:srgbClr val="FF0066"/>
                  </a:solidFill>
                  <a:latin typeface="Times New Roman" pitchFamily="18" charset="0"/>
                  <a:cs typeface="Times New Roman" pitchFamily="18" charset="0"/>
                </a:endParaRP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1508918" y="1097280"/>
            <a:ext cx="134874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spcBef>
                <a:spcPts val="1800"/>
              </a:spcBef>
              <a:defRPr/>
            </a:pP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10</a:t>
            </a:r>
            <a:r>
              <a:rPr lang="en-US"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HOẠT ĐỘNG SẢN XUẤT </a:t>
            </a:r>
            <a:r>
              <a:rPr lang="vi-VN"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THỦ CÔNG VÀ CÔNG </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NGHIỆP ( T </a:t>
            </a:r>
            <a:r>
              <a:rPr lang="vi-VN"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2)</a:t>
            </a:r>
            <a:endPar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nvGrpSpPr>
          <p:cNvPr id="9" name="Group 8"/>
          <p:cNvGrpSpPr/>
          <p:nvPr/>
        </p:nvGrpSpPr>
        <p:grpSpPr>
          <a:xfrm>
            <a:off x="823119" y="1747514"/>
            <a:ext cx="13944600" cy="677108"/>
            <a:chOff x="1508918" y="1888664"/>
            <a:chExt cx="8674608" cy="677108"/>
          </a:xfrm>
        </p:grpSpPr>
        <p:sp>
          <p:nvSpPr>
            <p:cNvPr id="10" name="Rectangle 9"/>
            <p:cNvSpPr/>
            <p:nvPr/>
          </p:nvSpPr>
          <p:spPr>
            <a:xfrm>
              <a:off x="1508918" y="1888664"/>
              <a:ext cx="8674608" cy="677108"/>
            </a:xfrm>
            <a:prstGeom prst="rect">
              <a:avLst/>
            </a:prstGeom>
          </p:spPr>
          <p:txBody>
            <a:bodyPr wrap="square">
              <a:spAutoFit/>
            </a:bodyPr>
            <a:lstStyle/>
            <a:p>
              <a:endParaRPr lang="en-US" sz="3800" b="1" dirty="0">
                <a:solidFill>
                  <a:srgbClr val="FF0066"/>
                </a:solidFill>
                <a:latin typeface="Times New Roman" pitchFamily="18" charset="0"/>
                <a:cs typeface="Times New Roman" pitchFamily="18" charset="0"/>
              </a:endParaRPr>
            </a:p>
          </p:txBody>
        </p:sp>
        <p:cxnSp>
          <p:nvCxnSpPr>
            <p:cNvPr id="11" name="Straight Connector 10"/>
            <p:cNvCxnSpPr/>
            <p:nvPr/>
          </p:nvCxnSpPr>
          <p:spPr>
            <a:xfrm>
              <a:off x="1965476" y="2519754"/>
              <a:ext cx="7364810"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2" name="Rectangle 1"/>
          <p:cNvSpPr/>
          <p:nvPr/>
        </p:nvSpPr>
        <p:spPr>
          <a:xfrm>
            <a:off x="1049727" y="1762902"/>
            <a:ext cx="12962207" cy="1446550"/>
          </a:xfrm>
          <a:prstGeom prst="rect">
            <a:avLst/>
          </a:prstGeom>
        </p:spPr>
        <p:txBody>
          <a:bodyPr wrap="square">
            <a:spAutoFit/>
          </a:bodyPr>
          <a:lstStyle/>
          <a:p>
            <a:pPr>
              <a:spcAft>
                <a:spcPts val="0"/>
              </a:spcAft>
            </a:pPr>
            <a:r>
              <a:rPr lang="vi-VN" sz="4400" b="1" dirty="0">
                <a:solidFill>
                  <a:srgbClr val="FF0000"/>
                </a:solidFill>
                <a:latin typeface="Times New Roman"/>
                <a:ea typeface="Times New Roman"/>
              </a:rPr>
              <a:t>*</a:t>
            </a:r>
            <a:r>
              <a:rPr lang="vi-VN" sz="4400" b="1" dirty="0" smtClean="0">
                <a:solidFill>
                  <a:srgbClr val="FF0000"/>
                </a:solidFill>
                <a:latin typeface="Times New Roman"/>
                <a:ea typeface="Times New Roman"/>
              </a:rPr>
              <a:t>HĐ</a:t>
            </a:r>
            <a:r>
              <a:rPr lang="vi-VN" sz="4400" b="1" dirty="0">
                <a:solidFill>
                  <a:srgbClr val="FF0000"/>
                </a:solidFill>
                <a:latin typeface="Times New Roman"/>
                <a:ea typeface="Times New Roman"/>
              </a:rPr>
              <a:t>2</a:t>
            </a:r>
            <a:r>
              <a:rPr lang="nl-NL" sz="4400" b="1" dirty="0" smtClean="0">
                <a:solidFill>
                  <a:srgbClr val="FF0000"/>
                </a:solidFill>
                <a:latin typeface="Times New Roman"/>
                <a:ea typeface="Times New Roman"/>
              </a:rPr>
              <a:t>. </a:t>
            </a:r>
            <a:r>
              <a:rPr lang="nl-NL" sz="4400" b="1" dirty="0">
                <a:solidFill>
                  <a:srgbClr val="C00000"/>
                </a:solidFill>
                <a:latin typeface="Times New Roman"/>
                <a:ea typeface="Calibri"/>
                <a:cs typeface="Times New Roman"/>
              </a:rPr>
              <a:t>Lợi ích của một số hoạt động sản xuất công </a:t>
            </a:r>
            <a:r>
              <a:rPr lang="nl-NL" sz="4400" b="1" dirty="0" smtClean="0">
                <a:solidFill>
                  <a:srgbClr val="C00000"/>
                </a:solidFill>
                <a:latin typeface="Times New Roman"/>
                <a:ea typeface="Calibri"/>
                <a:cs typeface="Times New Roman"/>
              </a:rPr>
              <a:t>nghiệp</a:t>
            </a:r>
            <a:r>
              <a:rPr lang="vi-VN" sz="4400" b="1" dirty="0" smtClean="0">
                <a:solidFill>
                  <a:srgbClr val="C00000"/>
                </a:solidFill>
                <a:latin typeface="Times New Roman"/>
                <a:ea typeface="Calibri"/>
                <a:cs typeface="Times New Roman"/>
              </a:rPr>
              <a:t>.</a:t>
            </a:r>
            <a:endParaRPr lang="en-US" sz="4400" b="1" dirty="0">
              <a:solidFill>
                <a:srgbClr val="C00000"/>
              </a:solidFill>
              <a:latin typeface="Calibri"/>
              <a:ea typeface="Calibri"/>
              <a:cs typeface="Times New Roman"/>
            </a:endParaRPr>
          </a:p>
        </p:txBody>
      </p:sp>
      <p:sp>
        <p:nvSpPr>
          <p:cNvPr id="6" name="Rectangle 5"/>
          <p:cNvSpPr/>
          <p:nvPr/>
        </p:nvSpPr>
        <p:spPr>
          <a:xfrm>
            <a:off x="1049727" y="3162085"/>
            <a:ext cx="8927101" cy="1323439"/>
          </a:xfrm>
          <a:prstGeom prst="rect">
            <a:avLst/>
          </a:prstGeom>
        </p:spPr>
        <p:txBody>
          <a:bodyPr wrap="square">
            <a:spAutoFit/>
          </a:bodyPr>
          <a:lstStyle/>
          <a:p>
            <a:pPr>
              <a:spcAft>
                <a:spcPts val="0"/>
              </a:spcAft>
            </a:pPr>
            <a:r>
              <a:rPr lang="vi-VN" sz="4000" b="1" dirty="0" smtClean="0">
                <a:solidFill>
                  <a:srgbClr val="C00000"/>
                </a:solidFill>
                <a:latin typeface="Times New Roman"/>
                <a:ea typeface="Times New Roman"/>
              </a:rPr>
              <a:t>+ </a:t>
            </a:r>
            <a:r>
              <a:rPr lang="vi-VN" sz="4000" b="1" dirty="0" smtClean="0">
                <a:solidFill>
                  <a:srgbClr val="C00000"/>
                </a:solidFill>
                <a:latin typeface="Times New Roman"/>
                <a:ea typeface="Times New Roman"/>
                <a:cs typeface="Times New Roman"/>
              </a:rPr>
              <a:t>Quan sát các hình và nêu lợi ích của h</a:t>
            </a:r>
            <a:r>
              <a:rPr lang="nl-NL" sz="4000" b="1" dirty="0" smtClean="0">
                <a:solidFill>
                  <a:srgbClr val="C00000"/>
                </a:solidFill>
                <a:latin typeface="Times New Roman"/>
                <a:ea typeface="Calibri"/>
                <a:cs typeface="Times New Roman"/>
              </a:rPr>
              <a:t>oạt động sản xuất công </a:t>
            </a:r>
            <a:r>
              <a:rPr lang="vi-VN" sz="4000" b="1" dirty="0" smtClean="0">
                <a:solidFill>
                  <a:srgbClr val="C00000"/>
                </a:solidFill>
                <a:latin typeface="Times New Roman"/>
                <a:ea typeface="Calibri"/>
                <a:cs typeface="Times New Roman"/>
              </a:rPr>
              <a:t>nghiệp</a:t>
            </a:r>
            <a:r>
              <a:rPr lang="nl-NL" sz="4000" b="1" dirty="0" smtClean="0">
                <a:solidFill>
                  <a:srgbClr val="C00000"/>
                </a:solidFill>
                <a:latin typeface="Times New Roman"/>
                <a:ea typeface="Calibri"/>
                <a:cs typeface="Times New Roman"/>
              </a:rPr>
              <a:t>?</a:t>
            </a:r>
            <a:endParaRPr lang="en-US" sz="4000" b="1" dirty="0">
              <a:solidFill>
                <a:srgbClr val="C00000"/>
              </a:solidFill>
              <a:effectLst/>
              <a:latin typeface="Calibri"/>
              <a:ea typeface="Calibri"/>
              <a:cs typeface="Times New Roman"/>
            </a:endParaRPr>
          </a:p>
        </p:txBody>
      </p:sp>
      <p:sp>
        <p:nvSpPr>
          <p:cNvPr id="5" name="Rectangle 4"/>
          <p:cNvSpPr/>
          <p:nvPr/>
        </p:nvSpPr>
        <p:spPr>
          <a:xfrm>
            <a:off x="1049727" y="4572000"/>
            <a:ext cx="8927101" cy="3170099"/>
          </a:xfrm>
          <a:prstGeom prst="rect">
            <a:avLst/>
          </a:prstGeom>
        </p:spPr>
        <p:txBody>
          <a:bodyPr wrap="square">
            <a:spAutoFit/>
          </a:bodyPr>
          <a:lstStyle/>
          <a:p>
            <a:pPr>
              <a:spcAft>
                <a:spcPts val="0"/>
              </a:spcAft>
            </a:pPr>
            <a:r>
              <a:rPr lang="vi-VN" sz="4000" b="1" dirty="0">
                <a:solidFill>
                  <a:srgbClr val="0000CC"/>
                </a:solidFill>
                <a:latin typeface="Times New Roman"/>
                <a:ea typeface="Calibri"/>
                <a:cs typeface="Times New Roman"/>
              </a:rPr>
              <a:t>+</a:t>
            </a:r>
            <a:r>
              <a:rPr lang="nl-NL" sz="4000" b="1" dirty="0">
                <a:solidFill>
                  <a:srgbClr val="0000CC"/>
                </a:solidFill>
                <a:latin typeface="Times New Roman"/>
                <a:ea typeface="Calibri"/>
                <a:cs typeface="Times New Roman"/>
              </a:rPr>
              <a:t>Hoạt động sản xuất công nghiệp làm ra các sản phẩm để phục vụ cuộc sống con người như làm đồ ăn cho con người, quần áo, ... ngoài ra còn đem bán để mang lại các ích lợi về kinh tế.</a:t>
            </a:r>
            <a:endParaRPr lang="en-US" sz="4000" b="1" dirty="0">
              <a:solidFill>
                <a:srgbClr val="0000CC"/>
              </a:solidFill>
              <a:effectLst/>
              <a:latin typeface="Calibri"/>
              <a:ea typeface="Calibri"/>
              <a:cs typeface="Times New Roman"/>
            </a:endParaRPr>
          </a:p>
        </p:txBody>
      </p:sp>
      <p:pic>
        <p:nvPicPr>
          <p:cNvPr id="18" name="Picture 17"/>
          <p:cNvPicPr/>
          <p:nvPr/>
        </p:nvPicPr>
        <p:blipFill rotWithShape="1">
          <a:blip r:embed="rId3"/>
          <a:srcRect l="39951" t="57385" r="39362" b="19459"/>
          <a:stretch/>
        </p:blipFill>
        <p:spPr bwMode="auto">
          <a:xfrm>
            <a:off x="10131220" y="3048000"/>
            <a:ext cx="6008099" cy="38862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0951378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smtClean="0">
                    <a:solidFill>
                      <a:srgbClr val="0000CC"/>
                    </a:solidFill>
                    <a:latin typeface="Times New Roman" pitchFamily="18" charset="0"/>
                    <a:cs typeface="Times New Roman" pitchFamily="18" charset="0"/>
                  </a:rPr>
                  <a:t>Thứ……ngày…..tháng…..năm…….</a:t>
                </a:r>
                <a:endParaRPr lang="en-US" sz="3000">
                  <a:solidFill>
                    <a:srgbClr val="0000CC"/>
                  </a:solidFill>
                  <a:latin typeface="Times New Roman" pitchFamily="18" charset="0"/>
                  <a:cs typeface="Times New Roman" pitchFamily="18" charset="0"/>
                </a:endParaRP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smtClean="0">
                    <a:solidFill>
                      <a:srgbClr val="FF0066"/>
                    </a:solidFill>
                    <a:latin typeface="Times New Roman" pitchFamily="18" charset="0"/>
                    <a:cs typeface="Times New Roman" pitchFamily="18" charset="0"/>
                  </a:rPr>
                  <a:t>TỰ NHIÊN VÀ XÃ HỘI</a:t>
                </a:r>
                <a:endParaRPr lang="en-US" sz="2800" b="1">
                  <a:solidFill>
                    <a:srgbClr val="FF0066"/>
                  </a:solidFill>
                  <a:latin typeface="Times New Roman" pitchFamily="18" charset="0"/>
                  <a:cs typeface="Times New Roman" pitchFamily="18" charset="0"/>
                </a:endParaRP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1508918" y="1097280"/>
            <a:ext cx="134874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spcBef>
                <a:spcPts val="1800"/>
              </a:spcBef>
              <a:defRPr/>
            </a:pP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10</a:t>
            </a:r>
            <a:r>
              <a:rPr lang="en-US"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HOẠT ĐỘNG SẢN XUẤT </a:t>
            </a:r>
            <a:r>
              <a:rPr lang="vi-VN"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THỦ CÔNG VÀ CÔNG </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NGHIỆP ( T </a:t>
            </a:r>
            <a:r>
              <a:rPr lang="vi-VN"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2)</a:t>
            </a:r>
            <a:endPar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nvGrpSpPr>
          <p:cNvPr id="9" name="Group 8"/>
          <p:cNvGrpSpPr/>
          <p:nvPr/>
        </p:nvGrpSpPr>
        <p:grpSpPr>
          <a:xfrm>
            <a:off x="823119" y="1747514"/>
            <a:ext cx="13944600" cy="677108"/>
            <a:chOff x="1508918" y="1888664"/>
            <a:chExt cx="8674608" cy="677108"/>
          </a:xfrm>
        </p:grpSpPr>
        <p:sp>
          <p:nvSpPr>
            <p:cNvPr id="10" name="Rectangle 9"/>
            <p:cNvSpPr/>
            <p:nvPr/>
          </p:nvSpPr>
          <p:spPr>
            <a:xfrm>
              <a:off x="1508918" y="1888664"/>
              <a:ext cx="8674608" cy="677108"/>
            </a:xfrm>
            <a:prstGeom prst="rect">
              <a:avLst/>
            </a:prstGeom>
          </p:spPr>
          <p:txBody>
            <a:bodyPr wrap="square">
              <a:spAutoFit/>
            </a:bodyPr>
            <a:lstStyle/>
            <a:p>
              <a:endParaRPr lang="en-US" sz="3800" b="1" dirty="0">
                <a:solidFill>
                  <a:srgbClr val="FF0066"/>
                </a:solidFill>
                <a:latin typeface="Times New Roman" pitchFamily="18" charset="0"/>
                <a:cs typeface="Times New Roman" pitchFamily="18" charset="0"/>
              </a:endParaRPr>
            </a:p>
          </p:txBody>
        </p:sp>
        <p:cxnSp>
          <p:nvCxnSpPr>
            <p:cNvPr id="11" name="Straight Connector 10"/>
            <p:cNvCxnSpPr/>
            <p:nvPr/>
          </p:nvCxnSpPr>
          <p:spPr>
            <a:xfrm>
              <a:off x="1965476" y="2519754"/>
              <a:ext cx="8218050" cy="46018"/>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2" name="Rectangle 1"/>
          <p:cNvSpPr/>
          <p:nvPr/>
        </p:nvSpPr>
        <p:spPr>
          <a:xfrm>
            <a:off x="975519" y="1624515"/>
            <a:ext cx="14175192" cy="769441"/>
          </a:xfrm>
          <a:prstGeom prst="rect">
            <a:avLst/>
          </a:prstGeom>
        </p:spPr>
        <p:txBody>
          <a:bodyPr wrap="square">
            <a:spAutoFit/>
          </a:bodyPr>
          <a:lstStyle/>
          <a:p>
            <a:pPr>
              <a:spcAft>
                <a:spcPts val="0"/>
              </a:spcAft>
            </a:pPr>
            <a:r>
              <a:rPr lang="vi-VN" sz="4400" b="1" dirty="0">
                <a:solidFill>
                  <a:srgbClr val="0000CC"/>
                </a:solidFill>
                <a:latin typeface="Times New Roman"/>
                <a:ea typeface="Times New Roman"/>
              </a:rPr>
              <a:t>*</a:t>
            </a:r>
            <a:r>
              <a:rPr lang="vi-VN" sz="4400" b="1" dirty="0" smtClean="0">
                <a:solidFill>
                  <a:srgbClr val="0000CC"/>
                </a:solidFill>
                <a:latin typeface="Times New Roman"/>
                <a:ea typeface="Times New Roman"/>
              </a:rPr>
              <a:t>HĐ</a:t>
            </a:r>
            <a:r>
              <a:rPr lang="vi-VN" sz="4400" b="1" dirty="0">
                <a:solidFill>
                  <a:srgbClr val="0000CC"/>
                </a:solidFill>
                <a:latin typeface="Times New Roman"/>
                <a:ea typeface="Times New Roman"/>
              </a:rPr>
              <a:t>2</a:t>
            </a:r>
            <a:r>
              <a:rPr lang="nl-NL" sz="4400" b="1" dirty="0" smtClean="0">
                <a:solidFill>
                  <a:srgbClr val="0000CC"/>
                </a:solidFill>
                <a:latin typeface="Times New Roman"/>
                <a:ea typeface="Times New Roman"/>
              </a:rPr>
              <a:t>. </a:t>
            </a:r>
            <a:r>
              <a:rPr lang="nl-NL" sz="4400" b="1" dirty="0">
                <a:solidFill>
                  <a:srgbClr val="0000CC"/>
                </a:solidFill>
                <a:latin typeface="Times New Roman"/>
                <a:ea typeface="Calibri"/>
                <a:cs typeface="Times New Roman"/>
              </a:rPr>
              <a:t>Lợi ích của một số hoạt động sản xuất công </a:t>
            </a:r>
            <a:r>
              <a:rPr lang="nl-NL" sz="4400" b="1" dirty="0" smtClean="0">
                <a:solidFill>
                  <a:srgbClr val="0000CC"/>
                </a:solidFill>
                <a:latin typeface="Times New Roman"/>
                <a:ea typeface="Calibri"/>
                <a:cs typeface="Times New Roman"/>
              </a:rPr>
              <a:t>nghiệp</a:t>
            </a:r>
            <a:r>
              <a:rPr lang="vi-VN" sz="4400" b="1" dirty="0" smtClean="0">
                <a:solidFill>
                  <a:srgbClr val="0000CC"/>
                </a:solidFill>
                <a:latin typeface="Times New Roman"/>
                <a:ea typeface="Calibri"/>
                <a:cs typeface="Times New Roman"/>
              </a:rPr>
              <a:t>.</a:t>
            </a:r>
            <a:endParaRPr lang="en-US" sz="4400" b="1" dirty="0">
              <a:solidFill>
                <a:srgbClr val="0000CC"/>
              </a:solidFill>
              <a:latin typeface="Calibri"/>
              <a:ea typeface="Calibri"/>
              <a:cs typeface="Times New Roman"/>
            </a:endParaRPr>
          </a:p>
        </p:txBody>
      </p:sp>
      <p:pic>
        <p:nvPicPr>
          <p:cNvPr id="18" name="Picture 17"/>
          <p:cNvPicPr/>
          <p:nvPr/>
        </p:nvPicPr>
        <p:blipFill rotWithShape="1">
          <a:blip r:embed="rId3"/>
          <a:srcRect l="39951" t="57385" r="39362" b="19459"/>
          <a:stretch/>
        </p:blipFill>
        <p:spPr bwMode="auto">
          <a:xfrm>
            <a:off x="10131220" y="3048000"/>
            <a:ext cx="6008099" cy="4419600"/>
          </a:xfrm>
          <a:prstGeom prst="rect">
            <a:avLst/>
          </a:prstGeom>
          <a:ln>
            <a:noFill/>
          </a:ln>
          <a:extLst>
            <a:ext uri="{53640926-AAD7-44D8-BBD7-CCE9431645EC}">
              <a14:shadowObscured xmlns:a14="http://schemas.microsoft.com/office/drawing/2010/main"/>
            </a:ext>
          </a:extLst>
        </p:spPr>
      </p:pic>
      <p:pic>
        <p:nvPicPr>
          <p:cNvPr id="15" name="Picture 14"/>
          <p:cNvPicPr/>
          <p:nvPr/>
        </p:nvPicPr>
        <p:blipFill rotWithShape="1">
          <a:blip r:embed="rId4"/>
          <a:srcRect l="37623" t="33927" r="39258" b="35054"/>
          <a:stretch/>
        </p:blipFill>
        <p:spPr bwMode="auto">
          <a:xfrm>
            <a:off x="1201738" y="2667000"/>
            <a:ext cx="8763000" cy="57912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6015453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smtClean="0">
                    <a:solidFill>
                      <a:srgbClr val="0000CC"/>
                    </a:solidFill>
                    <a:latin typeface="Times New Roman" pitchFamily="18" charset="0"/>
                    <a:cs typeface="Times New Roman" pitchFamily="18" charset="0"/>
                  </a:rPr>
                  <a:t>Thứ……ngày…..tháng…..năm…….</a:t>
                </a:r>
                <a:endParaRPr lang="en-US" sz="3000">
                  <a:solidFill>
                    <a:srgbClr val="0000CC"/>
                  </a:solidFill>
                  <a:latin typeface="Times New Roman" pitchFamily="18" charset="0"/>
                  <a:cs typeface="Times New Roman" pitchFamily="18" charset="0"/>
                </a:endParaRP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smtClean="0">
                    <a:solidFill>
                      <a:srgbClr val="FF0066"/>
                    </a:solidFill>
                    <a:latin typeface="Times New Roman" pitchFamily="18" charset="0"/>
                    <a:cs typeface="Times New Roman" pitchFamily="18" charset="0"/>
                  </a:rPr>
                  <a:t>TỰ NHIÊN VÀ XÃ HỘI</a:t>
                </a:r>
                <a:endParaRPr lang="en-US" sz="2800" b="1">
                  <a:solidFill>
                    <a:srgbClr val="FF0066"/>
                  </a:solidFill>
                  <a:latin typeface="Times New Roman" pitchFamily="18" charset="0"/>
                  <a:cs typeface="Times New Roman" pitchFamily="18" charset="0"/>
                </a:endParaRP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1508918" y="1097280"/>
            <a:ext cx="134874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spcBef>
                <a:spcPts val="1800"/>
              </a:spcBef>
              <a:defRPr/>
            </a:pP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10</a:t>
            </a:r>
            <a:r>
              <a:rPr lang="en-US"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HOẠT ĐỘNG SẢN XUẤT </a:t>
            </a:r>
            <a:r>
              <a:rPr lang="vi-VN"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THỦ CÔNG VÀ CÔNG </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NGHIỆP ( T </a:t>
            </a:r>
            <a:r>
              <a:rPr lang="vi-VN"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2)</a:t>
            </a:r>
            <a:endPar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nvGrpSpPr>
          <p:cNvPr id="9" name="Group 8"/>
          <p:cNvGrpSpPr/>
          <p:nvPr/>
        </p:nvGrpSpPr>
        <p:grpSpPr>
          <a:xfrm>
            <a:off x="823119" y="1747514"/>
            <a:ext cx="13944600" cy="677108"/>
            <a:chOff x="1508918" y="1888664"/>
            <a:chExt cx="8674608" cy="677108"/>
          </a:xfrm>
        </p:grpSpPr>
        <p:sp>
          <p:nvSpPr>
            <p:cNvPr id="10" name="Rectangle 9"/>
            <p:cNvSpPr/>
            <p:nvPr/>
          </p:nvSpPr>
          <p:spPr>
            <a:xfrm>
              <a:off x="1508918" y="1888664"/>
              <a:ext cx="8674608" cy="677108"/>
            </a:xfrm>
            <a:prstGeom prst="rect">
              <a:avLst/>
            </a:prstGeom>
          </p:spPr>
          <p:txBody>
            <a:bodyPr wrap="square">
              <a:spAutoFit/>
            </a:bodyPr>
            <a:lstStyle/>
            <a:p>
              <a:endParaRPr lang="en-US" sz="3800" b="1" dirty="0">
                <a:solidFill>
                  <a:srgbClr val="FF0066"/>
                </a:solidFill>
                <a:latin typeface="Times New Roman" pitchFamily="18" charset="0"/>
                <a:cs typeface="Times New Roman" pitchFamily="18" charset="0"/>
              </a:endParaRPr>
            </a:p>
          </p:txBody>
        </p:sp>
        <p:cxnSp>
          <p:nvCxnSpPr>
            <p:cNvPr id="11" name="Straight Connector 10"/>
            <p:cNvCxnSpPr/>
            <p:nvPr/>
          </p:nvCxnSpPr>
          <p:spPr>
            <a:xfrm>
              <a:off x="1965476" y="2519754"/>
              <a:ext cx="8218050" cy="46018"/>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2" name="Rectangle 1"/>
          <p:cNvSpPr/>
          <p:nvPr/>
        </p:nvSpPr>
        <p:spPr>
          <a:xfrm>
            <a:off x="975519" y="1624515"/>
            <a:ext cx="14175192" cy="1446550"/>
          </a:xfrm>
          <a:prstGeom prst="rect">
            <a:avLst/>
          </a:prstGeom>
        </p:spPr>
        <p:txBody>
          <a:bodyPr wrap="square">
            <a:spAutoFit/>
          </a:bodyPr>
          <a:lstStyle/>
          <a:p>
            <a:pPr>
              <a:spcAft>
                <a:spcPts val="0"/>
              </a:spcAft>
            </a:pPr>
            <a:r>
              <a:rPr lang="vi-VN" sz="4400" b="1" dirty="0">
                <a:solidFill>
                  <a:srgbClr val="0000CC"/>
                </a:solidFill>
                <a:latin typeface="Times New Roman" pitchFamily="18" charset="0"/>
                <a:ea typeface="Times New Roman"/>
                <a:cs typeface="Times New Roman" pitchFamily="18" charset="0"/>
              </a:rPr>
              <a:t>*</a:t>
            </a:r>
            <a:r>
              <a:rPr lang="vi-VN" sz="4400" b="1" dirty="0" smtClean="0">
                <a:solidFill>
                  <a:srgbClr val="FF0000"/>
                </a:solidFill>
                <a:latin typeface="Times New Roman" pitchFamily="18" charset="0"/>
                <a:ea typeface="Times New Roman"/>
                <a:cs typeface="Times New Roman" pitchFamily="18" charset="0"/>
              </a:rPr>
              <a:t>HĐ3</a:t>
            </a:r>
            <a:r>
              <a:rPr lang="nl-NL" sz="4400" b="1" dirty="0" smtClean="0">
                <a:solidFill>
                  <a:srgbClr val="FF0000"/>
                </a:solidFill>
                <a:latin typeface="Times New Roman" pitchFamily="18" charset="0"/>
                <a:ea typeface="Times New Roman"/>
                <a:cs typeface="Times New Roman" pitchFamily="18" charset="0"/>
              </a:rPr>
              <a:t>. </a:t>
            </a:r>
            <a:r>
              <a:rPr lang="nl-NL" sz="4400" b="1" dirty="0">
                <a:solidFill>
                  <a:srgbClr val="FF0000"/>
                </a:solidFill>
                <a:latin typeface="Times New Roman" pitchFamily="18" charset="0"/>
                <a:ea typeface="Calibri"/>
                <a:cs typeface="Times New Roman" pitchFamily="18" charset="0"/>
              </a:rPr>
              <a:t>Kể tên một số hoạt động sản xuất công nghiệp mà em </a:t>
            </a:r>
            <a:r>
              <a:rPr lang="nl-NL" sz="4400" b="1" dirty="0" smtClean="0">
                <a:solidFill>
                  <a:srgbClr val="FF0000"/>
                </a:solidFill>
                <a:latin typeface="Times New Roman" pitchFamily="18" charset="0"/>
                <a:ea typeface="Calibri"/>
                <a:cs typeface="Times New Roman" pitchFamily="18" charset="0"/>
              </a:rPr>
              <a:t>biết</a:t>
            </a:r>
            <a:r>
              <a:rPr lang="vi-VN" sz="4400" b="1" dirty="0" smtClean="0">
                <a:solidFill>
                  <a:srgbClr val="FF0000"/>
                </a:solidFill>
                <a:latin typeface="Times New Roman" pitchFamily="18" charset="0"/>
                <a:ea typeface="Calibri"/>
                <a:cs typeface="Times New Roman" pitchFamily="18" charset="0"/>
              </a:rPr>
              <a:t>.</a:t>
            </a:r>
            <a:endParaRPr lang="en-US" sz="3600" b="1" dirty="0">
              <a:solidFill>
                <a:srgbClr val="FF0000"/>
              </a:solidFill>
              <a:latin typeface="Times New Roman" pitchFamily="18" charset="0"/>
              <a:ea typeface="Calibri"/>
              <a:cs typeface="Times New Roman" pitchFamily="18" charset="0"/>
            </a:endParaRPr>
          </a:p>
        </p:txBody>
      </p:sp>
      <p:sp>
        <p:nvSpPr>
          <p:cNvPr id="3" name="Rectangle 2"/>
          <p:cNvSpPr/>
          <p:nvPr/>
        </p:nvSpPr>
        <p:spPr>
          <a:xfrm>
            <a:off x="1140508" y="2943761"/>
            <a:ext cx="14998811" cy="1323439"/>
          </a:xfrm>
          <a:prstGeom prst="rect">
            <a:avLst/>
          </a:prstGeom>
        </p:spPr>
        <p:txBody>
          <a:bodyPr wrap="square">
            <a:spAutoFit/>
          </a:bodyPr>
          <a:lstStyle/>
          <a:p>
            <a:pPr>
              <a:spcAft>
                <a:spcPts val="0"/>
              </a:spcAft>
            </a:pPr>
            <a:r>
              <a:rPr lang="vi-VN" sz="4000" b="1" dirty="0" smtClean="0">
                <a:solidFill>
                  <a:srgbClr val="FF0000"/>
                </a:solidFill>
                <a:latin typeface="Times New Roman"/>
                <a:ea typeface="Calibri"/>
                <a:cs typeface="Times New Roman"/>
              </a:rPr>
              <a:t>-Hãy kể tên và sản phẩm của </a:t>
            </a:r>
            <a:r>
              <a:rPr lang="nl-NL" sz="4000" b="1" dirty="0" smtClean="0">
                <a:solidFill>
                  <a:srgbClr val="FF0000"/>
                </a:solidFill>
                <a:latin typeface="Times New Roman"/>
                <a:ea typeface="Calibri"/>
                <a:cs typeface="Times New Roman"/>
              </a:rPr>
              <a:t>một </a:t>
            </a:r>
            <a:r>
              <a:rPr lang="vi-VN" sz="4000" b="1" dirty="0" smtClean="0">
                <a:solidFill>
                  <a:srgbClr val="FF0000"/>
                </a:solidFill>
                <a:latin typeface="Times New Roman"/>
                <a:ea typeface="Calibri"/>
                <a:cs typeface="Times New Roman"/>
              </a:rPr>
              <a:t>số </a:t>
            </a:r>
            <a:r>
              <a:rPr lang="nl-NL" sz="4000" b="1" dirty="0" smtClean="0">
                <a:solidFill>
                  <a:srgbClr val="FF0000"/>
                </a:solidFill>
                <a:latin typeface="Times New Roman"/>
                <a:ea typeface="Calibri"/>
                <a:cs typeface="Times New Roman"/>
              </a:rPr>
              <a:t>hoạt </a:t>
            </a:r>
            <a:r>
              <a:rPr lang="nl-NL" sz="4000" b="1" dirty="0">
                <a:solidFill>
                  <a:srgbClr val="FF0000"/>
                </a:solidFill>
                <a:latin typeface="Times New Roman"/>
                <a:ea typeface="Calibri"/>
                <a:cs typeface="Times New Roman"/>
              </a:rPr>
              <a:t>động sản xuất công </a:t>
            </a:r>
            <a:r>
              <a:rPr lang="nl-NL" sz="4000" b="1" dirty="0" smtClean="0">
                <a:solidFill>
                  <a:srgbClr val="FF0000"/>
                </a:solidFill>
                <a:latin typeface="Times New Roman"/>
                <a:ea typeface="Calibri"/>
                <a:cs typeface="Times New Roman"/>
              </a:rPr>
              <a:t>nghiệ</a:t>
            </a:r>
            <a:r>
              <a:rPr lang="vi-VN" sz="4000" b="1" dirty="0" smtClean="0">
                <a:solidFill>
                  <a:srgbClr val="FF0000"/>
                </a:solidFill>
                <a:latin typeface="Times New Roman"/>
                <a:ea typeface="Calibri"/>
                <a:cs typeface="Times New Roman"/>
              </a:rPr>
              <a:t>p khác mà em biết?</a:t>
            </a:r>
            <a:endParaRPr lang="en-US" sz="4000" b="1" dirty="0">
              <a:solidFill>
                <a:srgbClr val="FF0000"/>
              </a:solidFill>
              <a:effectLst/>
              <a:latin typeface="Calibri"/>
              <a:ea typeface="Calibri"/>
              <a:cs typeface="Times New Roman"/>
            </a:endParaRPr>
          </a:p>
        </p:txBody>
      </p:sp>
      <p:sp>
        <p:nvSpPr>
          <p:cNvPr id="4" name="Rectangle 3"/>
          <p:cNvSpPr/>
          <p:nvPr/>
        </p:nvSpPr>
        <p:spPr>
          <a:xfrm>
            <a:off x="1140507" y="4267200"/>
            <a:ext cx="14770211" cy="4401205"/>
          </a:xfrm>
          <a:prstGeom prst="rect">
            <a:avLst/>
          </a:prstGeom>
        </p:spPr>
        <p:txBody>
          <a:bodyPr wrap="square">
            <a:spAutoFit/>
          </a:bodyPr>
          <a:lstStyle/>
          <a:p>
            <a:r>
              <a:rPr lang="vi-VN" sz="4000" b="1" dirty="0" smtClean="0">
                <a:solidFill>
                  <a:srgbClr val="0000CC"/>
                </a:solidFill>
                <a:latin typeface="Times New Roman"/>
                <a:ea typeface="Calibri"/>
              </a:rPr>
              <a:t>-</a:t>
            </a:r>
            <a:r>
              <a:rPr lang="nl-NL" sz="4000" b="1" dirty="0" smtClean="0">
                <a:solidFill>
                  <a:srgbClr val="0000CC"/>
                </a:solidFill>
                <a:latin typeface="Times New Roman"/>
                <a:ea typeface="Calibri"/>
              </a:rPr>
              <a:t>Công </a:t>
            </a:r>
            <a:r>
              <a:rPr lang="nl-NL" sz="4000" b="1" dirty="0">
                <a:solidFill>
                  <a:srgbClr val="0000CC"/>
                </a:solidFill>
                <a:latin typeface="Times New Roman"/>
                <a:ea typeface="Calibri"/>
              </a:rPr>
              <a:t>nghiệp là một lĩnh vực sản xuất, bao gồm các nhiều ngành nghề: khai thác tài nguyên, chế biến sản phẩm, chế tạo và sửa chữa máy móc, thiết bị... Hoạt động sản xuất công nghiệp thường diễn ra trong các nhà máy hoặc các khu vực riêng. Có nhiều ngành công nghiệp như: công nghiệp khai thác khoáng </a:t>
            </a:r>
            <a:r>
              <a:rPr lang="nl-NL" sz="4000" b="1" dirty="0" smtClean="0">
                <a:solidFill>
                  <a:srgbClr val="0000CC"/>
                </a:solidFill>
                <a:latin typeface="Times New Roman"/>
                <a:ea typeface="Calibri"/>
              </a:rPr>
              <a:t>s</a:t>
            </a:r>
            <a:r>
              <a:rPr lang="vi-VN" sz="4000" b="1" dirty="0" smtClean="0">
                <a:solidFill>
                  <a:srgbClr val="0000CC"/>
                </a:solidFill>
                <a:latin typeface="Times New Roman"/>
                <a:ea typeface="Calibri"/>
              </a:rPr>
              <a:t>ả</a:t>
            </a:r>
            <a:r>
              <a:rPr lang="nl-NL" sz="4000" b="1" dirty="0" smtClean="0">
                <a:solidFill>
                  <a:srgbClr val="0000CC"/>
                </a:solidFill>
                <a:latin typeface="Times New Roman"/>
                <a:ea typeface="Calibri"/>
              </a:rPr>
              <a:t>n</a:t>
            </a:r>
            <a:r>
              <a:rPr lang="nl-NL" sz="4000" b="1" dirty="0">
                <a:solidFill>
                  <a:srgbClr val="0000CC"/>
                </a:solidFill>
                <a:latin typeface="Times New Roman"/>
                <a:ea typeface="Calibri"/>
              </a:rPr>
              <a:t>, công nghiệp năng lượng, công nghiệp dệt may, công nghiệp đóng tàu, công nghiệp sản xuất hàng tiêu dùng, công nghiệp thực phẩm...</a:t>
            </a:r>
            <a:endParaRPr lang="en-US" sz="4000" b="1" dirty="0">
              <a:solidFill>
                <a:srgbClr val="0000CC"/>
              </a:solidFill>
            </a:endParaRPr>
          </a:p>
        </p:txBody>
      </p:sp>
    </p:spTree>
    <p:extLst>
      <p:ext uri="{BB962C8B-B14F-4D97-AF65-F5344CB8AC3E}">
        <p14:creationId xmlns:p14="http://schemas.microsoft.com/office/powerpoint/2010/main" val="46049811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smtClean="0">
                    <a:solidFill>
                      <a:srgbClr val="0000CC"/>
                    </a:solidFill>
                    <a:latin typeface="Times New Roman" pitchFamily="18" charset="0"/>
                    <a:cs typeface="Times New Roman" pitchFamily="18" charset="0"/>
                  </a:rPr>
                  <a:t>Thứ……ngày…..tháng…..năm…….</a:t>
                </a:r>
                <a:endParaRPr lang="en-US" sz="3000">
                  <a:solidFill>
                    <a:srgbClr val="0000CC"/>
                  </a:solidFill>
                  <a:latin typeface="Times New Roman" pitchFamily="18" charset="0"/>
                  <a:cs typeface="Times New Roman" pitchFamily="18" charset="0"/>
                </a:endParaRP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smtClean="0">
                    <a:solidFill>
                      <a:srgbClr val="FF0066"/>
                    </a:solidFill>
                    <a:latin typeface="Times New Roman" pitchFamily="18" charset="0"/>
                    <a:cs typeface="Times New Roman" pitchFamily="18" charset="0"/>
                  </a:rPr>
                  <a:t>TỰ NHIÊN VÀ XÃ HỘI</a:t>
                </a:r>
                <a:endParaRPr lang="en-US" sz="2800" b="1">
                  <a:solidFill>
                    <a:srgbClr val="FF0066"/>
                  </a:solidFill>
                  <a:latin typeface="Times New Roman" pitchFamily="18" charset="0"/>
                  <a:cs typeface="Times New Roman" pitchFamily="18" charset="0"/>
                </a:endParaRP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1508918" y="1097280"/>
            <a:ext cx="134874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spcBef>
                <a:spcPts val="1800"/>
              </a:spcBef>
              <a:defRPr/>
            </a:pP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10</a:t>
            </a:r>
            <a:r>
              <a:rPr lang="en-US"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HOẠT ĐỘNG SẢN XUẤT </a:t>
            </a:r>
            <a:r>
              <a:rPr lang="vi-VN"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THỦ CÔNG VÀ CÔNG </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NGHIỆP ( T </a:t>
            </a:r>
            <a:r>
              <a:rPr lang="vi-VN"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2)</a:t>
            </a:r>
            <a:endPar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nvGrpSpPr>
          <p:cNvPr id="9" name="Group 8"/>
          <p:cNvGrpSpPr/>
          <p:nvPr/>
        </p:nvGrpSpPr>
        <p:grpSpPr>
          <a:xfrm>
            <a:off x="823119" y="1747514"/>
            <a:ext cx="14945519" cy="677108"/>
            <a:chOff x="1508918" y="1888664"/>
            <a:chExt cx="9297256" cy="677108"/>
          </a:xfrm>
        </p:grpSpPr>
        <p:sp>
          <p:nvSpPr>
            <p:cNvPr id="10" name="Rectangle 9"/>
            <p:cNvSpPr/>
            <p:nvPr/>
          </p:nvSpPr>
          <p:spPr>
            <a:xfrm>
              <a:off x="1508918" y="1888664"/>
              <a:ext cx="8674608" cy="677108"/>
            </a:xfrm>
            <a:prstGeom prst="rect">
              <a:avLst/>
            </a:prstGeom>
          </p:spPr>
          <p:txBody>
            <a:bodyPr wrap="square">
              <a:spAutoFit/>
            </a:bodyPr>
            <a:lstStyle/>
            <a:p>
              <a:endParaRPr lang="en-US" sz="3800" b="1" dirty="0">
                <a:solidFill>
                  <a:srgbClr val="FF0066"/>
                </a:solidFill>
                <a:latin typeface="Times New Roman" pitchFamily="18" charset="0"/>
                <a:cs typeface="Times New Roman" pitchFamily="18" charset="0"/>
              </a:endParaRPr>
            </a:p>
          </p:txBody>
        </p:sp>
        <p:cxnSp>
          <p:nvCxnSpPr>
            <p:cNvPr id="11" name="Straight Connector 10"/>
            <p:cNvCxnSpPr/>
            <p:nvPr/>
          </p:nvCxnSpPr>
          <p:spPr>
            <a:xfrm>
              <a:off x="1965476" y="2519754"/>
              <a:ext cx="8840698"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2" name="Rectangle 1"/>
          <p:cNvSpPr/>
          <p:nvPr/>
        </p:nvSpPr>
        <p:spPr>
          <a:xfrm>
            <a:off x="1271441" y="1734814"/>
            <a:ext cx="14782800" cy="1446550"/>
          </a:xfrm>
          <a:prstGeom prst="rect">
            <a:avLst/>
          </a:prstGeom>
        </p:spPr>
        <p:txBody>
          <a:bodyPr wrap="square">
            <a:spAutoFit/>
          </a:bodyPr>
          <a:lstStyle/>
          <a:p>
            <a:pPr>
              <a:spcAft>
                <a:spcPts val="0"/>
              </a:spcAft>
            </a:pPr>
            <a:r>
              <a:rPr lang="vi-VN" sz="4400" b="1" dirty="0">
                <a:solidFill>
                  <a:srgbClr val="FF0000"/>
                </a:solidFill>
                <a:latin typeface="Times New Roman" pitchFamily="18" charset="0"/>
                <a:ea typeface="Times New Roman"/>
                <a:cs typeface="Times New Roman" pitchFamily="18" charset="0"/>
              </a:rPr>
              <a:t>*</a:t>
            </a:r>
            <a:r>
              <a:rPr lang="vi-VN" sz="4400" b="1" dirty="0" smtClean="0">
                <a:solidFill>
                  <a:srgbClr val="FF0000"/>
                </a:solidFill>
                <a:latin typeface="Times New Roman" pitchFamily="18" charset="0"/>
                <a:ea typeface="Times New Roman"/>
                <a:cs typeface="Times New Roman" pitchFamily="18" charset="0"/>
              </a:rPr>
              <a:t>HĐ4</a:t>
            </a:r>
            <a:r>
              <a:rPr lang="nl-NL" sz="4400" b="1" dirty="0" smtClean="0">
                <a:solidFill>
                  <a:srgbClr val="FF0000"/>
                </a:solidFill>
                <a:latin typeface="Times New Roman" pitchFamily="18" charset="0"/>
                <a:ea typeface="Times New Roman"/>
                <a:cs typeface="Times New Roman" pitchFamily="18" charset="0"/>
              </a:rPr>
              <a:t>. </a:t>
            </a:r>
            <a:r>
              <a:rPr lang="nl-NL" sz="4400" b="1" dirty="0">
                <a:solidFill>
                  <a:srgbClr val="FF0000"/>
                </a:solidFill>
                <a:latin typeface="Times New Roman" pitchFamily="18" charset="0"/>
                <a:ea typeface="Times New Roman"/>
                <a:cs typeface="Times New Roman" pitchFamily="18" charset="0"/>
              </a:rPr>
              <a:t>Kể tên một số hoạt động sản xuất công nghiệp </a:t>
            </a:r>
            <a:r>
              <a:rPr lang="nl-NL" sz="4400" b="1" dirty="0" smtClean="0">
                <a:solidFill>
                  <a:srgbClr val="FF0000"/>
                </a:solidFill>
                <a:latin typeface="Times New Roman" pitchFamily="18" charset="0"/>
                <a:ea typeface="Times New Roman"/>
                <a:cs typeface="Times New Roman" pitchFamily="18" charset="0"/>
              </a:rPr>
              <a:t>ở </a:t>
            </a:r>
            <a:r>
              <a:rPr lang="nl-NL" sz="4400" b="1" dirty="0">
                <a:solidFill>
                  <a:srgbClr val="FF0000"/>
                </a:solidFill>
                <a:latin typeface="Times New Roman" pitchFamily="18" charset="0"/>
                <a:ea typeface="Times New Roman"/>
                <a:cs typeface="Times New Roman" pitchFamily="18" charset="0"/>
              </a:rPr>
              <a:t>địa </a:t>
            </a:r>
            <a:r>
              <a:rPr lang="nl-NL" sz="4400" b="1" dirty="0" smtClean="0">
                <a:solidFill>
                  <a:srgbClr val="FF0000"/>
                </a:solidFill>
                <a:latin typeface="Times New Roman" pitchFamily="18" charset="0"/>
                <a:ea typeface="Times New Roman"/>
                <a:cs typeface="Times New Roman" pitchFamily="18" charset="0"/>
              </a:rPr>
              <a:t>phương</a:t>
            </a:r>
            <a:r>
              <a:rPr lang="vi-VN" sz="4400" b="1" dirty="0" smtClean="0">
                <a:solidFill>
                  <a:srgbClr val="FF0000"/>
                </a:solidFill>
                <a:latin typeface="Times New Roman" pitchFamily="18" charset="0"/>
                <a:ea typeface="Times New Roman"/>
                <a:cs typeface="Times New Roman" pitchFamily="18" charset="0"/>
              </a:rPr>
              <a:t>.</a:t>
            </a:r>
            <a:r>
              <a:rPr lang="nl-NL" sz="4400" b="1" dirty="0" smtClean="0">
                <a:solidFill>
                  <a:srgbClr val="FF0000"/>
                </a:solidFill>
                <a:latin typeface="Times New Roman" pitchFamily="18" charset="0"/>
                <a:ea typeface="Times New Roman"/>
                <a:cs typeface="Times New Roman" pitchFamily="18" charset="0"/>
              </a:rPr>
              <a:t> </a:t>
            </a:r>
            <a:endParaRPr lang="en-US" sz="4400" b="1" dirty="0">
              <a:solidFill>
                <a:srgbClr val="FF0000"/>
              </a:solidFill>
              <a:latin typeface="Times New Roman" pitchFamily="18" charset="0"/>
              <a:ea typeface="Calibri"/>
              <a:cs typeface="Times New Roman" pitchFamily="18" charset="0"/>
            </a:endParaRPr>
          </a:p>
        </p:txBody>
      </p:sp>
      <p:sp>
        <p:nvSpPr>
          <p:cNvPr id="3" name="Rectangle 2"/>
          <p:cNvSpPr/>
          <p:nvPr/>
        </p:nvSpPr>
        <p:spPr>
          <a:xfrm>
            <a:off x="1163436" y="3073400"/>
            <a:ext cx="14137684" cy="1323439"/>
          </a:xfrm>
          <a:prstGeom prst="rect">
            <a:avLst/>
          </a:prstGeom>
        </p:spPr>
        <p:txBody>
          <a:bodyPr wrap="square">
            <a:spAutoFit/>
          </a:bodyPr>
          <a:lstStyle/>
          <a:p>
            <a:pPr>
              <a:spcAft>
                <a:spcPts val="0"/>
              </a:spcAft>
            </a:pPr>
            <a:r>
              <a:rPr lang="vi-VN" sz="4000" b="1" dirty="0" smtClean="0">
                <a:solidFill>
                  <a:srgbClr val="FF0000"/>
                </a:solidFill>
                <a:latin typeface="Times New Roman"/>
                <a:ea typeface="Calibri"/>
                <a:cs typeface="Times New Roman"/>
              </a:rPr>
              <a:t>-</a:t>
            </a:r>
            <a:r>
              <a:rPr lang="en-US" sz="4000" b="1" dirty="0" err="1">
                <a:solidFill>
                  <a:srgbClr val="FF0000"/>
                </a:solidFill>
                <a:latin typeface="Times New Roman"/>
                <a:ea typeface="Calibri"/>
                <a:cs typeface="Times New Roman"/>
              </a:rPr>
              <a:t>Tên</a:t>
            </a:r>
            <a:r>
              <a:rPr lang="en-US" sz="4000" b="1" dirty="0">
                <a:solidFill>
                  <a:srgbClr val="FF0000"/>
                </a:solidFill>
                <a:latin typeface="Times New Roman"/>
                <a:ea typeface="Calibri"/>
                <a:cs typeface="Times New Roman"/>
              </a:rPr>
              <a:t> </a:t>
            </a:r>
            <a:r>
              <a:rPr lang="vi-VN" sz="4000" b="1" dirty="0" smtClean="0">
                <a:solidFill>
                  <a:srgbClr val="FF0000"/>
                </a:solidFill>
                <a:latin typeface="Times New Roman"/>
                <a:ea typeface="Calibri"/>
                <a:cs typeface="Times New Roman"/>
              </a:rPr>
              <a:t>một số </a:t>
            </a:r>
            <a:r>
              <a:rPr lang="en-US" sz="4000" b="1" dirty="0" err="1" smtClean="0">
                <a:solidFill>
                  <a:srgbClr val="FF0000"/>
                </a:solidFill>
                <a:latin typeface="Times New Roman"/>
                <a:ea typeface="Calibri"/>
                <a:cs typeface="Times New Roman"/>
              </a:rPr>
              <a:t>sản</a:t>
            </a:r>
            <a:r>
              <a:rPr lang="en-US" sz="4000" b="1" dirty="0" smtClean="0">
                <a:solidFill>
                  <a:srgbClr val="FF0000"/>
                </a:solidFill>
                <a:latin typeface="Times New Roman"/>
                <a:ea typeface="Calibri"/>
                <a:cs typeface="Times New Roman"/>
              </a:rPr>
              <a:t> </a:t>
            </a:r>
            <a:r>
              <a:rPr lang="en-US" sz="4000" b="1" dirty="0" err="1">
                <a:solidFill>
                  <a:srgbClr val="FF0000"/>
                </a:solidFill>
                <a:latin typeface="Times New Roman"/>
                <a:ea typeface="Calibri"/>
                <a:cs typeface="Times New Roman"/>
              </a:rPr>
              <a:t>phẩm</a:t>
            </a:r>
            <a:r>
              <a:rPr lang="en-US" sz="4000" b="1" dirty="0">
                <a:solidFill>
                  <a:srgbClr val="FF0000"/>
                </a:solidFill>
                <a:latin typeface="Times New Roman"/>
                <a:ea typeface="Calibri"/>
                <a:cs typeface="Times New Roman"/>
              </a:rPr>
              <a:t> </a:t>
            </a:r>
            <a:r>
              <a:rPr lang="en-US" sz="4000" b="1" dirty="0" err="1">
                <a:solidFill>
                  <a:srgbClr val="FF0000"/>
                </a:solidFill>
                <a:latin typeface="Times New Roman"/>
                <a:ea typeface="Calibri"/>
                <a:cs typeface="Times New Roman"/>
              </a:rPr>
              <a:t>của</a:t>
            </a:r>
            <a:r>
              <a:rPr lang="en-US" sz="4000" b="1" dirty="0">
                <a:solidFill>
                  <a:srgbClr val="FF0000"/>
                </a:solidFill>
                <a:latin typeface="Times New Roman"/>
                <a:ea typeface="Calibri"/>
                <a:cs typeface="Times New Roman"/>
              </a:rPr>
              <a:t> </a:t>
            </a:r>
            <a:r>
              <a:rPr lang="en-US" sz="4000" b="1" dirty="0" err="1">
                <a:solidFill>
                  <a:srgbClr val="FF0000"/>
                </a:solidFill>
                <a:latin typeface="Times New Roman"/>
                <a:ea typeface="Calibri"/>
                <a:cs typeface="Times New Roman"/>
              </a:rPr>
              <a:t>hoạt</a:t>
            </a:r>
            <a:r>
              <a:rPr lang="en-US" sz="4000" b="1" dirty="0">
                <a:solidFill>
                  <a:srgbClr val="FF0000"/>
                </a:solidFill>
                <a:latin typeface="Times New Roman"/>
                <a:ea typeface="Calibri"/>
                <a:cs typeface="Times New Roman"/>
              </a:rPr>
              <a:t> </a:t>
            </a:r>
            <a:r>
              <a:rPr lang="en-US" sz="4000" b="1" dirty="0" err="1">
                <a:solidFill>
                  <a:srgbClr val="FF0000"/>
                </a:solidFill>
                <a:latin typeface="Times New Roman"/>
                <a:ea typeface="Calibri"/>
                <a:cs typeface="Times New Roman"/>
              </a:rPr>
              <a:t>động</a:t>
            </a:r>
            <a:r>
              <a:rPr lang="en-US" sz="4000" b="1" dirty="0">
                <a:solidFill>
                  <a:srgbClr val="FF0000"/>
                </a:solidFill>
                <a:latin typeface="Times New Roman"/>
                <a:ea typeface="Calibri"/>
                <a:cs typeface="Times New Roman"/>
              </a:rPr>
              <a:t> </a:t>
            </a:r>
            <a:r>
              <a:rPr lang="en-US" sz="4000" b="1" dirty="0" err="1">
                <a:solidFill>
                  <a:srgbClr val="FF0000"/>
                </a:solidFill>
                <a:latin typeface="Times New Roman"/>
                <a:ea typeface="Calibri"/>
                <a:cs typeface="Times New Roman"/>
              </a:rPr>
              <a:t>sản</a:t>
            </a:r>
            <a:r>
              <a:rPr lang="en-US" sz="4000" b="1" dirty="0">
                <a:solidFill>
                  <a:srgbClr val="FF0000"/>
                </a:solidFill>
                <a:latin typeface="Times New Roman"/>
                <a:ea typeface="Calibri"/>
                <a:cs typeface="Times New Roman"/>
              </a:rPr>
              <a:t> </a:t>
            </a:r>
            <a:r>
              <a:rPr lang="en-US" sz="4000" b="1" dirty="0" err="1">
                <a:solidFill>
                  <a:srgbClr val="FF0000"/>
                </a:solidFill>
                <a:latin typeface="Times New Roman"/>
                <a:ea typeface="Calibri"/>
                <a:cs typeface="Times New Roman"/>
              </a:rPr>
              <a:t>xuất</a:t>
            </a:r>
            <a:r>
              <a:rPr lang="en-US" sz="4000" b="1" dirty="0">
                <a:solidFill>
                  <a:srgbClr val="FF0000"/>
                </a:solidFill>
                <a:latin typeface="Times New Roman"/>
                <a:ea typeface="Calibri"/>
                <a:cs typeface="Times New Roman"/>
              </a:rPr>
              <a:t> </a:t>
            </a:r>
            <a:r>
              <a:rPr lang="en-US" sz="4000" b="1" dirty="0" err="1">
                <a:solidFill>
                  <a:srgbClr val="FF0000"/>
                </a:solidFill>
                <a:latin typeface="Times New Roman"/>
                <a:ea typeface="Calibri"/>
                <a:cs typeface="Times New Roman"/>
              </a:rPr>
              <a:t>công</a:t>
            </a:r>
            <a:r>
              <a:rPr lang="en-US" sz="4000" b="1" dirty="0">
                <a:solidFill>
                  <a:srgbClr val="FF0000"/>
                </a:solidFill>
                <a:latin typeface="Times New Roman"/>
                <a:ea typeface="Calibri"/>
                <a:cs typeface="Times New Roman"/>
              </a:rPr>
              <a:t> </a:t>
            </a:r>
            <a:r>
              <a:rPr lang="en-US" sz="4000" b="1" dirty="0" err="1" smtClean="0">
                <a:solidFill>
                  <a:srgbClr val="FF0000"/>
                </a:solidFill>
                <a:latin typeface="Times New Roman"/>
                <a:ea typeface="Calibri"/>
                <a:cs typeface="Times New Roman"/>
              </a:rPr>
              <a:t>nghiệp</a:t>
            </a:r>
            <a:r>
              <a:rPr lang="en-US" sz="3200" b="1" dirty="0" smtClean="0">
                <a:solidFill>
                  <a:srgbClr val="FF0000"/>
                </a:solidFill>
                <a:latin typeface="Times New Roman"/>
                <a:ea typeface="Calibri"/>
              </a:rPr>
              <a:t> </a:t>
            </a:r>
            <a:r>
              <a:rPr lang="vi-VN" sz="4000" b="1" dirty="0">
                <a:solidFill>
                  <a:srgbClr val="FF0000"/>
                </a:solidFill>
                <a:latin typeface="Times New Roman"/>
                <a:ea typeface="Calibri"/>
              </a:rPr>
              <a:t>ở địa phương</a:t>
            </a:r>
            <a:endParaRPr lang="en-US" sz="4000" b="1" dirty="0">
              <a:solidFill>
                <a:srgbClr val="FF0000"/>
              </a:solidFill>
              <a:effectLst/>
              <a:latin typeface="Calibri"/>
              <a:ea typeface="Calibri"/>
              <a:cs typeface="Times New Roman"/>
            </a:endParaRPr>
          </a:p>
        </p:txBody>
      </p:sp>
      <p:sp>
        <p:nvSpPr>
          <p:cNvPr id="4" name="Rectangle 3"/>
          <p:cNvSpPr/>
          <p:nvPr/>
        </p:nvSpPr>
        <p:spPr>
          <a:xfrm>
            <a:off x="1140507" y="4267200"/>
            <a:ext cx="14770211" cy="1323439"/>
          </a:xfrm>
          <a:prstGeom prst="rect">
            <a:avLst/>
          </a:prstGeom>
        </p:spPr>
        <p:txBody>
          <a:bodyPr wrap="square">
            <a:spAutoFit/>
          </a:bodyPr>
          <a:lstStyle/>
          <a:p>
            <a:r>
              <a:rPr lang="vi-VN" sz="4000" b="1" dirty="0" smtClean="0">
                <a:solidFill>
                  <a:srgbClr val="0000CC"/>
                </a:solidFill>
                <a:latin typeface="Times New Roman"/>
                <a:ea typeface="Calibri"/>
              </a:rPr>
              <a:t>-</a:t>
            </a:r>
            <a:r>
              <a:rPr lang="nl-NL" sz="4000" b="1" dirty="0" smtClean="0">
                <a:solidFill>
                  <a:srgbClr val="0000CC"/>
                </a:solidFill>
                <a:latin typeface="Times New Roman"/>
                <a:ea typeface="Calibri"/>
              </a:rPr>
              <a:t> </a:t>
            </a:r>
            <a:r>
              <a:rPr lang="vi-VN" sz="4000" b="1" dirty="0" smtClean="0">
                <a:solidFill>
                  <a:srgbClr val="0000CC"/>
                </a:solidFill>
                <a:latin typeface="Times New Roman"/>
                <a:ea typeface="Calibri"/>
              </a:rPr>
              <a:t>K</a:t>
            </a:r>
            <a:r>
              <a:rPr lang="nl-NL" sz="4000" b="1" dirty="0" smtClean="0">
                <a:solidFill>
                  <a:srgbClr val="0000CC"/>
                </a:solidFill>
                <a:latin typeface="Times New Roman"/>
                <a:ea typeface="Calibri"/>
              </a:rPr>
              <a:t>hai </a:t>
            </a:r>
            <a:r>
              <a:rPr lang="nl-NL" sz="4000" b="1" dirty="0">
                <a:solidFill>
                  <a:srgbClr val="0000CC"/>
                </a:solidFill>
                <a:latin typeface="Times New Roman"/>
                <a:ea typeface="Calibri"/>
              </a:rPr>
              <a:t>thác tài nguyên, chế biến sản phẩm, chế tạo và sửa chữa máy móc, thiết bị</a:t>
            </a:r>
            <a:r>
              <a:rPr lang="nl-NL" sz="4000" b="1" dirty="0" smtClean="0">
                <a:solidFill>
                  <a:srgbClr val="0000CC"/>
                </a:solidFill>
                <a:latin typeface="Times New Roman"/>
                <a:ea typeface="Calibri"/>
              </a:rPr>
              <a:t>...</a:t>
            </a:r>
            <a:endParaRPr lang="en-US" sz="4000" b="1" dirty="0">
              <a:solidFill>
                <a:srgbClr val="0000CC"/>
              </a:solidFill>
            </a:endParaRPr>
          </a:p>
        </p:txBody>
      </p:sp>
      <p:sp>
        <p:nvSpPr>
          <p:cNvPr id="7" name="Rectangle 6"/>
          <p:cNvSpPr/>
          <p:nvPr/>
        </p:nvSpPr>
        <p:spPr>
          <a:xfrm>
            <a:off x="1163436" y="5603339"/>
            <a:ext cx="12734278" cy="707886"/>
          </a:xfrm>
          <a:prstGeom prst="rect">
            <a:avLst/>
          </a:prstGeom>
        </p:spPr>
        <p:txBody>
          <a:bodyPr wrap="square">
            <a:spAutoFit/>
          </a:bodyPr>
          <a:lstStyle/>
          <a:p>
            <a:pPr>
              <a:spcAft>
                <a:spcPts val="0"/>
              </a:spcAft>
            </a:pPr>
            <a:r>
              <a:rPr lang="en-US" sz="4000" b="1" dirty="0">
                <a:solidFill>
                  <a:srgbClr val="FF0000"/>
                </a:solidFill>
                <a:latin typeface="Times New Roman"/>
                <a:ea typeface="Calibri"/>
                <a:cs typeface="Times New Roman"/>
              </a:rPr>
              <a:t>+ </a:t>
            </a:r>
            <a:r>
              <a:rPr lang="en-US" sz="4000" b="1" dirty="0" err="1">
                <a:solidFill>
                  <a:srgbClr val="FF0000"/>
                </a:solidFill>
                <a:latin typeface="Times New Roman"/>
                <a:ea typeface="Calibri"/>
                <a:cs typeface="Times New Roman"/>
              </a:rPr>
              <a:t>Ích</a:t>
            </a:r>
            <a:r>
              <a:rPr lang="en-US" sz="4000" b="1" dirty="0">
                <a:solidFill>
                  <a:srgbClr val="FF0000"/>
                </a:solidFill>
                <a:latin typeface="Times New Roman"/>
                <a:ea typeface="Calibri"/>
                <a:cs typeface="Times New Roman"/>
              </a:rPr>
              <a:t> </a:t>
            </a:r>
            <a:r>
              <a:rPr lang="en-US" sz="4000" b="1" dirty="0" err="1">
                <a:solidFill>
                  <a:srgbClr val="FF0000"/>
                </a:solidFill>
                <a:latin typeface="Times New Roman"/>
                <a:ea typeface="Calibri"/>
                <a:cs typeface="Times New Roman"/>
              </a:rPr>
              <a:t>lợi</a:t>
            </a:r>
            <a:r>
              <a:rPr lang="en-US" sz="4000" b="1" dirty="0">
                <a:solidFill>
                  <a:srgbClr val="FF0000"/>
                </a:solidFill>
                <a:latin typeface="Times New Roman"/>
                <a:ea typeface="Calibri"/>
                <a:cs typeface="Times New Roman"/>
              </a:rPr>
              <a:t> </a:t>
            </a:r>
            <a:r>
              <a:rPr lang="en-US" sz="4000" b="1" dirty="0" err="1">
                <a:solidFill>
                  <a:srgbClr val="FF0000"/>
                </a:solidFill>
                <a:latin typeface="Times New Roman"/>
                <a:ea typeface="Calibri"/>
                <a:cs typeface="Times New Roman"/>
              </a:rPr>
              <a:t>của</a:t>
            </a:r>
            <a:r>
              <a:rPr lang="en-US" sz="4000" b="1" dirty="0">
                <a:solidFill>
                  <a:srgbClr val="FF0000"/>
                </a:solidFill>
                <a:latin typeface="Times New Roman"/>
                <a:ea typeface="Calibri"/>
                <a:cs typeface="Times New Roman"/>
              </a:rPr>
              <a:t> </a:t>
            </a:r>
            <a:r>
              <a:rPr lang="en-US" sz="4000" b="1" dirty="0" err="1">
                <a:solidFill>
                  <a:srgbClr val="FF0000"/>
                </a:solidFill>
                <a:latin typeface="Times New Roman"/>
                <a:ea typeface="Calibri"/>
                <a:cs typeface="Times New Roman"/>
              </a:rPr>
              <a:t>hoạt</a:t>
            </a:r>
            <a:r>
              <a:rPr lang="en-US" sz="4000" b="1" dirty="0">
                <a:solidFill>
                  <a:srgbClr val="FF0000"/>
                </a:solidFill>
                <a:latin typeface="Times New Roman"/>
                <a:ea typeface="Calibri"/>
                <a:cs typeface="Times New Roman"/>
              </a:rPr>
              <a:t> </a:t>
            </a:r>
            <a:r>
              <a:rPr lang="en-US" sz="4000" b="1" dirty="0" err="1">
                <a:solidFill>
                  <a:srgbClr val="FF0000"/>
                </a:solidFill>
                <a:latin typeface="Times New Roman"/>
                <a:ea typeface="Calibri"/>
                <a:cs typeface="Times New Roman"/>
              </a:rPr>
              <a:t>động</a:t>
            </a:r>
            <a:r>
              <a:rPr lang="en-US" sz="4000" b="1" dirty="0">
                <a:solidFill>
                  <a:srgbClr val="FF0000"/>
                </a:solidFill>
                <a:latin typeface="Times New Roman"/>
                <a:ea typeface="Calibri"/>
                <a:cs typeface="Times New Roman"/>
              </a:rPr>
              <a:t> </a:t>
            </a:r>
            <a:r>
              <a:rPr lang="en-US" sz="4000" b="1" dirty="0" err="1">
                <a:solidFill>
                  <a:srgbClr val="FF0000"/>
                </a:solidFill>
                <a:latin typeface="Times New Roman"/>
                <a:ea typeface="Calibri"/>
                <a:cs typeface="Times New Roman"/>
              </a:rPr>
              <a:t>sản</a:t>
            </a:r>
            <a:r>
              <a:rPr lang="en-US" sz="4000" b="1" dirty="0">
                <a:solidFill>
                  <a:srgbClr val="FF0000"/>
                </a:solidFill>
                <a:latin typeface="Times New Roman"/>
                <a:ea typeface="Calibri"/>
                <a:cs typeface="Times New Roman"/>
              </a:rPr>
              <a:t> </a:t>
            </a:r>
            <a:r>
              <a:rPr lang="en-US" sz="4000" b="1" dirty="0" err="1">
                <a:solidFill>
                  <a:srgbClr val="FF0000"/>
                </a:solidFill>
                <a:latin typeface="Times New Roman"/>
                <a:ea typeface="Calibri"/>
                <a:cs typeface="Times New Roman"/>
              </a:rPr>
              <a:t>xuất</a:t>
            </a:r>
            <a:r>
              <a:rPr lang="en-US" sz="4000" b="1" dirty="0">
                <a:solidFill>
                  <a:srgbClr val="FF0000"/>
                </a:solidFill>
                <a:latin typeface="Times New Roman"/>
                <a:ea typeface="Calibri"/>
                <a:cs typeface="Times New Roman"/>
              </a:rPr>
              <a:t> </a:t>
            </a:r>
            <a:r>
              <a:rPr lang="en-US" sz="4000" b="1" dirty="0" err="1">
                <a:solidFill>
                  <a:srgbClr val="FF0000"/>
                </a:solidFill>
                <a:latin typeface="Times New Roman"/>
                <a:ea typeface="Calibri"/>
                <a:cs typeface="Times New Roman"/>
              </a:rPr>
              <a:t>đó</a:t>
            </a:r>
            <a:endParaRPr lang="en-US" sz="4000" b="1" dirty="0">
              <a:solidFill>
                <a:srgbClr val="FF0000"/>
              </a:solidFill>
              <a:effectLst/>
              <a:latin typeface="Calibri"/>
              <a:ea typeface="Calibri"/>
              <a:cs typeface="Times New Roman"/>
            </a:endParaRPr>
          </a:p>
        </p:txBody>
      </p:sp>
      <p:sp>
        <p:nvSpPr>
          <p:cNvPr id="17" name="Rectangle 16"/>
          <p:cNvSpPr/>
          <p:nvPr/>
        </p:nvSpPr>
        <p:spPr>
          <a:xfrm>
            <a:off x="1163436" y="6323925"/>
            <a:ext cx="12734278" cy="707886"/>
          </a:xfrm>
          <a:prstGeom prst="rect">
            <a:avLst/>
          </a:prstGeom>
        </p:spPr>
        <p:txBody>
          <a:bodyPr wrap="square">
            <a:spAutoFit/>
          </a:bodyPr>
          <a:lstStyle/>
          <a:p>
            <a:pPr>
              <a:spcAft>
                <a:spcPts val="0"/>
              </a:spcAft>
            </a:pPr>
            <a:r>
              <a:rPr lang="vi-VN" sz="4000" b="1" dirty="0" smtClean="0">
                <a:solidFill>
                  <a:srgbClr val="0000CC"/>
                </a:solidFill>
                <a:effectLst/>
                <a:latin typeface="Times New Roman" pitchFamily="18" charset="0"/>
                <a:ea typeface="Calibri"/>
                <a:cs typeface="Times New Roman" pitchFamily="18" charset="0"/>
              </a:rPr>
              <a:t>- Đem bán / xuất khẩu thu lại lợi ích kinh tế. </a:t>
            </a:r>
            <a:endParaRPr lang="en-US" sz="4000" b="1" dirty="0">
              <a:solidFill>
                <a:srgbClr val="0000CC"/>
              </a:solidFill>
              <a:effectLst/>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233668558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smtClean="0">
                    <a:solidFill>
                      <a:srgbClr val="0000CC"/>
                    </a:solidFill>
                    <a:latin typeface="Times New Roman" pitchFamily="18" charset="0"/>
                    <a:cs typeface="Times New Roman" pitchFamily="18" charset="0"/>
                  </a:rPr>
                  <a:t>Thứ……ngày…..tháng…..năm…….</a:t>
                </a:r>
                <a:endParaRPr lang="en-US" sz="3000">
                  <a:solidFill>
                    <a:srgbClr val="0000CC"/>
                  </a:solidFill>
                  <a:latin typeface="Times New Roman" pitchFamily="18" charset="0"/>
                  <a:cs typeface="Times New Roman" pitchFamily="18" charset="0"/>
                </a:endParaRP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smtClean="0">
                    <a:solidFill>
                      <a:srgbClr val="FF0066"/>
                    </a:solidFill>
                    <a:latin typeface="Times New Roman" pitchFamily="18" charset="0"/>
                    <a:cs typeface="Times New Roman" pitchFamily="18" charset="0"/>
                  </a:rPr>
                  <a:t>TỰ NHIÊN VÀ XÃ HỘI</a:t>
                </a:r>
                <a:endParaRPr lang="en-US" sz="2800" b="1">
                  <a:solidFill>
                    <a:srgbClr val="FF0066"/>
                  </a:solidFill>
                  <a:latin typeface="Times New Roman" pitchFamily="18" charset="0"/>
                  <a:cs typeface="Times New Roman" pitchFamily="18" charset="0"/>
                </a:endParaRP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1508918" y="1097280"/>
            <a:ext cx="134874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spcBef>
                <a:spcPts val="1800"/>
              </a:spcBef>
              <a:defRPr/>
            </a:pP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10</a:t>
            </a:r>
            <a:r>
              <a:rPr lang="en-US"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HOẠT ĐỘNG SẢN XUẤT </a:t>
            </a:r>
            <a:r>
              <a:rPr lang="vi-VN"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THỦ CÔNG VÀ CÔNG </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NGHIỆP ( T </a:t>
            </a:r>
            <a:r>
              <a:rPr lang="vi-VN"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2)</a:t>
            </a:r>
            <a:endPar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nvGrpSpPr>
          <p:cNvPr id="9" name="Group 8"/>
          <p:cNvGrpSpPr/>
          <p:nvPr/>
        </p:nvGrpSpPr>
        <p:grpSpPr>
          <a:xfrm>
            <a:off x="823119" y="1747514"/>
            <a:ext cx="14945519" cy="677108"/>
            <a:chOff x="1508918" y="1888664"/>
            <a:chExt cx="9297256" cy="677108"/>
          </a:xfrm>
        </p:grpSpPr>
        <p:sp>
          <p:nvSpPr>
            <p:cNvPr id="10" name="Rectangle 9"/>
            <p:cNvSpPr/>
            <p:nvPr/>
          </p:nvSpPr>
          <p:spPr>
            <a:xfrm>
              <a:off x="1508918" y="1888664"/>
              <a:ext cx="8674608" cy="677108"/>
            </a:xfrm>
            <a:prstGeom prst="rect">
              <a:avLst/>
            </a:prstGeom>
          </p:spPr>
          <p:txBody>
            <a:bodyPr wrap="square">
              <a:spAutoFit/>
            </a:bodyPr>
            <a:lstStyle/>
            <a:p>
              <a:endParaRPr lang="en-US" sz="3800" b="1" dirty="0">
                <a:solidFill>
                  <a:srgbClr val="FF0066"/>
                </a:solidFill>
                <a:latin typeface="Times New Roman" pitchFamily="18" charset="0"/>
                <a:cs typeface="Times New Roman" pitchFamily="18" charset="0"/>
              </a:endParaRPr>
            </a:p>
          </p:txBody>
        </p:sp>
        <p:cxnSp>
          <p:nvCxnSpPr>
            <p:cNvPr id="11" name="Straight Connector 10"/>
            <p:cNvCxnSpPr/>
            <p:nvPr/>
          </p:nvCxnSpPr>
          <p:spPr>
            <a:xfrm>
              <a:off x="1965476" y="2519754"/>
              <a:ext cx="8840698"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2" name="Rectangle 1"/>
          <p:cNvSpPr/>
          <p:nvPr/>
        </p:nvSpPr>
        <p:spPr>
          <a:xfrm>
            <a:off x="1271441" y="1734814"/>
            <a:ext cx="14782800" cy="1446550"/>
          </a:xfrm>
          <a:prstGeom prst="rect">
            <a:avLst/>
          </a:prstGeom>
        </p:spPr>
        <p:txBody>
          <a:bodyPr wrap="square">
            <a:spAutoFit/>
          </a:bodyPr>
          <a:lstStyle/>
          <a:p>
            <a:pPr>
              <a:spcAft>
                <a:spcPts val="0"/>
              </a:spcAft>
            </a:pPr>
            <a:r>
              <a:rPr lang="vi-VN" sz="4400" b="1" dirty="0">
                <a:solidFill>
                  <a:srgbClr val="FF0000"/>
                </a:solidFill>
                <a:latin typeface="Times New Roman" pitchFamily="18" charset="0"/>
                <a:ea typeface="Times New Roman"/>
                <a:cs typeface="Times New Roman" pitchFamily="18" charset="0"/>
              </a:rPr>
              <a:t>*</a:t>
            </a:r>
            <a:r>
              <a:rPr lang="vi-VN" sz="4400" b="1" dirty="0" smtClean="0">
                <a:solidFill>
                  <a:srgbClr val="FF0000"/>
                </a:solidFill>
                <a:latin typeface="Times New Roman" pitchFamily="18" charset="0"/>
                <a:ea typeface="Times New Roman"/>
                <a:cs typeface="Times New Roman" pitchFamily="18" charset="0"/>
              </a:rPr>
              <a:t>HĐ4</a:t>
            </a:r>
            <a:r>
              <a:rPr lang="nl-NL" sz="4400" b="1" dirty="0" smtClean="0">
                <a:solidFill>
                  <a:srgbClr val="FF0000"/>
                </a:solidFill>
                <a:latin typeface="Times New Roman" pitchFamily="18" charset="0"/>
                <a:ea typeface="Times New Roman"/>
                <a:cs typeface="Times New Roman" pitchFamily="18" charset="0"/>
              </a:rPr>
              <a:t>. </a:t>
            </a:r>
            <a:r>
              <a:rPr lang="nl-NL" sz="4400" b="1" dirty="0">
                <a:solidFill>
                  <a:srgbClr val="FF0000"/>
                </a:solidFill>
                <a:latin typeface="Times New Roman" pitchFamily="18" charset="0"/>
                <a:ea typeface="Times New Roman"/>
                <a:cs typeface="Times New Roman" pitchFamily="18" charset="0"/>
              </a:rPr>
              <a:t>Kể tên một số hoạt động sản xuất công nghiệp </a:t>
            </a:r>
            <a:r>
              <a:rPr lang="nl-NL" sz="4400" b="1" dirty="0" smtClean="0">
                <a:solidFill>
                  <a:srgbClr val="FF0000"/>
                </a:solidFill>
                <a:latin typeface="Times New Roman" pitchFamily="18" charset="0"/>
                <a:ea typeface="Times New Roman"/>
                <a:cs typeface="Times New Roman" pitchFamily="18" charset="0"/>
              </a:rPr>
              <a:t>ở </a:t>
            </a:r>
            <a:r>
              <a:rPr lang="nl-NL" sz="4400" b="1" dirty="0">
                <a:solidFill>
                  <a:srgbClr val="FF0000"/>
                </a:solidFill>
                <a:latin typeface="Times New Roman" pitchFamily="18" charset="0"/>
                <a:ea typeface="Times New Roman"/>
                <a:cs typeface="Times New Roman" pitchFamily="18" charset="0"/>
              </a:rPr>
              <a:t>địa </a:t>
            </a:r>
            <a:r>
              <a:rPr lang="nl-NL" sz="4400" b="1" dirty="0" smtClean="0">
                <a:solidFill>
                  <a:srgbClr val="FF0000"/>
                </a:solidFill>
                <a:latin typeface="Times New Roman" pitchFamily="18" charset="0"/>
                <a:ea typeface="Times New Roman"/>
                <a:cs typeface="Times New Roman" pitchFamily="18" charset="0"/>
              </a:rPr>
              <a:t>phương</a:t>
            </a:r>
            <a:r>
              <a:rPr lang="vi-VN" sz="4400" b="1" dirty="0" smtClean="0">
                <a:solidFill>
                  <a:srgbClr val="FF0000"/>
                </a:solidFill>
                <a:latin typeface="Times New Roman" pitchFamily="18" charset="0"/>
                <a:ea typeface="Times New Roman"/>
                <a:cs typeface="Times New Roman" pitchFamily="18" charset="0"/>
              </a:rPr>
              <a:t>.</a:t>
            </a:r>
            <a:r>
              <a:rPr lang="nl-NL" sz="4400" b="1" dirty="0" smtClean="0">
                <a:solidFill>
                  <a:srgbClr val="FF0000"/>
                </a:solidFill>
                <a:latin typeface="Times New Roman" pitchFamily="18" charset="0"/>
                <a:ea typeface="Times New Roman"/>
                <a:cs typeface="Times New Roman" pitchFamily="18" charset="0"/>
              </a:rPr>
              <a:t> </a:t>
            </a:r>
            <a:endParaRPr lang="en-US" sz="4400" b="1" dirty="0">
              <a:solidFill>
                <a:srgbClr val="FF0000"/>
              </a:solidFill>
              <a:latin typeface="Times New Roman" pitchFamily="18" charset="0"/>
              <a:ea typeface="Calibri"/>
              <a:cs typeface="Times New Roman" pitchFamily="18" charset="0"/>
            </a:endParaRPr>
          </a:p>
        </p:txBody>
      </p:sp>
      <p:sp>
        <p:nvSpPr>
          <p:cNvPr id="3" name="Rectangle 2"/>
          <p:cNvSpPr/>
          <p:nvPr/>
        </p:nvSpPr>
        <p:spPr>
          <a:xfrm>
            <a:off x="1163436" y="3073400"/>
            <a:ext cx="9184683" cy="1323439"/>
          </a:xfrm>
          <a:prstGeom prst="rect">
            <a:avLst/>
          </a:prstGeom>
        </p:spPr>
        <p:txBody>
          <a:bodyPr wrap="square">
            <a:spAutoFit/>
          </a:bodyPr>
          <a:lstStyle/>
          <a:p>
            <a:pPr>
              <a:spcAft>
                <a:spcPts val="0"/>
              </a:spcAft>
            </a:pPr>
            <a:r>
              <a:rPr lang="vi-VN" sz="4000" b="1" dirty="0" smtClean="0">
                <a:solidFill>
                  <a:srgbClr val="FF0000"/>
                </a:solidFill>
                <a:latin typeface="Times New Roman"/>
                <a:ea typeface="Calibri"/>
                <a:cs typeface="Times New Roman"/>
              </a:rPr>
              <a:t>-Em sẽ nói và làm gì khi gặp tình huống sau? Vì sao?</a:t>
            </a:r>
            <a:endParaRPr lang="en-US" sz="4000" b="1" dirty="0">
              <a:solidFill>
                <a:srgbClr val="FF0000"/>
              </a:solidFill>
              <a:effectLst/>
              <a:latin typeface="Calibri"/>
              <a:ea typeface="Calibri"/>
              <a:cs typeface="Times New Roman"/>
            </a:endParaRPr>
          </a:p>
        </p:txBody>
      </p:sp>
      <p:pic>
        <p:nvPicPr>
          <p:cNvPr id="16" name="Picture 15"/>
          <p:cNvPicPr/>
          <p:nvPr/>
        </p:nvPicPr>
        <p:blipFill rotWithShape="1">
          <a:blip r:embed="rId3"/>
          <a:srcRect l="39477" t="43233" r="40458" b="30789"/>
          <a:stretch/>
        </p:blipFill>
        <p:spPr bwMode="auto">
          <a:xfrm>
            <a:off x="10348119" y="2743200"/>
            <a:ext cx="5420519" cy="3558926"/>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1168199" y="4363134"/>
            <a:ext cx="8963021" cy="1938992"/>
          </a:xfrm>
          <a:prstGeom prst="rect">
            <a:avLst/>
          </a:prstGeom>
        </p:spPr>
        <p:txBody>
          <a:bodyPr wrap="square">
            <a:spAutoFit/>
          </a:bodyPr>
          <a:lstStyle/>
          <a:p>
            <a:pPr>
              <a:spcAft>
                <a:spcPts val="0"/>
              </a:spcAft>
            </a:pPr>
            <a:r>
              <a:rPr lang="nl-NL" sz="4000" b="1" dirty="0">
                <a:solidFill>
                  <a:srgbClr val="0000CC"/>
                </a:solidFill>
                <a:latin typeface="Times New Roman"/>
                <a:ea typeface="Calibri"/>
              </a:rPr>
              <a:t>TH1: Tình huống: Một bạn nam phát hiện ra em gái của mình đã xé vở trắng để lấy giấy </a:t>
            </a:r>
            <a:r>
              <a:rPr lang="nl-NL" sz="4000" b="1" dirty="0" smtClean="0">
                <a:solidFill>
                  <a:srgbClr val="0000CC"/>
                </a:solidFill>
                <a:latin typeface="Times New Roman"/>
                <a:ea typeface="Calibri"/>
              </a:rPr>
              <a:t>gấp</a:t>
            </a:r>
            <a:r>
              <a:rPr lang="vi-VN" sz="4000" b="1" dirty="0" smtClean="0">
                <a:solidFill>
                  <a:srgbClr val="0000CC"/>
                </a:solidFill>
                <a:latin typeface="Times New Roman"/>
                <a:ea typeface="Calibri"/>
              </a:rPr>
              <a:t> </a:t>
            </a:r>
            <a:r>
              <a:rPr lang="nl-NL" sz="4000" b="1" dirty="0" smtClean="0">
                <a:solidFill>
                  <a:srgbClr val="0000CC"/>
                </a:solidFill>
                <a:latin typeface="Times New Roman"/>
                <a:ea typeface="Calibri"/>
                <a:cs typeface="Times New Roman"/>
              </a:rPr>
              <a:t>máy </a:t>
            </a:r>
            <a:r>
              <a:rPr lang="nl-NL" sz="4000" b="1" dirty="0">
                <a:solidFill>
                  <a:srgbClr val="0000CC"/>
                </a:solidFill>
                <a:latin typeface="Times New Roman"/>
                <a:ea typeface="Calibri"/>
                <a:cs typeface="Times New Roman"/>
              </a:rPr>
              <a:t>bay làm đồ chơi</a:t>
            </a:r>
            <a:r>
              <a:rPr lang="nl-NL" sz="4000" b="1" dirty="0" smtClean="0">
                <a:solidFill>
                  <a:srgbClr val="0000CC"/>
                </a:solidFill>
                <a:latin typeface="Times New Roman"/>
                <a:ea typeface="Calibri"/>
                <a:cs typeface="Times New Roman"/>
              </a:rPr>
              <a:t>.</a:t>
            </a:r>
            <a:endParaRPr lang="en-US" sz="3200" b="1" dirty="0">
              <a:solidFill>
                <a:srgbClr val="0000CC"/>
              </a:solidFill>
              <a:latin typeface="Calibri"/>
              <a:ea typeface="Calibri"/>
              <a:cs typeface="Times New Roman"/>
            </a:endParaRPr>
          </a:p>
        </p:txBody>
      </p:sp>
      <p:sp>
        <p:nvSpPr>
          <p:cNvPr id="6" name="Rectangle 5"/>
          <p:cNvSpPr/>
          <p:nvPr/>
        </p:nvSpPr>
        <p:spPr>
          <a:xfrm>
            <a:off x="1114077" y="6302126"/>
            <a:ext cx="14415642" cy="2554545"/>
          </a:xfrm>
          <a:prstGeom prst="rect">
            <a:avLst/>
          </a:prstGeom>
        </p:spPr>
        <p:txBody>
          <a:bodyPr wrap="square">
            <a:spAutoFit/>
          </a:bodyPr>
          <a:lstStyle/>
          <a:p>
            <a:pPr>
              <a:spcAft>
                <a:spcPts val="0"/>
              </a:spcAft>
            </a:pPr>
            <a:r>
              <a:rPr lang="nl-NL" sz="4000" b="1" dirty="0">
                <a:solidFill>
                  <a:srgbClr val="0000CC"/>
                </a:solidFill>
                <a:latin typeface="Times New Roman"/>
                <a:ea typeface="Calibri"/>
                <a:cs typeface="Times New Roman"/>
              </a:rPr>
              <a:t>Xử lí: Em sẽ khuyên em gái là không nên sử dụng giấy trắng để gấp máy bay vì sẽ phải tốn tiền mua vở mới, như thế là không tiết kiệm tiền: nên dùng giấy đã qua sử dụng để gấp máy bay hay làm đồ chơi.</a:t>
            </a:r>
            <a:endParaRPr lang="en-US" sz="4000" b="1" dirty="0">
              <a:solidFill>
                <a:srgbClr val="0000CC"/>
              </a:solidFill>
              <a:effectLst/>
              <a:latin typeface="Calibri"/>
              <a:ea typeface="Calibri"/>
              <a:cs typeface="Times New Roman"/>
            </a:endParaRPr>
          </a:p>
        </p:txBody>
      </p:sp>
    </p:spTree>
    <p:extLst>
      <p:ext uri="{BB962C8B-B14F-4D97-AF65-F5344CB8AC3E}">
        <p14:creationId xmlns:p14="http://schemas.microsoft.com/office/powerpoint/2010/main" val="274192073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smtClean="0">
                    <a:solidFill>
                      <a:srgbClr val="0000CC"/>
                    </a:solidFill>
                    <a:latin typeface="Times New Roman" pitchFamily="18" charset="0"/>
                    <a:cs typeface="Times New Roman" pitchFamily="18" charset="0"/>
                  </a:rPr>
                  <a:t>Thứ……ngày…..tháng…..năm…….</a:t>
                </a:r>
                <a:endParaRPr lang="en-US" sz="3000">
                  <a:solidFill>
                    <a:srgbClr val="0000CC"/>
                  </a:solidFill>
                  <a:latin typeface="Times New Roman" pitchFamily="18" charset="0"/>
                  <a:cs typeface="Times New Roman" pitchFamily="18" charset="0"/>
                </a:endParaRP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smtClean="0">
                    <a:solidFill>
                      <a:srgbClr val="FF0066"/>
                    </a:solidFill>
                    <a:latin typeface="Times New Roman" pitchFamily="18" charset="0"/>
                    <a:cs typeface="Times New Roman" pitchFamily="18" charset="0"/>
                  </a:rPr>
                  <a:t>TỰ NHIÊN VÀ XÃ HỘI</a:t>
                </a:r>
                <a:endParaRPr lang="en-US" sz="2800" b="1">
                  <a:solidFill>
                    <a:srgbClr val="FF0066"/>
                  </a:solidFill>
                  <a:latin typeface="Times New Roman" pitchFamily="18" charset="0"/>
                  <a:cs typeface="Times New Roman" pitchFamily="18" charset="0"/>
                </a:endParaRP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1508918" y="1097280"/>
            <a:ext cx="134874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spcBef>
                <a:spcPts val="1800"/>
              </a:spcBef>
              <a:defRPr/>
            </a:pP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10</a:t>
            </a:r>
            <a:r>
              <a:rPr lang="en-US"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HOẠT ĐỘNG SẢN XUẤT </a:t>
            </a:r>
            <a:r>
              <a:rPr lang="vi-VN"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THỦ CÔNG VÀ CÔNG </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NGHIỆP ( T </a:t>
            </a:r>
            <a:r>
              <a:rPr lang="vi-VN"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2)</a:t>
            </a:r>
            <a:endPar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nvGrpSpPr>
          <p:cNvPr id="9" name="Group 8"/>
          <p:cNvGrpSpPr/>
          <p:nvPr/>
        </p:nvGrpSpPr>
        <p:grpSpPr>
          <a:xfrm>
            <a:off x="823119" y="1747514"/>
            <a:ext cx="14219360" cy="677108"/>
            <a:chOff x="1508918" y="1888664"/>
            <a:chExt cx="8674608" cy="677108"/>
          </a:xfrm>
        </p:grpSpPr>
        <p:sp>
          <p:nvSpPr>
            <p:cNvPr id="10" name="Rectangle 9"/>
            <p:cNvSpPr/>
            <p:nvPr/>
          </p:nvSpPr>
          <p:spPr>
            <a:xfrm>
              <a:off x="1508918" y="1888664"/>
              <a:ext cx="8674608" cy="677108"/>
            </a:xfrm>
            <a:prstGeom prst="rect">
              <a:avLst/>
            </a:prstGeom>
          </p:spPr>
          <p:txBody>
            <a:bodyPr wrap="square">
              <a:spAutoFit/>
            </a:bodyPr>
            <a:lstStyle/>
            <a:p>
              <a:endParaRPr lang="en-US" sz="3800" b="1" dirty="0">
                <a:solidFill>
                  <a:srgbClr val="FF0066"/>
                </a:solidFill>
                <a:latin typeface="Times New Roman" pitchFamily="18" charset="0"/>
                <a:cs typeface="Times New Roman" pitchFamily="18" charset="0"/>
              </a:endParaRPr>
            </a:p>
          </p:txBody>
        </p:sp>
        <p:cxnSp>
          <p:nvCxnSpPr>
            <p:cNvPr id="11" name="Straight Connector 10"/>
            <p:cNvCxnSpPr/>
            <p:nvPr/>
          </p:nvCxnSpPr>
          <p:spPr>
            <a:xfrm>
              <a:off x="1965476" y="2519754"/>
              <a:ext cx="8096917"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2" name="Rectangle 1"/>
          <p:cNvSpPr/>
          <p:nvPr/>
        </p:nvSpPr>
        <p:spPr>
          <a:xfrm>
            <a:off x="1271441" y="1734814"/>
            <a:ext cx="14258278" cy="1446550"/>
          </a:xfrm>
          <a:prstGeom prst="rect">
            <a:avLst/>
          </a:prstGeom>
        </p:spPr>
        <p:txBody>
          <a:bodyPr wrap="square">
            <a:spAutoFit/>
          </a:bodyPr>
          <a:lstStyle/>
          <a:p>
            <a:pPr>
              <a:spcAft>
                <a:spcPts val="0"/>
              </a:spcAft>
            </a:pPr>
            <a:r>
              <a:rPr lang="vi-VN" sz="4400" b="1" dirty="0">
                <a:solidFill>
                  <a:srgbClr val="FF0000"/>
                </a:solidFill>
                <a:latin typeface="Times New Roman" pitchFamily="18" charset="0"/>
                <a:ea typeface="Times New Roman"/>
                <a:cs typeface="Times New Roman" pitchFamily="18" charset="0"/>
              </a:rPr>
              <a:t>*</a:t>
            </a:r>
            <a:r>
              <a:rPr lang="vi-VN" sz="4400" b="1" dirty="0" smtClean="0">
                <a:solidFill>
                  <a:srgbClr val="FF0000"/>
                </a:solidFill>
                <a:latin typeface="Times New Roman" pitchFamily="18" charset="0"/>
                <a:ea typeface="Times New Roman"/>
                <a:cs typeface="Times New Roman" pitchFamily="18" charset="0"/>
              </a:rPr>
              <a:t>HĐ5</a:t>
            </a:r>
            <a:r>
              <a:rPr lang="nl-NL" sz="4400" b="1" dirty="0" smtClean="0">
                <a:solidFill>
                  <a:srgbClr val="FF0000"/>
                </a:solidFill>
                <a:latin typeface="Times New Roman" pitchFamily="18" charset="0"/>
                <a:ea typeface="Times New Roman"/>
                <a:cs typeface="Times New Roman" pitchFamily="18" charset="0"/>
              </a:rPr>
              <a:t>. </a:t>
            </a:r>
            <a:r>
              <a:rPr lang="nl-NL" sz="4400" b="1" dirty="0">
                <a:solidFill>
                  <a:srgbClr val="FF0000"/>
                </a:solidFill>
                <a:latin typeface="Times New Roman" pitchFamily="18" charset="0"/>
                <a:ea typeface="Times New Roman"/>
                <a:cs typeface="Times New Roman" pitchFamily="18" charset="0"/>
              </a:rPr>
              <a:t>Những việc nên làm để tiêu dùng tiết kiệm, bảo vệ môi trường</a:t>
            </a:r>
            <a:endParaRPr lang="en-US" sz="4400" dirty="0">
              <a:solidFill>
                <a:srgbClr val="FF0000"/>
              </a:solidFill>
              <a:effectLst/>
              <a:latin typeface="Times New Roman" pitchFamily="18" charset="0"/>
              <a:ea typeface="Calibri"/>
              <a:cs typeface="Times New Roman" pitchFamily="18" charset="0"/>
            </a:endParaRPr>
          </a:p>
        </p:txBody>
      </p:sp>
      <p:sp>
        <p:nvSpPr>
          <p:cNvPr id="3" name="Rectangle 2"/>
          <p:cNvSpPr/>
          <p:nvPr/>
        </p:nvSpPr>
        <p:spPr>
          <a:xfrm>
            <a:off x="1163436" y="3073400"/>
            <a:ext cx="9184683" cy="1323439"/>
          </a:xfrm>
          <a:prstGeom prst="rect">
            <a:avLst/>
          </a:prstGeom>
        </p:spPr>
        <p:txBody>
          <a:bodyPr wrap="square">
            <a:spAutoFit/>
          </a:bodyPr>
          <a:lstStyle/>
          <a:p>
            <a:pPr>
              <a:spcAft>
                <a:spcPts val="0"/>
              </a:spcAft>
            </a:pPr>
            <a:r>
              <a:rPr lang="vi-VN" sz="4000" b="1" dirty="0" smtClean="0">
                <a:solidFill>
                  <a:srgbClr val="FF0000"/>
                </a:solidFill>
                <a:latin typeface="Times New Roman"/>
                <a:ea typeface="Calibri"/>
                <a:cs typeface="Times New Roman"/>
              </a:rPr>
              <a:t>-Em hãy nêu </a:t>
            </a:r>
            <a:r>
              <a:rPr lang="nl-NL" sz="4000" b="1" dirty="0" smtClean="0">
                <a:solidFill>
                  <a:srgbClr val="FF0000"/>
                </a:solidFill>
                <a:latin typeface="Times New Roman" pitchFamily="18" charset="0"/>
                <a:ea typeface="Calibri"/>
                <a:cs typeface="Times New Roman" pitchFamily="18" charset="0"/>
              </a:rPr>
              <a:t>những </a:t>
            </a:r>
            <a:r>
              <a:rPr lang="nl-NL" sz="4000" b="1" dirty="0">
                <a:solidFill>
                  <a:srgbClr val="FF0000"/>
                </a:solidFill>
                <a:latin typeface="Times New Roman" pitchFamily="18" charset="0"/>
                <a:ea typeface="Times New Roman"/>
                <a:cs typeface="Times New Roman" pitchFamily="18" charset="0"/>
              </a:rPr>
              <a:t>việc nên làm để tiêu dùng tiết kiệm, bảo vệ môi </a:t>
            </a:r>
            <a:r>
              <a:rPr lang="nl-NL" sz="4000" b="1" dirty="0" smtClean="0">
                <a:solidFill>
                  <a:srgbClr val="FF0000"/>
                </a:solidFill>
                <a:latin typeface="Times New Roman" pitchFamily="18" charset="0"/>
                <a:ea typeface="Times New Roman"/>
                <a:cs typeface="Times New Roman" pitchFamily="18" charset="0"/>
              </a:rPr>
              <a:t>trường</a:t>
            </a:r>
            <a:r>
              <a:rPr lang="vi-VN" sz="4000" b="1" dirty="0" smtClean="0">
                <a:solidFill>
                  <a:srgbClr val="FF0000"/>
                </a:solidFill>
                <a:latin typeface="Times New Roman" pitchFamily="18" charset="0"/>
                <a:ea typeface="Times New Roman"/>
                <a:cs typeface="Times New Roman" pitchFamily="18" charset="0"/>
              </a:rPr>
              <a:t>?</a:t>
            </a:r>
            <a:endParaRPr lang="en-US" sz="4000" b="1" dirty="0">
              <a:solidFill>
                <a:srgbClr val="FF0000"/>
              </a:solidFill>
              <a:effectLst/>
              <a:latin typeface="Times New Roman" pitchFamily="18" charset="0"/>
              <a:ea typeface="Calibri"/>
              <a:cs typeface="Times New Roman" pitchFamily="18" charset="0"/>
            </a:endParaRPr>
          </a:p>
        </p:txBody>
      </p:sp>
      <p:pic>
        <p:nvPicPr>
          <p:cNvPr id="16" name="Picture 15"/>
          <p:cNvPicPr/>
          <p:nvPr/>
        </p:nvPicPr>
        <p:blipFill rotWithShape="1">
          <a:blip r:embed="rId3"/>
          <a:srcRect l="39477" t="43233" r="40458" b="30789"/>
          <a:stretch/>
        </p:blipFill>
        <p:spPr bwMode="auto">
          <a:xfrm>
            <a:off x="10348119" y="2743200"/>
            <a:ext cx="5420519" cy="4724400"/>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1168198" y="4363134"/>
            <a:ext cx="9179921" cy="3785652"/>
          </a:xfrm>
          <a:prstGeom prst="rect">
            <a:avLst/>
          </a:prstGeom>
        </p:spPr>
        <p:txBody>
          <a:bodyPr wrap="square">
            <a:spAutoFit/>
          </a:bodyPr>
          <a:lstStyle/>
          <a:p>
            <a:pPr>
              <a:spcAft>
                <a:spcPts val="0"/>
              </a:spcAft>
            </a:pPr>
            <a:r>
              <a:rPr lang="en-US" sz="4000" b="1" dirty="0" err="1">
                <a:solidFill>
                  <a:srgbClr val="0000CC"/>
                </a:solidFill>
                <a:latin typeface="Times New Roman"/>
                <a:ea typeface="Times New Roman"/>
                <a:cs typeface="Times New Roman"/>
              </a:rPr>
              <a:t>Một</a:t>
            </a:r>
            <a:r>
              <a:rPr lang="en-US" sz="4000" b="1" dirty="0">
                <a:solidFill>
                  <a:srgbClr val="0000CC"/>
                </a:solidFill>
                <a:latin typeface="Times New Roman"/>
                <a:ea typeface="Times New Roman"/>
                <a:cs typeface="Times New Roman"/>
              </a:rPr>
              <a:t> </a:t>
            </a:r>
            <a:r>
              <a:rPr lang="en-US" sz="4000" b="1" dirty="0" err="1">
                <a:solidFill>
                  <a:srgbClr val="0000CC"/>
                </a:solidFill>
                <a:latin typeface="Times New Roman"/>
                <a:ea typeface="Times New Roman"/>
                <a:cs typeface="Times New Roman"/>
              </a:rPr>
              <a:t>số</a:t>
            </a:r>
            <a:r>
              <a:rPr lang="en-US" sz="4000" b="1" dirty="0">
                <a:solidFill>
                  <a:srgbClr val="0000CC"/>
                </a:solidFill>
                <a:latin typeface="Times New Roman"/>
                <a:ea typeface="Times New Roman"/>
                <a:cs typeface="Times New Roman"/>
              </a:rPr>
              <a:t> </a:t>
            </a:r>
            <a:r>
              <a:rPr lang="en-US" sz="4000" b="1" dirty="0" err="1">
                <a:solidFill>
                  <a:srgbClr val="0000CC"/>
                </a:solidFill>
                <a:latin typeface="Times New Roman"/>
                <a:ea typeface="Times New Roman"/>
                <a:cs typeface="Times New Roman"/>
              </a:rPr>
              <a:t>việc</a:t>
            </a:r>
            <a:r>
              <a:rPr lang="en-US" sz="4000" b="1" dirty="0">
                <a:solidFill>
                  <a:srgbClr val="0000CC"/>
                </a:solidFill>
                <a:latin typeface="Times New Roman"/>
                <a:ea typeface="Times New Roman"/>
                <a:cs typeface="Times New Roman"/>
              </a:rPr>
              <a:t> </a:t>
            </a:r>
            <a:r>
              <a:rPr lang="en-US" sz="4000" b="1" dirty="0" err="1">
                <a:solidFill>
                  <a:srgbClr val="0000CC"/>
                </a:solidFill>
                <a:latin typeface="Times New Roman"/>
                <a:ea typeface="Times New Roman"/>
                <a:cs typeface="Times New Roman"/>
              </a:rPr>
              <a:t>nên</a:t>
            </a:r>
            <a:r>
              <a:rPr lang="en-US" sz="4000" b="1" dirty="0">
                <a:solidFill>
                  <a:srgbClr val="0000CC"/>
                </a:solidFill>
                <a:latin typeface="Times New Roman"/>
                <a:ea typeface="Times New Roman"/>
                <a:cs typeface="Times New Roman"/>
              </a:rPr>
              <a:t> </a:t>
            </a:r>
            <a:r>
              <a:rPr lang="en-US" sz="4000" b="1" dirty="0" err="1">
                <a:solidFill>
                  <a:srgbClr val="0000CC"/>
                </a:solidFill>
                <a:latin typeface="Times New Roman"/>
                <a:ea typeface="Times New Roman"/>
                <a:cs typeface="Times New Roman"/>
              </a:rPr>
              <a:t>làm</a:t>
            </a:r>
            <a:r>
              <a:rPr lang="en-US" sz="4000" b="1" dirty="0">
                <a:solidFill>
                  <a:srgbClr val="0000CC"/>
                </a:solidFill>
                <a:latin typeface="Times New Roman"/>
                <a:ea typeface="Times New Roman"/>
                <a:cs typeface="Times New Roman"/>
              </a:rPr>
              <a:t> </a:t>
            </a:r>
            <a:r>
              <a:rPr lang="en-US" sz="4000" b="1" dirty="0" err="1">
                <a:solidFill>
                  <a:srgbClr val="0000CC"/>
                </a:solidFill>
                <a:latin typeface="Times New Roman"/>
                <a:ea typeface="Times New Roman"/>
                <a:cs typeface="Times New Roman"/>
              </a:rPr>
              <a:t>để</a:t>
            </a:r>
            <a:r>
              <a:rPr lang="en-US" sz="4000" b="1" dirty="0">
                <a:solidFill>
                  <a:srgbClr val="0000CC"/>
                </a:solidFill>
                <a:latin typeface="Times New Roman"/>
                <a:ea typeface="Times New Roman"/>
                <a:cs typeface="Times New Roman"/>
              </a:rPr>
              <a:t> </a:t>
            </a:r>
            <a:r>
              <a:rPr lang="en-US" sz="4000" b="1" dirty="0" err="1">
                <a:solidFill>
                  <a:srgbClr val="0000CC"/>
                </a:solidFill>
                <a:latin typeface="Times New Roman"/>
                <a:ea typeface="Times New Roman"/>
                <a:cs typeface="Times New Roman"/>
              </a:rPr>
              <a:t>tiêu</a:t>
            </a:r>
            <a:r>
              <a:rPr lang="en-US" sz="4000" b="1" dirty="0">
                <a:solidFill>
                  <a:srgbClr val="0000CC"/>
                </a:solidFill>
                <a:latin typeface="Times New Roman"/>
                <a:ea typeface="Times New Roman"/>
                <a:cs typeface="Times New Roman"/>
              </a:rPr>
              <a:t> </a:t>
            </a:r>
            <a:r>
              <a:rPr lang="en-US" sz="4000" b="1" dirty="0" err="1">
                <a:solidFill>
                  <a:srgbClr val="0000CC"/>
                </a:solidFill>
                <a:latin typeface="Times New Roman"/>
                <a:ea typeface="Times New Roman"/>
                <a:cs typeface="Times New Roman"/>
              </a:rPr>
              <a:t>dùng</a:t>
            </a:r>
            <a:r>
              <a:rPr lang="en-US" sz="4000" b="1" dirty="0">
                <a:solidFill>
                  <a:srgbClr val="0000CC"/>
                </a:solidFill>
                <a:latin typeface="Times New Roman"/>
                <a:ea typeface="Times New Roman"/>
                <a:cs typeface="Times New Roman"/>
              </a:rPr>
              <a:t> </a:t>
            </a:r>
            <a:r>
              <a:rPr lang="en-US" sz="4000" b="1" dirty="0" err="1">
                <a:solidFill>
                  <a:srgbClr val="0000CC"/>
                </a:solidFill>
                <a:latin typeface="Times New Roman"/>
                <a:ea typeface="Times New Roman"/>
                <a:cs typeface="Times New Roman"/>
              </a:rPr>
              <a:t>tiết</a:t>
            </a:r>
            <a:r>
              <a:rPr lang="en-US" sz="4000" b="1" dirty="0">
                <a:solidFill>
                  <a:srgbClr val="0000CC"/>
                </a:solidFill>
                <a:latin typeface="Times New Roman"/>
                <a:ea typeface="Times New Roman"/>
                <a:cs typeface="Times New Roman"/>
              </a:rPr>
              <a:t> </a:t>
            </a:r>
            <a:r>
              <a:rPr lang="en-US" sz="4000" b="1" dirty="0" err="1">
                <a:solidFill>
                  <a:srgbClr val="0000CC"/>
                </a:solidFill>
                <a:latin typeface="Times New Roman"/>
                <a:ea typeface="Times New Roman"/>
                <a:cs typeface="Times New Roman"/>
              </a:rPr>
              <a:t>kiệm</a:t>
            </a:r>
            <a:r>
              <a:rPr lang="en-US" sz="4000" b="1" dirty="0">
                <a:solidFill>
                  <a:srgbClr val="0000CC"/>
                </a:solidFill>
                <a:latin typeface="Times New Roman"/>
                <a:ea typeface="Times New Roman"/>
                <a:cs typeface="Times New Roman"/>
              </a:rPr>
              <a:t>, </a:t>
            </a:r>
            <a:r>
              <a:rPr lang="en-US" sz="4000" b="1" dirty="0" err="1">
                <a:solidFill>
                  <a:srgbClr val="0000CC"/>
                </a:solidFill>
                <a:latin typeface="Times New Roman"/>
                <a:ea typeface="Times New Roman"/>
                <a:cs typeface="Times New Roman"/>
              </a:rPr>
              <a:t>bảo</a:t>
            </a:r>
            <a:r>
              <a:rPr lang="en-US" sz="4000" b="1" dirty="0">
                <a:solidFill>
                  <a:srgbClr val="0000CC"/>
                </a:solidFill>
                <a:latin typeface="Times New Roman"/>
                <a:ea typeface="Times New Roman"/>
                <a:cs typeface="Times New Roman"/>
              </a:rPr>
              <a:t> </a:t>
            </a:r>
            <a:r>
              <a:rPr lang="en-US" sz="4000" b="1" dirty="0" err="1">
                <a:solidFill>
                  <a:srgbClr val="0000CC"/>
                </a:solidFill>
                <a:latin typeface="Times New Roman"/>
                <a:ea typeface="Times New Roman"/>
                <a:cs typeface="Times New Roman"/>
              </a:rPr>
              <a:t>vệ</a:t>
            </a:r>
            <a:r>
              <a:rPr lang="en-US" sz="4000" b="1" dirty="0">
                <a:solidFill>
                  <a:srgbClr val="0000CC"/>
                </a:solidFill>
                <a:latin typeface="Times New Roman"/>
                <a:ea typeface="Times New Roman"/>
                <a:cs typeface="Times New Roman"/>
              </a:rPr>
              <a:t> </a:t>
            </a:r>
            <a:r>
              <a:rPr lang="en-US" sz="4000" b="1" dirty="0" err="1">
                <a:solidFill>
                  <a:srgbClr val="0000CC"/>
                </a:solidFill>
                <a:latin typeface="Times New Roman"/>
                <a:ea typeface="Times New Roman"/>
                <a:cs typeface="Times New Roman"/>
              </a:rPr>
              <a:t>môi</a:t>
            </a:r>
            <a:r>
              <a:rPr lang="en-US" sz="4000" b="1" dirty="0">
                <a:solidFill>
                  <a:srgbClr val="0000CC"/>
                </a:solidFill>
                <a:latin typeface="Times New Roman"/>
                <a:ea typeface="Times New Roman"/>
                <a:cs typeface="Times New Roman"/>
              </a:rPr>
              <a:t> </a:t>
            </a:r>
            <a:r>
              <a:rPr lang="en-US" sz="4000" b="1" dirty="0" err="1">
                <a:solidFill>
                  <a:srgbClr val="0000CC"/>
                </a:solidFill>
                <a:latin typeface="Times New Roman"/>
                <a:ea typeface="Times New Roman"/>
                <a:cs typeface="Times New Roman"/>
              </a:rPr>
              <a:t>trường</a:t>
            </a:r>
            <a:r>
              <a:rPr lang="en-US" sz="4000" b="1" dirty="0">
                <a:solidFill>
                  <a:srgbClr val="0000CC"/>
                </a:solidFill>
                <a:latin typeface="Times New Roman"/>
                <a:ea typeface="Times New Roman"/>
                <a:cs typeface="Times New Roman"/>
              </a:rPr>
              <a:t> </a:t>
            </a:r>
            <a:r>
              <a:rPr lang="en-US" sz="4000" b="1" dirty="0" err="1">
                <a:solidFill>
                  <a:srgbClr val="0000CC"/>
                </a:solidFill>
                <a:latin typeface="Times New Roman"/>
                <a:ea typeface="Times New Roman"/>
                <a:cs typeface="Times New Roman"/>
              </a:rPr>
              <a:t>như</a:t>
            </a:r>
            <a:r>
              <a:rPr lang="en-US" sz="4000" b="1" dirty="0">
                <a:solidFill>
                  <a:srgbClr val="0000CC"/>
                </a:solidFill>
                <a:latin typeface="Times New Roman"/>
                <a:ea typeface="Times New Roman"/>
                <a:cs typeface="Times New Roman"/>
              </a:rPr>
              <a:t>: </a:t>
            </a:r>
            <a:r>
              <a:rPr lang="en-US" sz="4000" b="1" dirty="0" err="1">
                <a:solidFill>
                  <a:srgbClr val="0000CC"/>
                </a:solidFill>
                <a:latin typeface="Times New Roman"/>
                <a:ea typeface="Times New Roman"/>
                <a:cs typeface="Times New Roman"/>
              </a:rPr>
              <a:t>sử</a:t>
            </a:r>
            <a:r>
              <a:rPr lang="en-US" sz="4000" b="1" dirty="0">
                <a:solidFill>
                  <a:srgbClr val="0000CC"/>
                </a:solidFill>
                <a:latin typeface="Times New Roman"/>
                <a:ea typeface="Times New Roman"/>
                <a:cs typeface="Times New Roman"/>
              </a:rPr>
              <a:t> </a:t>
            </a:r>
            <a:r>
              <a:rPr lang="en-US" sz="4000" b="1" dirty="0" err="1">
                <a:solidFill>
                  <a:srgbClr val="0000CC"/>
                </a:solidFill>
                <a:latin typeface="Times New Roman"/>
                <a:ea typeface="Times New Roman"/>
                <a:cs typeface="Times New Roman"/>
              </a:rPr>
              <a:t>dụng</a:t>
            </a:r>
            <a:r>
              <a:rPr lang="en-US" sz="4000" b="1" dirty="0">
                <a:solidFill>
                  <a:srgbClr val="0000CC"/>
                </a:solidFill>
                <a:latin typeface="Times New Roman"/>
                <a:ea typeface="Times New Roman"/>
                <a:cs typeface="Times New Roman"/>
              </a:rPr>
              <a:t> </a:t>
            </a:r>
            <a:r>
              <a:rPr lang="en-US" sz="4000" b="1" dirty="0" err="1">
                <a:solidFill>
                  <a:srgbClr val="0000CC"/>
                </a:solidFill>
                <a:latin typeface="Times New Roman"/>
                <a:ea typeface="Times New Roman"/>
                <a:cs typeface="Times New Roman"/>
              </a:rPr>
              <a:t>tiết</a:t>
            </a:r>
            <a:r>
              <a:rPr lang="en-US" sz="4000" b="1" dirty="0">
                <a:solidFill>
                  <a:srgbClr val="0000CC"/>
                </a:solidFill>
                <a:latin typeface="Times New Roman"/>
                <a:ea typeface="Times New Roman"/>
                <a:cs typeface="Times New Roman"/>
              </a:rPr>
              <a:t> </a:t>
            </a:r>
            <a:r>
              <a:rPr lang="en-US" sz="4000" b="1" dirty="0" err="1">
                <a:solidFill>
                  <a:srgbClr val="0000CC"/>
                </a:solidFill>
                <a:latin typeface="Times New Roman"/>
                <a:ea typeface="Times New Roman"/>
                <a:cs typeface="Times New Roman"/>
              </a:rPr>
              <a:t>kiệm</a:t>
            </a:r>
            <a:r>
              <a:rPr lang="en-US" sz="4000" b="1" dirty="0">
                <a:solidFill>
                  <a:srgbClr val="0000CC"/>
                </a:solidFill>
                <a:latin typeface="Times New Roman"/>
                <a:ea typeface="Times New Roman"/>
                <a:cs typeface="Times New Roman"/>
              </a:rPr>
              <a:t> </a:t>
            </a:r>
            <a:r>
              <a:rPr lang="en-US" sz="4000" b="1" dirty="0" err="1">
                <a:solidFill>
                  <a:srgbClr val="0000CC"/>
                </a:solidFill>
                <a:latin typeface="Times New Roman"/>
                <a:ea typeface="Times New Roman"/>
                <a:cs typeface="Times New Roman"/>
              </a:rPr>
              <a:t>thức</a:t>
            </a:r>
            <a:r>
              <a:rPr lang="en-US" sz="4000" b="1" dirty="0">
                <a:solidFill>
                  <a:srgbClr val="0000CC"/>
                </a:solidFill>
                <a:latin typeface="Times New Roman"/>
                <a:ea typeface="Times New Roman"/>
                <a:cs typeface="Times New Roman"/>
              </a:rPr>
              <a:t> </a:t>
            </a:r>
            <a:r>
              <a:rPr lang="en-US" sz="4000" b="1" dirty="0" err="1">
                <a:solidFill>
                  <a:srgbClr val="0000CC"/>
                </a:solidFill>
                <a:latin typeface="Times New Roman"/>
                <a:ea typeface="Times New Roman"/>
                <a:cs typeface="Times New Roman"/>
              </a:rPr>
              <a:t>ăn</a:t>
            </a:r>
            <a:r>
              <a:rPr lang="en-US" sz="4000" b="1" dirty="0">
                <a:solidFill>
                  <a:srgbClr val="0000CC"/>
                </a:solidFill>
                <a:latin typeface="Times New Roman"/>
                <a:ea typeface="Times New Roman"/>
                <a:cs typeface="Times New Roman"/>
              </a:rPr>
              <a:t>, </a:t>
            </a:r>
            <a:r>
              <a:rPr lang="en-US" sz="4000" b="1" dirty="0" err="1">
                <a:solidFill>
                  <a:srgbClr val="0000CC"/>
                </a:solidFill>
                <a:latin typeface="Times New Roman"/>
                <a:ea typeface="Times New Roman"/>
                <a:cs typeface="Times New Roman"/>
              </a:rPr>
              <a:t>đồ</a:t>
            </a:r>
            <a:r>
              <a:rPr lang="en-US" sz="4000" b="1" dirty="0">
                <a:solidFill>
                  <a:srgbClr val="0000CC"/>
                </a:solidFill>
                <a:latin typeface="Times New Roman"/>
                <a:ea typeface="Times New Roman"/>
                <a:cs typeface="Times New Roman"/>
              </a:rPr>
              <a:t> </a:t>
            </a:r>
            <a:r>
              <a:rPr lang="en-US" sz="4000" b="1" dirty="0" err="1">
                <a:solidFill>
                  <a:srgbClr val="0000CC"/>
                </a:solidFill>
                <a:latin typeface="Times New Roman"/>
                <a:ea typeface="Times New Roman"/>
                <a:cs typeface="Times New Roman"/>
              </a:rPr>
              <a:t>uống</a:t>
            </a:r>
            <a:r>
              <a:rPr lang="en-US" sz="4000" b="1" dirty="0">
                <a:solidFill>
                  <a:srgbClr val="0000CC"/>
                </a:solidFill>
                <a:latin typeface="Times New Roman"/>
                <a:ea typeface="Times New Roman"/>
                <a:cs typeface="Times New Roman"/>
              </a:rPr>
              <a:t>, </a:t>
            </a:r>
            <a:r>
              <a:rPr lang="en-US" sz="4000" b="1" dirty="0" err="1">
                <a:solidFill>
                  <a:srgbClr val="0000CC"/>
                </a:solidFill>
                <a:latin typeface="Times New Roman"/>
                <a:ea typeface="Times New Roman"/>
                <a:cs typeface="Times New Roman"/>
              </a:rPr>
              <a:t>đồ</a:t>
            </a:r>
            <a:r>
              <a:rPr lang="en-US" sz="4000" b="1" dirty="0">
                <a:solidFill>
                  <a:srgbClr val="0000CC"/>
                </a:solidFill>
                <a:latin typeface="Times New Roman"/>
                <a:ea typeface="Times New Roman"/>
                <a:cs typeface="Times New Roman"/>
              </a:rPr>
              <a:t> </a:t>
            </a:r>
            <a:r>
              <a:rPr lang="en-US" sz="4000" b="1" dirty="0" err="1">
                <a:solidFill>
                  <a:srgbClr val="0000CC"/>
                </a:solidFill>
                <a:latin typeface="Times New Roman"/>
                <a:ea typeface="Times New Roman"/>
                <a:cs typeface="Times New Roman"/>
              </a:rPr>
              <a:t>dùng</a:t>
            </a:r>
            <a:r>
              <a:rPr lang="en-US" sz="4000" b="1" dirty="0">
                <a:solidFill>
                  <a:srgbClr val="0000CC"/>
                </a:solidFill>
                <a:latin typeface="Times New Roman"/>
                <a:ea typeface="Times New Roman"/>
                <a:cs typeface="Times New Roman"/>
              </a:rPr>
              <a:t>… ở </a:t>
            </a:r>
            <a:r>
              <a:rPr lang="en-US" sz="4000" b="1" dirty="0" err="1">
                <a:solidFill>
                  <a:srgbClr val="0000CC"/>
                </a:solidFill>
                <a:latin typeface="Times New Roman"/>
                <a:ea typeface="Times New Roman"/>
                <a:cs typeface="Times New Roman"/>
              </a:rPr>
              <a:t>trong</a:t>
            </a:r>
            <a:r>
              <a:rPr lang="en-US" sz="4000" b="1" dirty="0">
                <a:solidFill>
                  <a:srgbClr val="0000CC"/>
                </a:solidFill>
                <a:latin typeface="Times New Roman"/>
                <a:ea typeface="Times New Roman"/>
                <a:cs typeface="Times New Roman"/>
              </a:rPr>
              <a:t> </a:t>
            </a:r>
            <a:r>
              <a:rPr lang="en-US" sz="4000" b="1" dirty="0" err="1">
                <a:solidFill>
                  <a:srgbClr val="0000CC"/>
                </a:solidFill>
                <a:latin typeface="Times New Roman"/>
                <a:ea typeface="Times New Roman"/>
                <a:cs typeface="Times New Roman"/>
              </a:rPr>
              <a:t>nhà</a:t>
            </a:r>
            <a:r>
              <a:rPr lang="en-US" sz="4000" b="1" dirty="0">
                <a:solidFill>
                  <a:srgbClr val="0000CC"/>
                </a:solidFill>
                <a:latin typeface="Times New Roman"/>
                <a:ea typeface="Times New Roman"/>
                <a:cs typeface="Times New Roman"/>
              </a:rPr>
              <a:t>; </a:t>
            </a:r>
            <a:r>
              <a:rPr lang="en-US" sz="4000" b="1" dirty="0" err="1">
                <a:solidFill>
                  <a:srgbClr val="0000CC"/>
                </a:solidFill>
                <a:latin typeface="Times New Roman"/>
                <a:ea typeface="Times New Roman"/>
                <a:cs typeface="Times New Roman"/>
              </a:rPr>
              <a:t>sử</a:t>
            </a:r>
            <a:r>
              <a:rPr lang="en-US" sz="4000" b="1" dirty="0">
                <a:solidFill>
                  <a:srgbClr val="0000CC"/>
                </a:solidFill>
                <a:latin typeface="Times New Roman"/>
                <a:ea typeface="Times New Roman"/>
                <a:cs typeface="Times New Roman"/>
              </a:rPr>
              <a:t> </a:t>
            </a:r>
            <a:r>
              <a:rPr lang="en-US" sz="4000" b="1" dirty="0" err="1">
                <a:solidFill>
                  <a:srgbClr val="0000CC"/>
                </a:solidFill>
                <a:latin typeface="Times New Roman"/>
                <a:ea typeface="Times New Roman"/>
                <a:cs typeface="Times New Roman"/>
              </a:rPr>
              <a:t>dụng</a:t>
            </a:r>
            <a:r>
              <a:rPr lang="en-US" sz="4000" b="1" dirty="0">
                <a:solidFill>
                  <a:srgbClr val="0000CC"/>
                </a:solidFill>
                <a:latin typeface="Times New Roman"/>
                <a:ea typeface="Times New Roman"/>
                <a:cs typeface="Times New Roman"/>
              </a:rPr>
              <a:t> </a:t>
            </a:r>
            <a:r>
              <a:rPr lang="en-US" sz="4000" b="1" dirty="0" err="1">
                <a:solidFill>
                  <a:srgbClr val="0000CC"/>
                </a:solidFill>
                <a:latin typeface="Times New Roman"/>
                <a:ea typeface="Times New Roman"/>
                <a:cs typeface="Times New Roman"/>
              </a:rPr>
              <a:t>điện</a:t>
            </a:r>
            <a:r>
              <a:rPr lang="en-US" sz="4000" b="1" dirty="0">
                <a:solidFill>
                  <a:srgbClr val="0000CC"/>
                </a:solidFill>
                <a:latin typeface="Times New Roman"/>
                <a:ea typeface="Times New Roman"/>
                <a:cs typeface="Times New Roman"/>
              </a:rPr>
              <a:t>, </a:t>
            </a:r>
            <a:r>
              <a:rPr lang="en-US" sz="4000" b="1" dirty="0" err="1">
                <a:solidFill>
                  <a:srgbClr val="0000CC"/>
                </a:solidFill>
                <a:latin typeface="Times New Roman"/>
                <a:ea typeface="Times New Roman"/>
                <a:cs typeface="Times New Roman"/>
              </a:rPr>
              <a:t>nước</a:t>
            </a:r>
            <a:r>
              <a:rPr lang="en-US" sz="4000" b="1" dirty="0">
                <a:solidFill>
                  <a:srgbClr val="0000CC"/>
                </a:solidFill>
                <a:latin typeface="Times New Roman"/>
                <a:ea typeface="Times New Roman"/>
                <a:cs typeface="Times New Roman"/>
              </a:rPr>
              <a:t>... </a:t>
            </a:r>
            <a:r>
              <a:rPr lang="en-US" sz="4000" b="1" dirty="0" err="1">
                <a:solidFill>
                  <a:srgbClr val="0000CC"/>
                </a:solidFill>
                <a:latin typeface="Times New Roman"/>
                <a:ea typeface="Times New Roman"/>
                <a:cs typeface="Times New Roman"/>
              </a:rPr>
              <a:t>tiết</a:t>
            </a:r>
            <a:r>
              <a:rPr lang="en-US" sz="4000" b="1" dirty="0">
                <a:solidFill>
                  <a:srgbClr val="0000CC"/>
                </a:solidFill>
                <a:latin typeface="Times New Roman"/>
                <a:ea typeface="Times New Roman"/>
                <a:cs typeface="Times New Roman"/>
              </a:rPr>
              <a:t> </a:t>
            </a:r>
            <a:r>
              <a:rPr lang="en-US" sz="4000" b="1" dirty="0" err="1">
                <a:solidFill>
                  <a:srgbClr val="0000CC"/>
                </a:solidFill>
                <a:latin typeface="Times New Roman"/>
                <a:ea typeface="Times New Roman"/>
                <a:cs typeface="Times New Roman"/>
              </a:rPr>
              <a:t>kiệm</a:t>
            </a:r>
            <a:r>
              <a:rPr lang="en-US" sz="4000" b="1" dirty="0">
                <a:solidFill>
                  <a:srgbClr val="0000CC"/>
                </a:solidFill>
                <a:latin typeface="Times New Roman"/>
                <a:ea typeface="Times New Roman"/>
                <a:cs typeface="Times New Roman"/>
              </a:rPr>
              <a:t>; </a:t>
            </a:r>
            <a:r>
              <a:rPr lang="en-US" sz="4000" b="1" dirty="0" err="1">
                <a:solidFill>
                  <a:srgbClr val="0000CC"/>
                </a:solidFill>
                <a:latin typeface="Times New Roman"/>
                <a:ea typeface="Times New Roman"/>
                <a:cs typeface="Times New Roman"/>
              </a:rPr>
              <a:t>tái</a:t>
            </a:r>
            <a:r>
              <a:rPr lang="en-US" sz="4000" b="1" dirty="0">
                <a:solidFill>
                  <a:srgbClr val="0000CC"/>
                </a:solidFill>
                <a:latin typeface="Times New Roman"/>
                <a:ea typeface="Times New Roman"/>
                <a:cs typeface="Times New Roman"/>
              </a:rPr>
              <a:t> </a:t>
            </a:r>
            <a:r>
              <a:rPr lang="en-US" sz="4000" b="1" dirty="0" err="1">
                <a:solidFill>
                  <a:srgbClr val="0000CC"/>
                </a:solidFill>
                <a:latin typeface="Times New Roman"/>
                <a:ea typeface="Times New Roman"/>
                <a:cs typeface="Times New Roman"/>
              </a:rPr>
              <a:t>chế</a:t>
            </a:r>
            <a:r>
              <a:rPr lang="en-US" sz="4000" b="1" dirty="0">
                <a:solidFill>
                  <a:srgbClr val="0000CC"/>
                </a:solidFill>
                <a:latin typeface="Times New Roman"/>
                <a:ea typeface="Times New Roman"/>
                <a:cs typeface="Times New Roman"/>
              </a:rPr>
              <a:t>, </a:t>
            </a:r>
            <a:r>
              <a:rPr lang="en-US" sz="4000" b="1" dirty="0" err="1">
                <a:solidFill>
                  <a:srgbClr val="0000CC"/>
                </a:solidFill>
                <a:latin typeface="Times New Roman"/>
                <a:ea typeface="Times New Roman"/>
                <a:cs typeface="Times New Roman"/>
              </a:rPr>
              <a:t>tái</a:t>
            </a:r>
            <a:r>
              <a:rPr lang="en-US" sz="4000" b="1" dirty="0">
                <a:solidFill>
                  <a:srgbClr val="0000CC"/>
                </a:solidFill>
                <a:latin typeface="Times New Roman"/>
                <a:ea typeface="Times New Roman"/>
                <a:cs typeface="Times New Roman"/>
              </a:rPr>
              <a:t> </a:t>
            </a:r>
            <a:r>
              <a:rPr lang="en-US" sz="4000" b="1" dirty="0" err="1">
                <a:solidFill>
                  <a:srgbClr val="0000CC"/>
                </a:solidFill>
                <a:latin typeface="Times New Roman"/>
                <a:ea typeface="Times New Roman"/>
                <a:cs typeface="Times New Roman"/>
              </a:rPr>
              <a:t>sử</a:t>
            </a:r>
            <a:r>
              <a:rPr lang="en-US" sz="4000" b="1" dirty="0">
                <a:solidFill>
                  <a:srgbClr val="0000CC"/>
                </a:solidFill>
                <a:latin typeface="Times New Roman"/>
                <a:ea typeface="Times New Roman"/>
                <a:cs typeface="Times New Roman"/>
              </a:rPr>
              <a:t> </a:t>
            </a:r>
            <a:r>
              <a:rPr lang="en-US" sz="4000" b="1" dirty="0" err="1">
                <a:solidFill>
                  <a:srgbClr val="0000CC"/>
                </a:solidFill>
                <a:latin typeface="Times New Roman"/>
                <a:ea typeface="Times New Roman"/>
                <a:cs typeface="Times New Roman"/>
              </a:rPr>
              <a:t>dụng</a:t>
            </a:r>
            <a:r>
              <a:rPr lang="en-US" sz="4000" b="1" dirty="0">
                <a:solidFill>
                  <a:srgbClr val="0000CC"/>
                </a:solidFill>
                <a:latin typeface="Times New Roman"/>
                <a:ea typeface="Times New Roman"/>
                <a:cs typeface="Times New Roman"/>
              </a:rPr>
              <a:t>; </a:t>
            </a:r>
            <a:r>
              <a:rPr lang="en-US" sz="4000" b="1" dirty="0" err="1">
                <a:solidFill>
                  <a:srgbClr val="0000CC"/>
                </a:solidFill>
                <a:latin typeface="Times New Roman"/>
                <a:ea typeface="Times New Roman"/>
                <a:cs typeface="Times New Roman"/>
              </a:rPr>
              <a:t>hạn</a:t>
            </a:r>
            <a:r>
              <a:rPr lang="en-US" sz="4000" b="1" dirty="0">
                <a:solidFill>
                  <a:srgbClr val="0000CC"/>
                </a:solidFill>
                <a:latin typeface="Times New Roman"/>
                <a:ea typeface="Times New Roman"/>
                <a:cs typeface="Times New Roman"/>
              </a:rPr>
              <a:t> </a:t>
            </a:r>
            <a:r>
              <a:rPr lang="en-US" sz="4000" b="1" dirty="0" err="1">
                <a:solidFill>
                  <a:srgbClr val="0000CC"/>
                </a:solidFill>
                <a:latin typeface="Times New Roman"/>
                <a:ea typeface="Times New Roman"/>
                <a:cs typeface="Times New Roman"/>
              </a:rPr>
              <a:t>chế</a:t>
            </a:r>
            <a:r>
              <a:rPr lang="en-US" sz="4000" b="1" dirty="0">
                <a:solidFill>
                  <a:srgbClr val="0000CC"/>
                </a:solidFill>
                <a:latin typeface="Times New Roman"/>
                <a:ea typeface="Times New Roman"/>
                <a:cs typeface="Times New Roman"/>
              </a:rPr>
              <a:t> </a:t>
            </a:r>
            <a:r>
              <a:rPr lang="en-US" sz="4000" b="1" dirty="0" err="1">
                <a:solidFill>
                  <a:srgbClr val="0000CC"/>
                </a:solidFill>
                <a:latin typeface="Times New Roman"/>
                <a:ea typeface="Times New Roman"/>
                <a:cs typeface="Times New Roman"/>
              </a:rPr>
              <a:t>túi</a:t>
            </a:r>
            <a:r>
              <a:rPr lang="en-US" sz="4000" b="1" dirty="0">
                <a:solidFill>
                  <a:srgbClr val="0000CC"/>
                </a:solidFill>
                <a:latin typeface="Times New Roman"/>
                <a:ea typeface="Times New Roman"/>
                <a:cs typeface="Times New Roman"/>
              </a:rPr>
              <a:t> </a:t>
            </a:r>
            <a:r>
              <a:rPr lang="en-US" sz="4000" b="1" dirty="0" err="1">
                <a:solidFill>
                  <a:srgbClr val="0000CC"/>
                </a:solidFill>
                <a:latin typeface="Times New Roman"/>
                <a:ea typeface="Times New Roman"/>
                <a:cs typeface="Times New Roman"/>
              </a:rPr>
              <a:t>ni</a:t>
            </a:r>
            <a:r>
              <a:rPr lang="en-US" sz="4000" b="1" dirty="0">
                <a:solidFill>
                  <a:srgbClr val="0000CC"/>
                </a:solidFill>
                <a:latin typeface="Times New Roman"/>
                <a:ea typeface="Times New Roman"/>
                <a:cs typeface="Times New Roman"/>
              </a:rPr>
              <a:t> – </a:t>
            </a:r>
            <a:r>
              <a:rPr lang="en-US" sz="4000" b="1" dirty="0" err="1">
                <a:solidFill>
                  <a:srgbClr val="0000CC"/>
                </a:solidFill>
                <a:latin typeface="Times New Roman"/>
                <a:ea typeface="Times New Roman"/>
                <a:cs typeface="Times New Roman"/>
              </a:rPr>
              <a:t>lông</a:t>
            </a:r>
            <a:r>
              <a:rPr lang="en-US" sz="4000" b="1" dirty="0">
                <a:solidFill>
                  <a:srgbClr val="0000CC"/>
                </a:solidFill>
                <a:latin typeface="Times New Roman"/>
                <a:ea typeface="Times New Roman"/>
                <a:cs typeface="Times New Roman"/>
              </a:rPr>
              <a:t>…</a:t>
            </a:r>
            <a:endParaRPr lang="en-US" sz="3200" b="1" dirty="0">
              <a:solidFill>
                <a:srgbClr val="0000CC"/>
              </a:solidFill>
              <a:effectLst/>
              <a:latin typeface="Calibri"/>
              <a:ea typeface="Calibri"/>
              <a:cs typeface="Times New Roman"/>
            </a:endParaRPr>
          </a:p>
        </p:txBody>
      </p:sp>
    </p:spTree>
    <p:extLst>
      <p:ext uri="{BB962C8B-B14F-4D97-AF65-F5344CB8AC3E}">
        <p14:creationId xmlns:p14="http://schemas.microsoft.com/office/powerpoint/2010/main" val="412244564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10039</TotalTime>
  <Words>861</Words>
  <Application>Microsoft Office PowerPoint</Application>
  <PresentationFormat>Custom</PresentationFormat>
  <Paragraphs>58</Paragraphs>
  <Slides>12</Slides>
  <Notes>1</Notes>
  <HiddenSlides>0</HiddenSlides>
  <MMClips>1</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Admin</cp:lastModifiedBy>
  <cp:revision>1155</cp:revision>
  <dcterms:created xsi:type="dcterms:W3CDTF">2008-09-09T22:52:10Z</dcterms:created>
  <dcterms:modified xsi:type="dcterms:W3CDTF">2022-07-22T05:07:41Z</dcterms:modified>
</cp:coreProperties>
</file>