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340" r:id="rId2"/>
    <p:sldId id="4283" r:id="rId3"/>
    <p:sldId id="4269" r:id="rId4"/>
    <p:sldId id="4285" r:id="rId5"/>
    <p:sldId id="4284" r:id="rId6"/>
    <p:sldId id="4286" r:id="rId7"/>
    <p:sldId id="4270" r:id="rId8"/>
    <p:sldId id="4290" r:id="rId9"/>
    <p:sldId id="4271" r:id="rId10"/>
    <p:sldId id="4289" r:id="rId11"/>
    <p:sldId id="4274" r:id="rId12"/>
    <p:sldId id="4292" r:id="rId13"/>
    <p:sldId id="4280" r:id="rId14"/>
    <p:sldId id="4293" r:id="rId15"/>
    <p:sldId id="4282" r:id="rId16"/>
  </p:sldIdLst>
  <p:sldSz cx="12192000" cy="6858000"/>
  <p:notesSz cx="6858000" cy="9144000"/>
  <p:embeddedFontLst>
    <p:embeddedFont>
      <p:font typeface="Roboto" panose="02000000000000000000" pitchFamily="2" charset="0"/>
      <p:regular r:id="rId18"/>
      <p:bold r:id="rId19"/>
      <p:italic r:id="rId20"/>
      <p:boldItalic r:id="rId21"/>
    </p:embeddedFont>
    <p:embeddedFont>
      <p:font typeface="Roboto Black" panose="02000000000000000000" pitchFamily="2" charset="0"/>
      <p:regular r:id="rId22"/>
      <p:bold r:id="rId23"/>
      <p:boldItalic r:id="rId24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624C"/>
    <a:srgbClr val="E3E9EA"/>
    <a:srgbClr val="AAE1FA"/>
    <a:srgbClr val="F19054"/>
    <a:srgbClr val="EE1D25"/>
    <a:srgbClr val="81A7D4"/>
    <a:srgbClr val="BB8CBF"/>
    <a:srgbClr val="FEF26C"/>
    <a:srgbClr val="31B778"/>
    <a:srgbClr val="EF66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87" autoAdjust="0"/>
    <p:restoredTop sz="83192" autoAdjust="0"/>
  </p:normalViewPr>
  <p:slideViewPr>
    <p:cSldViewPr snapToGrid="0">
      <p:cViewPr varScale="1">
        <p:scale>
          <a:sx n="65" d="100"/>
          <a:sy n="65" d="100"/>
        </p:scale>
        <p:origin x="43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  <a:t>16/12/2025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1C4FA25-5DD5-485C-BCD2-EF739D2A719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đưa ra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ý tưởng. GV chiếu tiêu chí sản phẩm và yêu cầu nội dung thảo luận của học sinh bám sát với các tiêu chí đó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3,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</a:t>
            </a:r>
            <a:r>
              <a:rPr lang="en-US" baseline="0" dirty="0" err="1"/>
              <a:t>sản</a:t>
            </a:r>
            <a:r>
              <a:rPr lang="en-US" baseline="0" dirty="0"/>
              <a:t> </a:t>
            </a:r>
            <a:r>
              <a:rPr lang="en-US" baseline="0" dirty="0" err="1"/>
              <a:t>phẩm</a:t>
            </a:r>
            <a:r>
              <a:rPr lang="en-US" baseline="0" dirty="0"/>
              <a:t>,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gợi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sử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vẽ</a:t>
            </a:r>
            <a:r>
              <a:rPr lang="en-US" baseline="0" dirty="0"/>
              <a:t>, </a:t>
            </a:r>
            <a:r>
              <a:rPr lang="en-US" baseline="0" err="1"/>
              <a:t>cắt</a:t>
            </a:r>
            <a:r>
              <a:rPr lang="en-US" baseline="0"/>
              <a:t> dán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</a:t>
            </a:r>
            <a:r>
              <a:rPr lang="en-US" baseline="0"/>
              <a:t> lựa chọn vật liệu dùng làm đồ dùng học tập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nhóm cử đại diện trình bày ý tưởng và sản phẩm của nhóm. Các nhóm khác đặt câu hỏi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Trong quá trình dạy học, GV thường xuyên khuyến khích HS bằng các câu khen khi HS trả lời đúng</a:t>
            </a:r>
            <a:endParaRPr lang="vi-VN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4B90F32-1300-4AFF-8BCB-FA99F3C00B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5BB08AF-2141-4B4F-A33D-2ACBF5FBE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4B90F32-1300-4AFF-8BCB-FA99F3C00B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5BB08AF-2141-4B4F-A33D-2ACBF5FBE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4B90F32-1300-4AFF-8BCB-FA99F3C00B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5BB08AF-2141-4B4F-A33D-2ACBF5FBE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4B90F32-1300-4AFF-8BCB-FA99F3C00B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5BB08AF-2141-4B4F-A33D-2ACBF5FBE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4B90F32-1300-4AFF-8BCB-FA99F3C00B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5BB08AF-2141-4B4F-A33D-2ACBF5FBE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4B90F32-1300-4AFF-8BCB-FA99F3C00B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5BB08AF-2141-4B4F-A33D-2ACBF5FBE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4B90F32-1300-4AFF-8BCB-FA99F3C00B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5BB08AF-2141-4B4F-A33D-2ACBF5FBE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4B90F32-1300-4AFF-8BCB-FA99F3C00B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5BB08AF-2141-4B4F-A33D-2ACBF5FBE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4B90F32-1300-4AFF-8BCB-FA99F3C00B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5BB08AF-2141-4B4F-A33D-2ACBF5FBE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4B90F32-1300-4AFF-8BCB-FA99F3C00B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5BB08AF-2141-4B4F-A33D-2ACBF5FBE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4B90F32-1300-4AFF-8BCB-FA99F3C00B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5BB08AF-2141-4B4F-A33D-2ACBF5FBE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4B90F32-1300-4AFF-8BCB-FA99F3C00B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5BB08AF-2141-4B4F-A33D-2ACBF5FBE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1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13813" y="500484"/>
            <a:ext cx="6750567" cy="952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8516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95" b="1" dirty="0">
                <a:ln w="11430">
                  <a:solidFill>
                    <a:srgbClr val="0070C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XÃ HÙNG THẮNG</a:t>
            </a:r>
          </a:p>
          <a:p>
            <a:pPr algn="ctr" defTabSz="68516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95" b="1" dirty="0">
                <a:ln w="11430">
                  <a:solidFill>
                    <a:srgbClr val="0070C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HÙNG THẮNG</a:t>
            </a:r>
            <a:endParaRPr lang="en-US" sz="2795" b="1" u="sng" dirty="0">
              <a:ln w="11430">
                <a:solidFill>
                  <a:srgbClr val="0070C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13813" y="3631314"/>
            <a:ext cx="6164374" cy="14754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none">
            <a:prstTxWarp prst="textArchUp">
              <a:avLst>
                <a:gd name="adj" fmla="val 6051002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16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595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THẦY CÔ</a:t>
            </a:r>
          </a:p>
          <a:p>
            <a:pPr algn="ctr" defTabSz="68516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595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THĂM LỚP 3</a:t>
            </a:r>
            <a:r>
              <a:rPr lang="vi-VN" altLang="en-US" sz="3595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3595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16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595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3888540" y="4743997"/>
            <a:ext cx="4721164" cy="1106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16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9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3295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9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3295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9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5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9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vi-VN" altLang="en-US" sz="329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</a:t>
            </a:r>
            <a:r>
              <a:rPr lang="en-US" sz="329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5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altLang="en-US" sz="3295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ội</a:t>
            </a:r>
            <a:endParaRPr lang="en-US" sz="3295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16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95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9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5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9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329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 Thu Hà</a:t>
            </a:r>
            <a:endParaRPr lang="en-US" sz="3295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303" y="1230972"/>
            <a:ext cx="10725394" cy="3914775"/>
          </a:xfrm>
        </p:spPr>
        <p:txBody>
          <a:bodyPr>
            <a:noAutofit/>
          </a:bodyPr>
          <a:lstStyle/>
          <a:p>
            <a:r>
              <a:rPr lang="vi-VN" altLang="en-US" sz="5400" b="1" dirty="0">
                <a:solidFill>
                  <a:srgbClr val="0070C0"/>
                </a:solidFill>
              </a:rPr>
              <a:t>Các bước làm sổ lật về cây:</a:t>
            </a:r>
            <a:br>
              <a:rPr lang="vi-VN" altLang="en-US" sz="5400" b="1" dirty="0">
                <a:solidFill>
                  <a:srgbClr val="0070C0"/>
                </a:solidFill>
              </a:rPr>
            </a:br>
            <a:r>
              <a:rPr lang="en-US" altLang="en-US" sz="4800" dirty="0"/>
              <a:t>+</a:t>
            </a:r>
            <a:r>
              <a:rPr lang="en-US" altLang="en-US" sz="4800" b="1" dirty="0"/>
              <a:t> </a:t>
            </a:r>
            <a:r>
              <a:rPr lang="vi-VN" altLang="en-US" sz="4800" dirty="0"/>
              <a:t>Bước 1: Làm phần gáy sổ, bìa sổ</a:t>
            </a:r>
            <a:r>
              <a:rPr lang="en-US" altLang="en-US" sz="4800" dirty="0"/>
              <a:t>,</a:t>
            </a:r>
            <a:r>
              <a:rPr lang="vi-VN" altLang="en-US" sz="4800" dirty="0"/>
              <a:t>...</a:t>
            </a:r>
            <a:br>
              <a:rPr lang="vi-VN" altLang="en-US" sz="4800" dirty="0"/>
            </a:br>
            <a:r>
              <a:rPr lang="en-US" altLang="en-US" sz="4800" dirty="0"/>
              <a:t>+ </a:t>
            </a:r>
            <a:r>
              <a:rPr lang="vi-VN" altLang="en-US" sz="4800" dirty="0"/>
              <a:t>Bước 2: Làm các trang sổ</a:t>
            </a:r>
            <a:r>
              <a:rPr lang="en-US" altLang="en-US" sz="4800" dirty="0"/>
              <a:t>.</a:t>
            </a:r>
            <a:br>
              <a:rPr lang="vi-VN" altLang="en-US" sz="4800" dirty="0"/>
            </a:br>
            <a:r>
              <a:rPr lang="en-US" altLang="en-US" sz="4800" dirty="0"/>
              <a:t>+ </a:t>
            </a:r>
            <a:r>
              <a:rPr lang="vi-VN" altLang="en-US" sz="4800" dirty="0"/>
              <a:t>Bước 3: Trình bày nội dung của sổ lật</a:t>
            </a:r>
            <a:r>
              <a:rPr lang="en-US" altLang="en-US" sz="4800" dirty="0"/>
              <a:t>.</a:t>
            </a:r>
            <a:br>
              <a:rPr lang="vi-VN" altLang="en-US" sz="4800" dirty="0"/>
            </a:br>
            <a:r>
              <a:rPr lang="en-US" altLang="en-US" sz="4800" dirty="0"/>
              <a:t>+ </a:t>
            </a:r>
            <a:r>
              <a:rPr lang="vi-VN" altLang="en-US" sz="4800" dirty="0"/>
              <a:t>Bước 4: Trang trí và hoàn thiện</a:t>
            </a:r>
            <a:r>
              <a:rPr lang="en-US" altLang="en-US" sz="4800" dirty="0"/>
              <a:t>.</a:t>
            </a:r>
            <a:endParaRPr lang="vi-VN" altLang="en-US" sz="4800" dirty="0"/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897D2193-F041-8F39-2118-2A9BFCED5B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934518" y="3313071"/>
            <a:ext cx="1091108" cy="14772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 rot="1565122">
            <a:off x="10194909" y="3257819"/>
            <a:ext cx="1096062" cy="14482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07075" y="1141702"/>
            <a:ext cx="641677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Lựa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chọn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dụng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liệu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505971" y="1731170"/>
            <a:ext cx="9935751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vi-VN"/>
            </a:defPPr>
            <a:lvl1pPr marR="0" lvl="0" indent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    - </a:t>
            </a:r>
            <a:r>
              <a:rPr lang="en-US" dirty="0" err="1"/>
              <a:t>Băng</a:t>
            </a:r>
            <a:r>
              <a:rPr lang="en-US" dirty="0"/>
              <a:t> </a:t>
            </a:r>
            <a:r>
              <a:rPr lang="en-US" dirty="0" err="1"/>
              <a:t>dính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, </a:t>
            </a:r>
            <a:r>
              <a:rPr lang="en-US" dirty="0" err="1"/>
              <a:t>dập</a:t>
            </a:r>
            <a:r>
              <a:rPr lang="en-US" dirty="0"/>
              <a:t> </a:t>
            </a:r>
            <a:r>
              <a:rPr lang="en-US" dirty="0" err="1"/>
              <a:t>ghim</a:t>
            </a:r>
            <a:r>
              <a:rPr lang="en-US" dirty="0"/>
              <a:t>, </a:t>
            </a:r>
            <a:r>
              <a:rPr lang="en-US" dirty="0" err="1"/>
              <a:t>giấy</a:t>
            </a:r>
            <a:r>
              <a:rPr lang="en-US" dirty="0"/>
              <a:t> A4,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, </a:t>
            </a:r>
            <a:r>
              <a:rPr lang="en-US" dirty="0" err="1"/>
              <a:t>kéo</a:t>
            </a:r>
            <a:r>
              <a:rPr lang="en-US" dirty="0"/>
              <a:t>, </a:t>
            </a:r>
            <a:r>
              <a:rPr lang="en-US" dirty="0" err="1"/>
              <a:t>keo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, </a:t>
            </a:r>
            <a:r>
              <a:rPr lang="en-US" dirty="0" err="1"/>
              <a:t>bút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, </a:t>
            </a:r>
            <a:r>
              <a:rPr lang="en-US" dirty="0" err="1"/>
              <a:t>bút</a:t>
            </a:r>
            <a:r>
              <a:rPr lang="en-US" dirty="0"/>
              <a:t> </a:t>
            </a:r>
            <a:r>
              <a:rPr lang="en-US" dirty="0" err="1"/>
              <a:t>chì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57" l="0" r="100000">
                        <a14:foregroundMark x1="9827" y1="25472" x2="39306" y2="40566"/>
                        <a14:foregroundMark x1="9249" y1="71698" x2="38150" y2="66038"/>
                        <a14:foregroundMark x1="34104" y1="61321" x2="45087" y2="556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75480" y="3075024"/>
            <a:ext cx="2218471" cy="13400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496" y="2747776"/>
            <a:ext cx="1903117" cy="190311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21" b="100000" l="22979" r="791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28" r="13090"/>
          <a:stretch>
            <a:fillRect/>
          </a:stretch>
        </p:blipFill>
        <p:spPr>
          <a:xfrm>
            <a:off x="8323852" y="4529071"/>
            <a:ext cx="1523533" cy="19720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78481" y="4612994"/>
            <a:ext cx="2126185" cy="18041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25"/>
          <p:cNvSpPr txBox="1"/>
          <p:nvPr/>
        </p:nvSpPr>
        <p:spPr>
          <a:xfrm>
            <a:off x="2773144" y="470124"/>
            <a:ext cx="762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SỔ LẬT VỀ CÂY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607" b="93852" l="6188" r="96208"/>
                    </a14:imgEffect>
                  </a14:imgLayer>
                </a14:imgProps>
              </a:ext>
            </a:extLst>
          </a:blip>
          <a:srcRect l="6492" t="6892" r="2354" b="10434"/>
          <a:stretch>
            <a:fillRect/>
          </a:stretch>
        </p:blipFill>
        <p:spPr>
          <a:xfrm>
            <a:off x="744032" y="3056483"/>
            <a:ext cx="1717814" cy="153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97423" y="4650893"/>
            <a:ext cx="2551442" cy="18483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65" b="90000" l="9892" r="899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047" y="3205581"/>
            <a:ext cx="1792663" cy="11929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>
            <a:extLst>
              <a:ext uri="{FF2B5EF4-FFF2-40B4-BE49-F238E27FC236}">
                <a16:creationId xmlns:a16="http://schemas.microsoft.com/office/drawing/2014/main" id="{8850A28F-042F-316A-9ED9-9E374F0748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017831" y="1735406"/>
            <a:ext cx="10156337" cy="19627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zh-CN" sz="5000" b="1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TRƯNG BÀY VÀ GIỚI THIỆU SẢN </a:t>
            </a:r>
            <a:r>
              <a:rPr kumimoji="0" lang="vi-VN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Roboto" panose="02000000000000000000" pitchFamily="2" charset="0"/>
              </a:rPr>
              <a:t>PHẨM</a:t>
            </a:r>
            <a:endParaRPr kumimoji="0" lang="en-US" altLang="zh-CN" sz="5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Roboto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7327850954883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5"/>
            <a:ext cx="12279630" cy="6856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/>
          <p:nvPr/>
        </p:nvSpPr>
        <p:spPr>
          <a:xfrm flipH="1" flipV="1">
            <a:off x="520994" y="1531088"/>
            <a:ext cx="10377378" cy="5326912"/>
          </a:xfrm>
          <a:custGeom>
            <a:avLst/>
            <a:gdLst>
              <a:gd name="connsiteX0" fmla="*/ 0 w 12192000"/>
              <a:gd name="connsiteY0" fmla="*/ 0 h 845389"/>
              <a:gd name="connsiteX1" fmla="*/ 12192000 w 12192000"/>
              <a:gd name="connsiteY1" fmla="*/ 0 h 845389"/>
              <a:gd name="connsiteX2" fmla="*/ 12192000 w 12192000"/>
              <a:gd name="connsiteY2" fmla="*/ 845389 h 845389"/>
              <a:gd name="connsiteX3" fmla="*/ 0 w 12192000"/>
              <a:gd name="connsiteY3" fmla="*/ 845389 h 845389"/>
              <a:gd name="connsiteX4" fmla="*/ 0 w 12192000"/>
              <a:gd name="connsiteY4" fmla="*/ 0 h 845389"/>
              <a:gd name="connsiteX0-1" fmla="*/ 0 w 12192000"/>
              <a:gd name="connsiteY0-2" fmla="*/ 0 h 1152105"/>
              <a:gd name="connsiteX1-3" fmla="*/ 12192000 w 12192000"/>
              <a:gd name="connsiteY1-4" fmla="*/ 0 h 1152105"/>
              <a:gd name="connsiteX2-5" fmla="*/ 12192000 w 12192000"/>
              <a:gd name="connsiteY2-6" fmla="*/ 845389 h 1152105"/>
              <a:gd name="connsiteX3-7" fmla="*/ 0 w 12192000"/>
              <a:gd name="connsiteY3-8" fmla="*/ 845389 h 1152105"/>
              <a:gd name="connsiteX4-9" fmla="*/ 0 w 12192000"/>
              <a:gd name="connsiteY4-10" fmla="*/ 0 h 1152105"/>
              <a:gd name="connsiteX0-11" fmla="*/ 0 w 12192000"/>
              <a:gd name="connsiteY0-12" fmla="*/ 0 h 1095555"/>
              <a:gd name="connsiteX1-13" fmla="*/ 12192000 w 12192000"/>
              <a:gd name="connsiteY1-14" fmla="*/ 0 h 1095555"/>
              <a:gd name="connsiteX2-15" fmla="*/ 12192000 w 12192000"/>
              <a:gd name="connsiteY2-16" fmla="*/ 845389 h 1095555"/>
              <a:gd name="connsiteX3-17" fmla="*/ 5727940 w 12192000"/>
              <a:gd name="connsiteY3-18" fmla="*/ 1095555 h 1095555"/>
              <a:gd name="connsiteX4-19" fmla="*/ 0 w 12192000"/>
              <a:gd name="connsiteY4-20" fmla="*/ 845389 h 1095555"/>
              <a:gd name="connsiteX5" fmla="*/ 0 w 12192000"/>
              <a:gd name="connsiteY5" fmla="*/ 0 h 1095555"/>
              <a:gd name="connsiteX0-21" fmla="*/ 0 w 12192000"/>
              <a:gd name="connsiteY0-22" fmla="*/ 0 h 1140720"/>
              <a:gd name="connsiteX1-23" fmla="*/ 12192000 w 12192000"/>
              <a:gd name="connsiteY1-24" fmla="*/ 0 h 1140720"/>
              <a:gd name="connsiteX2-25" fmla="*/ 12192000 w 12192000"/>
              <a:gd name="connsiteY2-26" fmla="*/ 845389 h 1140720"/>
              <a:gd name="connsiteX3-27" fmla="*/ 5727940 w 12192000"/>
              <a:gd name="connsiteY3-28" fmla="*/ 1095555 h 1140720"/>
              <a:gd name="connsiteX4-29" fmla="*/ 0 w 12192000"/>
              <a:gd name="connsiteY4-30" fmla="*/ 845389 h 1140720"/>
              <a:gd name="connsiteX5-31" fmla="*/ 0 w 12192000"/>
              <a:gd name="connsiteY5-32" fmla="*/ 0 h 1140720"/>
              <a:gd name="connsiteX0-33" fmla="*/ 0 w 12192000"/>
              <a:gd name="connsiteY0-34" fmla="*/ 0 h 1140720"/>
              <a:gd name="connsiteX1-35" fmla="*/ 12192000 w 12192000"/>
              <a:gd name="connsiteY1-36" fmla="*/ 0 h 1140720"/>
              <a:gd name="connsiteX2-37" fmla="*/ 12192000 w 12192000"/>
              <a:gd name="connsiteY2-38" fmla="*/ 845389 h 1140720"/>
              <a:gd name="connsiteX3-39" fmla="*/ 5727940 w 12192000"/>
              <a:gd name="connsiteY3-40" fmla="*/ 1095555 h 1140720"/>
              <a:gd name="connsiteX4-41" fmla="*/ 0 w 12192000"/>
              <a:gd name="connsiteY4-42" fmla="*/ 845389 h 1140720"/>
              <a:gd name="connsiteX5-43" fmla="*/ 0 w 12192000"/>
              <a:gd name="connsiteY5-44" fmla="*/ 0 h 1140720"/>
              <a:gd name="connsiteX0-45" fmla="*/ 0 w 12192000"/>
              <a:gd name="connsiteY0-46" fmla="*/ 0 h 1126825"/>
              <a:gd name="connsiteX1-47" fmla="*/ 12192000 w 12192000"/>
              <a:gd name="connsiteY1-48" fmla="*/ 0 h 1126825"/>
              <a:gd name="connsiteX2-49" fmla="*/ 12192000 w 12192000"/>
              <a:gd name="connsiteY2-50" fmla="*/ 845389 h 1126825"/>
              <a:gd name="connsiteX3-51" fmla="*/ 9428672 w 12192000"/>
              <a:gd name="connsiteY3-52" fmla="*/ 1095554 h 1126825"/>
              <a:gd name="connsiteX4-53" fmla="*/ 5727940 w 12192000"/>
              <a:gd name="connsiteY4-54" fmla="*/ 1095555 h 1126825"/>
              <a:gd name="connsiteX5-55" fmla="*/ 0 w 12192000"/>
              <a:gd name="connsiteY5-56" fmla="*/ 845389 h 1126825"/>
              <a:gd name="connsiteX6" fmla="*/ 0 w 12192000"/>
              <a:gd name="connsiteY6" fmla="*/ 0 h 1126825"/>
              <a:gd name="connsiteX0-57" fmla="*/ 0 w 12192000"/>
              <a:gd name="connsiteY0-58" fmla="*/ 0 h 1100342"/>
              <a:gd name="connsiteX1-59" fmla="*/ 12192000 w 12192000"/>
              <a:gd name="connsiteY1-60" fmla="*/ 0 h 1100342"/>
              <a:gd name="connsiteX2-61" fmla="*/ 12192000 w 12192000"/>
              <a:gd name="connsiteY2-62" fmla="*/ 845389 h 1100342"/>
              <a:gd name="connsiteX3-63" fmla="*/ 9428672 w 12192000"/>
              <a:gd name="connsiteY3-64" fmla="*/ 1095554 h 1100342"/>
              <a:gd name="connsiteX4-65" fmla="*/ 5727940 w 12192000"/>
              <a:gd name="connsiteY4-66" fmla="*/ 1095555 h 1100342"/>
              <a:gd name="connsiteX5-67" fmla="*/ 0 w 12192000"/>
              <a:gd name="connsiteY5-68" fmla="*/ 845389 h 1100342"/>
              <a:gd name="connsiteX6-69" fmla="*/ 0 w 12192000"/>
              <a:gd name="connsiteY6-70" fmla="*/ 0 h 1100342"/>
              <a:gd name="connsiteX0-71" fmla="*/ 0 w 12192000"/>
              <a:gd name="connsiteY0-72" fmla="*/ 0 h 1100342"/>
              <a:gd name="connsiteX1-73" fmla="*/ 12192000 w 12192000"/>
              <a:gd name="connsiteY1-74" fmla="*/ 0 h 1100342"/>
              <a:gd name="connsiteX2-75" fmla="*/ 12192000 w 12192000"/>
              <a:gd name="connsiteY2-76" fmla="*/ 845389 h 1100342"/>
              <a:gd name="connsiteX3-77" fmla="*/ 9428672 w 12192000"/>
              <a:gd name="connsiteY3-78" fmla="*/ 1095554 h 1100342"/>
              <a:gd name="connsiteX4-79" fmla="*/ 5727940 w 12192000"/>
              <a:gd name="connsiteY4-80" fmla="*/ 1095555 h 1100342"/>
              <a:gd name="connsiteX5-81" fmla="*/ 0 w 12192000"/>
              <a:gd name="connsiteY5-82" fmla="*/ 845389 h 1100342"/>
              <a:gd name="connsiteX6-83" fmla="*/ 0 w 12192000"/>
              <a:gd name="connsiteY6-84" fmla="*/ 0 h 1100342"/>
              <a:gd name="connsiteX0-85" fmla="*/ 0 w 12192000"/>
              <a:gd name="connsiteY0-86" fmla="*/ 0 h 1100342"/>
              <a:gd name="connsiteX1-87" fmla="*/ 12192000 w 12192000"/>
              <a:gd name="connsiteY1-88" fmla="*/ 0 h 1100342"/>
              <a:gd name="connsiteX2-89" fmla="*/ 12192000 w 12192000"/>
              <a:gd name="connsiteY2-90" fmla="*/ 845389 h 1100342"/>
              <a:gd name="connsiteX3-91" fmla="*/ 9428672 w 12192000"/>
              <a:gd name="connsiteY3-92" fmla="*/ 1095554 h 1100342"/>
              <a:gd name="connsiteX4-93" fmla="*/ 5727940 w 12192000"/>
              <a:gd name="connsiteY4-94" fmla="*/ 1095555 h 1100342"/>
              <a:gd name="connsiteX5-95" fmla="*/ 0 w 12192000"/>
              <a:gd name="connsiteY5-96" fmla="*/ 845389 h 1100342"/>
              <a:gd name="connsiteX6-97" fmla="*/ 0 w 12192000"/>
              <a:gd name="connsiteY6-98" fmla="*/ 0 h 1100342"/>
              <a:gd name="connsiteX0-99" fmla="*/ 0 w 12192000"/>
              <a:gd name="connsiteY0-100" fmla="*/ 0 h 1170103"/>
              <a:gd name="connsiteX1-101" fmla="*/ 12192000 w 12192000"/>
              <a:gd name="connsiteY1-102" fmla="*/ 0 h 1170103"/>
              <a:gd name="connsiteX2-103" fmla="*/ 12192000 w 12192000"/>
              <a:gd name="connsiteY2-104" fmla="*/ 845389 h 1170103"/>
              <a:gd name="connsiteX3-105" fmla="*/ 9428672 w 12192000"/>
              <a:gd name="connsiteY3-106" fmla="*/ 1095554 h 1170103"/>
              <a:gd name="connsiteX4-107" fmla="*/ 5727940 w 12192000"/>
              <a:gd name="connsiteY4-108" fmla="*/ 1095555 h 1170103"/>
              <a:gd name="connsiteX5-109" fmla="*/ 0 w 12192000"/>
              <a:gd name="connsiteY5-110" fmla="*/ 845389 h 1170103"/>
              <a:gd name="connsiteX6-111" fmla="*/ 0 w 12192000"/>
              <a:gd name="connsiteY6-112" fmla="*/ 0 h 1170103"/>
              <a:gd name="connsiteX0-113" fmla="*/ 0 w 12192000"/>
              <a:gd name="connsiteY0-114" fmla="*/ 0 h 1181114"/>
              <a:gd name="connsiteX1-115" fmla="*/ 12192000 w 12192000"/>
              <a:gd name="connsiteY1-116" fmla="*/ 0 h 1181114"/>
              <a:gd name="connsiteX2-117" fmla="*/ 12192000 w 12192000"/>
              <a:gd name="connsiteY2-118" fmla="*/ 845389 h 1181114"/>
              <a:gd name="connsiteX3-119" fmla="*/ 9428672 w 12192000"/>
              <a:gd name="connsiteY3-120" fmla="*/ 1095554 h 1181114"/>
              <a:gd name="connsiteX4-121" fmla="*/ 5727940 w 12192000"/>
              <a:gd name="connsiteY4-122" fmla="*/ 1095555 h 1181114"/>
              <a:gd name="connsiteX5-123" fmla="*/ 0 w 12192000"/>
              <a:gd name="connsiteY5-124" fmla="*/ 845389 h 1181114"/>
              <a:gd name="connsiteX6-125" fmla="*/ 0 w 12192000"/>
              <a:gd name="connsiteY6-126" fmla="*/ 0 h 1181114"/>
              <a:gd name="connsiteX0-127" fmla="*/ 0 w 12192000"/>
              <a:gd name="connsiteY0-128" fmla="*/ 0 h 1211880"/>
              <a:gd name="connsiteX1-129" fmla="*/ 12192000 w 12192000"/>
              <a:gd name="connsiteY1-130" fmla="*/ 0 h 1211880"/>
              <a:gd name="connsiteX2-131" fmla="*/ 12192000 w 12192000"/>
              <a:gd name="connsiteY2-132" fmla="*/ 845389 h 1211880"/>
              <a:gd name="connsiteX3-133" fmla="*/ 9428672 w 12192000"/>
              <a:gd name="connsiteY3-134" fmla="*/ 1095554 h 1211880"/>
              <a:gd name="connsiteX4-135" fmla="*/ 5727940 w 12192000"/>
              <a:gd name="connsiteY4-136" fmla="*/ 1095555 h 1211880"/>
              <a:gd name="connsiteX5-137" fmla="*/ 0 w 12192000"/>
              <a:gd name="connsiteY5-138" fmla="*/ 845389 h 1211880"/>
              <a:gd name="connsiteX6-139" fmla="*/ 0 w 12192000"/>
              <a:gd name="connsiteY6-140" fmla="*/ 0 h 1211880"/>
              <a:gd name="connsiteX0-141" fmla="*/ 0 w 12192000"/>
              <a:gd name="connsiteY0-142" fmla="*/ 0 h 1211880"/>
              <a:gd name="connsiteX1-143" fmla="*/ 12192000 w 12192000"/>
              <a:gd name="connsiteY1-144" fmla="*/ 0 h 1211880"/>
              <a:gd name="connsiteX2-145" fmla="*/ 12192000 w 12192000"/>
              <a:gd name="connsiteY2-146" fmla="*/ 845389 h 1211880"/>
              <a:gd name="connsiteX3-147" fmla="*/ 9428672 w 12192000"/>
              <a:gd name="connsiteY3-148" fmla="*/ 1095554 h 1211880"/>
              <a:gd name="connsiteX4-149" fmla="*/ 5727940 w 12192000"/>
              <a:gd name="connsiteY4-150" fmla="*/ 1095555 h 1211880"/>
              <a:gd name="connsiteX5-151" fmla="*/ 0 w 12192000"/>
              <a:gd name="connsiteY5-152" fmla="*/ 845389 h 1211880"/>
              <a:gd name="connsiteX6-153" fmla="*/ 0 w 12192000"/>
              <a:gd name="connsiteY6-154" fmla="*/ 0 h 1211880"/>
              <a:gd name="connsiteX0-155" fmla="*/ 167394 w 12359394"/>
              <a:gd name="connsiteY0-156" fmla="*/ 0 h 1211880"/>
              <a:gd name="connsiteX1-157" fmla="*/ 12359394 w 12359394"/>
              <a:gd name="connsiteY1-158" fmla="*/ 0 h 1211880"/>
              <a:gd name="connsiteX2-159" fmla="*/ 12359394 w 12359394"/>
              <a:gd name="connsiteY2-160" fmla="*/ 845389 h 1211880"/>
              <a:gd name="connsiteX3-161" fmla="*/ 9596066 w 12359394"/>
              <a:gd name="connsiteY3-162" fmla="*/ 1095554 h 1211880"/>
              <a:gd name="connsiteX4-163" fmla="*/ 5895334 w 12359394"/>
              <a:gd name="connsiteY4-164" fmla="*/ 1095555 h 1211880"/>
              <a:gd name="connsiteX5-165" fmla="*/ 167394 w 12359394"/>
              <a:gd name="connsiteY5-166" fmla="*/ 845389 h 1211880"/>
              <a:gd name="connsiteX6-167" fmla="*/ 167394 w 12359394"/>
              <a:gd name="connsiteY6-168" fmla="*/ 0 h 121188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31" y="connsiteY5-32"/>
              </a:cxn>
              <a:cxn ang="0">
                <a:pos x="connsiteX6-69" y="connsiteY6-70"/>
              </a:cxn>
            </a:cxnLst>
            <a:rect l="l" t="t" r="r" b="b"/>
            <a:pathLst>
              <a:path w="12359394" h="1211880">
                <a:moveTo>
                  <a:pt x="167394" y="0"/>
                </a:moveTo>
                <a:lnTo>
                  <a:pt x="12359394" y="0"/>
                </a:lnTo>
                <a:lnTo>
                  <a:pt x="12359394" y="845389"/>
                </a:lnTo>
                <a:cubicBezTo>
                  <a:pt x="11898839" y="1027981"/>
                  <a:pt x="10768300" y="1329905"/>
                  <a:pt x="9596066" y="1095554"/>
                </a:cubicBezTo>
                <a:cubicBezTo>
                  <a:pt x="8423832" y="861203"/>
                  <a:pt x="7668542" y="1449238"/>
                  <a:pt x="5895334" y="1095555"/>
                </a:cubicBezTo>
                <a:cubicBezTo>
                  <a:pt x="4122126" y="741872"/>
                  <a:pt x="544034" y="1138303"/>
                  <a:pt x="167394" y="845389"/>
                </a:cubicBezTo>
                <a:cubicBezTo>
                  <a:pt x="-209246" y="552475"/>
                  <a:pt x="167394" y="281796"/>
                  <a:pt x="167394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23212" y="3563689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itchFamily="2" charset="0"/>
                <a:ea typeface="Roboto Black" pitchFamily="2" charset="0"/>
                <a:cs typeface="+mn-cs"/>
              </a:rPr>
              <a:t>TẠM BIỆT CÁC EM !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552" y="2700015"/>
            <a:ext cx="1588399" cy="26025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101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-2.59259E-6 L 1.04167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7309758649264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0810" y="0"/>
            <a:ext cx="12323445" cy="6858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686" y="0"/>
            <a:ext cx="2819334" cy="15826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970" y="2063750"/>
            <a:ext cx="2740025" cy="42538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455" y="1854835"/>
            <a:ext cx="3255645" cy="4935855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I TNXH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35" y="635"/>
            <a:ext cx="12192000" cy="6857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images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2870" y="428625"/>
            <a:ext cx="5055870" cy="5885815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cxnSpLocks/>
          </p:cNvCxnSpPr>
          <p:nvPr/>
        </p:nvCxnSpPr>
        <p:spPr>
          <a:xfrm>
            <a:off x="4585336" y="5709138"/>
            <a:ext cx="2978784" cy="0"/>
          </a:xfrm>
          <a:prstGeom prst="straightConnector1">
            <a:avLst/>
          </a:prstGeom>
          <a:ln w="31750" cap="rnd">
            <a:solidFill>
              <a:prstClr val="black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Text Box 10"/>
          <p:cNvSpPr txBox="1"/>
          <p:nvPr/>
        </p:nvSpPr>
        <p:spPr>
          <a:xfrm>
            <a:off x="7606665" y="5362771"/>
            <a:ext cx="2546350" cy="706755"/>
          </a:xfrm>
          <a:prstGeom prst="rect">
            <a:avLst/>
          </a:prstGeom>
        </p:spPr>
        <p:style>
          <a:lnRef idx="3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spAutoFit/>
          </a:bodyPr>
          <a:lstStyle/>
          <a:p>
            <a:r>
              <a:rPr lang="vi-VN" altLang="en-US" sz="4000"/>
              <a:t>  </a:t>
            </a:r>
            <a:r>
              <a:rPr lang="vi-VN" altLang="en-US" sz="4000" b="1"/>
              <a:t>Rễ cây</a:t>
            </a:r>
          </a:p>
        </p:txBody>
      </p:sp>
      <p:cxnSp>
        <p:nvCxnSpPr>
          <p:cNvPr id="12" name="Straight Arrow Connector 11"/>
          <p:cNvCxnSpPr>
            <a:cxnSpLocks/>
            <a:endCxn id="13" idx="1"/>
          </p:cNvCxnSpPr>
          <p:nvPr/>
        </p:nvCxnSpPr>
        <p:spPr>
          <a:xfrm flipV="1">
            <a:off x="2752188" y="4424561"/>
            <a:ext cx="4854477" cy="56927"/>
          </a:xfrm>
          <a:prstGeom prst="straightConnector1">
            <a:avLst/>
          </a:prstGeom>
          <a:ln w="31750" cap="rnd">
            <a:solidFill>
              <a:prstClr val="black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" name="Text Box 12"/>
          <p:cNvSpPr txBox="1"/>
          <p:nvPr/>
        </p:nvSpPr>
        <p:spPr>
          <a:xfrm>
            <a:off x="7606665" y="4071183"/>
            <a:ext cx="2546350" cy="706755"/>
          </a:xfrm>
          <a:prstGeom prst="rect">
            <a:avLst/>
          </a:prstGeom>
        </p:spPr>
        <p:style>
          <a:lnRef idx="3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spAutoFit/>
          </a:bodyPr>
          <a:lstStyle/>
          <a:p>
            <a:r>
              <a:rPr lang="vi-VN" altLang="en-US" sz="4000" dirty="0"/>
              <a:t> </a:t>
            </a:r>
            <a:r>
              <a:rPr lang="vi-VN" altLang="en-US" sz="4000" b="1" dirty="0"/>
              <a:t>Thân cây</a:t>
            </a:r>
          </a:p>
        </p:txBody>
      </p:sp>
      <p:cxnSp>
        <p:nvCxnSpPr>
          <p:cNvPr id="14" name="Straight Arrow Connector 13"/>
          <p:cNvCxnSpPr>
            <a:cxnSpLocks/>
          </p:cNvCxnSpPr>
          <p:nvPr/>
        </p:nvCxnSpPr>
        <p:spPr>
          <a:xfrm>
            <a:off x="4911969" y="2969895"/>
            <a:ext cx="2652151" cy="0"/>
          </a:xfrm>
          <a:prstGeom prst="straightConnector1">
            <a:avLst/>
          </a:prstGeom>
          <a:ln w="31750" cap="rnd">
            <a:solidFill>
              <a:prstClr val="black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" name="Text Box 14"/>
          <p:cNvSpPr txBox="1"/>
          <p:nvPr/>
        </p:nvSpPr>
        <p:spPr>
          <a:xfrm>
            <a:off x="7564120" y="2698115"/>
            <a:ext cx="2546350" cy="706755"/>
          </a:xfrm>
          <a:prstGeom prst="rect">
            <a:avLst/>
          </a:prstGeom>
        </p:spPr>
        <p:style>
          <a:lnRef idx="3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spAutoFit/>
          </a:bodyPr>
          <a:lstStyle/>
          <a:p>
            <a:r>
              <a:rPr lang="vi-VN" altLang="en-US" sz="4000"/>
              <a:t>   </a:t>
            </a:r>
            <a:r>
              <a:rPr lang="vi-VN" altLang="en-US" sz="4000" b="1"/>
              <a:t>Lá cây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650" y="-12554"/>
            <a:ext cx="2546350" cy="14144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edge/>
      </p:transition>
    </mc:Choice>
    <mc:Fallback xmlns="">
      <p:transition spd="slow">
        <p:wedg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16840" y="2924175"/>
            <a:ext cx="3460115" cy="1710690"/>
          </a:xfrm>
          <a:prstGeom prst="roundRect">
            <a:avLst/>
          </a:prstGeom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5400" b="1">
                <a:solidFill>
                  <a:schemeClr val="tx1"/>
                </a:solidFill>
              </a:rPr>
              <a:t>Thân cây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653790" y="2517775"/>
            <a:ext cx="2100580" cy="1018540"/>
          </a:xfrm>
          <a:prstGeom prst="straightConnector1">
            <a:avLst/>
          </a:prstGeom>
          <a:ln w="31750" cap="rnd">
            <a:solidFill>
              <a:prstClr val="black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" name="Text Box 7"/>
          <p:cNvSpPr txBox="1"/>
          <p:nvPr/>
        </p:nvSpPr>
        <p:spPr>
          <a:xfrm>
            <a:off x="5754370" y="2014855"/>
            <a:ext cx="4291330" cy="782320"/>
          </a:xfrm>
          <a:prstGeom prst="rect">
            <a:avLst/>
          </a:prstGeom>
        </p:spPr>
        <p:style>
          <a:lnRef idx="3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noAutofit/>
          </a:bodyPr>
          <a:lstStyle/>
          <a:p>
            <a:r>
              <a:rPr lang="vi-VN" altLang="en-US" sz="4000" b="1"/>
              <a:t>      </a:t>
            </a:r>
            <a:r>
              <a:rPr lang="vi-VN" altLang="en-US" sz="4800" b="1"/>
              <a:t>Thân gỗ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649345" y="3434080"/>
            <a:ext cx="2122170" cy="102235"/>
          </a:xfrm>
          <a:prstGeom prst="straightConnector1">
            <a:avLst/>
          </a:prstGeom>
          <a:ln w="31750" cap="rnd">
            <a:solidFill>
              <a:prstClr val="black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" name="Text Box 9"/>
          <p:cNvSpPr txBox="1"/>
          <p:nvPr/>
        </p:nvSpPr>
        <p:spPr>
          <a:xfrm>
            <a:off x="5750560" y="3109595"/>
            <a:ext cx="4305935" cy="878205"/>
          </a:xfrm>
          <a:prstGeom prst="rect">
            <a:avLst/>
          </a:prstGeom>
        </p:spPr>
        <p:style>
          <a:lnRef idx="3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noAutofit/>
          </a:bodyPr>
          <a:lstStyle/>
          <a:p>
            <a:r>
              <a:rPr lang="vi-VN" altLang="en-US" sz="4000" b="1"/>
              <a:t>     </a:t>
            </a:r>
            <a:r>
              <a:rPr lang="vi-VN" altLang="en-US" sz="4800" b="1"/>
              <a:t>Thân thảo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5795010" y="4204335"/>
            <a:ext cx="4283075" cy="814070"/>
          </a:xfrm>
          <a:prstGeom prst="rect">
            <a:avLst/>
          </a:prstGeom>
        </p:spPr>
        <p:style>
          <a:lnRef idx="3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noAutofit/>
          </a:bodyPr>
          <a:lstStyle/>
          <a:p>
            <a:pPr algn="ctr"/>
            <a:r>
              <a:rPr lang="vi-VN" altLang="en-US" sz="4800" b="1"/>
              <a:t>Thân leo </a:t>
            </a:r>
            <a:endParaRPr lang="vi-VN" altLang="en-US" sz="4000" b="1"/>
          </a:p>
        </p:txBody>
      </p:sp>
      <p:cxnSp>
        <p:nvCxnSpPr>
          <p:cNvPr id="12" name="Straight Arrow Connector 11"/>
          <p:cNvCxnSpPr>
            <a:endCxn id="11" idx="1"/>
          </p:cNvCxnSpPr>
          <p:nvPr/>
        </p:nvCxnSpPr>
        <p:spPr>
          <a:xfrm>
            <a:off x="3634105" y="3539490"/>
            <a:ext cx="2160905" cy="1071880"/>
          </a:xfrm>
          <a:prstGeom prst="straightConnector1">
            <a:avLst/>
          </a:prstGeom>
          <a:ln w="31750" cap="rnd">
            <a:solidFill>
              <a:prstClr val="black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109"/>
            <a:ext cx="2803342" cy="15735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3" name="Straight Arrow Connector 12"/>
          <p:cNvCxnSpPr/>
          <p:nvPr/>
        </p:nvCxnSpPr>
        <p:spPr>
          <a:xfrm>
            <a:off x="3601720" y="3545205"/>
            <a:ext cx="2175510" cy="2270125"/>
          </a:xfrm>
          <a:prstGeom prst="straightConnector1">
            <a:avLst/>
          </a:prstGeom>
          <a:ln w="31750" cap="rnd">
            <a:solidFill>
              <a:prstClr val="black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16" idx="1"/>
          </p:cNvCxnSpPr>
          <p:nvPr/>
        </p:nvCxnSpPr>
        <p:spPr>
          <a:xfrm flipV="1">
            <a:off x="3645535" y="1455420"/>
            <a:ext cx="2106930" cy="2089785"/>
          </a:xfrm>
          <a:prstGeom prst="straightConnector1">
            <a:avLst/>
          </a:prstGeom>
          <a:ln w="31750" cap="rnd">
            <a:solidFill>
              <a:prstClr val="black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" name="Text Box 14"/>
          <p:cNvSpPr txBox="1"/>
          <p:nvPr/>
        </p:nvSpPr>
        <p:spPr>
          <a:xfrm>
            <a:off x="5771515" y="5234940"/>
            <a:ext cx="4306570" cy="814070"/>
          </a:xfrm>
          <a:prstGeom prst="rect">
            <a:avLst/>
          </a:prstGeom>
        </p:spPr>
        <p:style>
          <a:lnRef idx="3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noAutofit/>
          </a:bodyPr>
          <a:lstStyle/>
          <a:p>
            <a:pPr algn="ctr"/>
            <a:r>
              <a:rPr lang="vi-VN" altLang="en-US" sz="4800" b="1"/>
              <a:t>Thân bò </a:t>
            </a:r>
            <a:endParaRPr lang="vi-VN" altLang="en-US" sz="4000" b="1"/>
          </a:p>
        </p:txBody>
      </p:sp>
      <p:sp>
        <p:nvSpPr>
          <p:cNvPr id="16" name="Text Box 15"/>
          <p:cNvSpPr txBox="1"/>
          <p:nvPr/>
        </p:nvSpPr>
        <p:spPr>
          <a:xfrm>
            <a:off x="5752465" y="1048385"/>
            <a:ext cx="4283075" cy="814070"/>
          </a:xfrm>
          <a:prstGeom prst="rect">
            <a:avLst/>
          </a:prstGeom>
        </p:spPr>
        <p:style>
          <a:lnRef idx="3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noAutofit/>
          </a:bodyPr>
          <a:lstStyle/>
          <a:p>
            <a:pPr algn="ctr"/>
            <a:r>
              <a:rPr lang="vi-VN" altLang="en-US" sz="4800" b="1"/>
              <a:t>Thân đứng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358140" y="2373630"/>
            <a:ext cx="11833860" cy="23018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ĐỀ XUẤT Ý TƯỞNG VÀ CÁCH LÀM SỔ LẬT VỀ CÂY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59" y="482301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958862" y="1170305"/>
            <a:ext cx="7021683" cy="494347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942199" y="526097"/>
            <a:ext cx="61067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Ý TƯỞNG CỦA NHÓM..........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195" y="1562100"/>
            <a:ext cx="4840605" cy="897890"/>
          </a:xfrm>
          <a:custGeom>
            <a:avLst/>
            <a:gdLst>
              <a:gd name="connsiteX0" fmla="*/ 0 w 5882129"/>
              <a:gd name="connsiteY0" fmla="*/ 139107 h 834626"/>
              <a:gd name="connsiteX1" fmla="*/ 139107 w 5882129"/>
              <a:gd name="connsiteY1" fmla="*/ 0 h 834626"/>
              <a:gd name="connsiteX2" fmla="*/ 5743022 w 5882129"/>
              <a:gd name="connsiteY2" fmla="*/ 0 h 834626"/>
              <a:gd name="connsiteX3" fmla="*/ 5882129 w 5882129"/>
              <a:gd name="connsiteY3" fmla="*/ 139107 h 834626"/>
              <a:gd name="connsiteX4" fmla="*/ 5882129 w 5882129"/>
              <a:gd name="connsiteY4" fmla="*/ 695519 h 834626"/>
              <a:gd name="connsiteX5" fmla="*/ 5743022 w 5882129"/>
              <a:gd name="connsiteY5" fmla="*/ 834626 h 834626"/>
              <a:gd name="connsiteX6" fmla="*/ 139107 w 5882129"/>
              <a:gd name="connsiteY6" fmla="*/ 834626 h 834626"/>
              <a:gd name="connsiteX7" fmla="*/ 0 w 5882129"/>
              <a:gd name="connsiteY7" fmla="*/ 695519 h 834626"/>
              <a:gd name="connsiteX8" fmla="*/ 0 w 5882129"/>
              <a:gd name="connsiteY8" fmla="*/ 139107 h 834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82129" h="834626" fill="none" extrusionOk="0">
                <a:moveTo>
                  <a:pt x="0" y="139107"/>
                </a:moveTo>
                <a:cubicBezTo>
                  <a:pt x="-1396" y="51743"/>
                  <a:pt x="49777" y="-885"/>
                  <a:pt x="139107" y="0"/>
                </a:cubicBezTo>
                <a:cubicBezTo>
                  <a:pt x="1587122" y="87592"/>
                  <a:pt x="4470760" y="46549"/>
                  <a:pt x="5743022" y="0"/>
                </a:cubicBezTo>
                <a:cubicBezTo>
                  <a:pt x="5819011" y="-1610"/>
                  <a:pt x="5885799" y="61983"/>
                  <a:pt x="5882129" y="139107"/>
                </a:cubicBezTo>
                <a:cubicBezTo>
                  <a:pt x="5917066" y="337156"/>
                  <a:pt x="5870159" y="550318"/>
                  <a:pt x="5882129" y="695519"/>
                </a:cubicBezTo>
                <a:cubicBezTo>
                  <a:pt x="5870342" y="762931"/>
                  <a:pt x="5809587" y="830500"/>
                  <a:pt x="5743022" y="834626"/>
                </a:cubicBezTo>
                <a:cubicBezTo>
                  <a:pt x="3445544" y="668991"/>
                  <a:pt x="2043257" y="915072"/>
                  <a:pt x="139107" y="834626"/>
                </a:cubicBezTo>
                <a:cubicBezTo>
                  <a:pt x="66618" y="833055"/>
                  <a:pt x="-1534" y="770171"/>
                  <a:pt x="0" y="695519"/>
                </a:cubicBezTo>
                <a:cubicBezTo>
                  <a:pt x="862" y="614279"/>
                  <a:pt x="1579" y="322185"/>
                  <a:pt x="0" y="139107"/>
                </a:cubicBezTo>
                <a:close/>
              </a:path>
              <a:path w="5882129" h="834626" stroke="0" extrusionOk="0">
                <a:moveTo>
                  <a:pt x="0" y="139107"/>
                </a:moveTo>
                <a:cubicBezTo>
                  <a:pt x="-13003" y="56307"/>
                  <a:pt x="70206" y="6081"/>
                  <a:pt x="139107" y="0"/>
                </a:cubicBezTo>
                <a:cubicBezTo>
                  <a:pt x="2470622" y="165973"/>
                  <a:pt x="3593620" y="17081"/>
                  <a:pt x="5743022" y="0"/>
                </a:cubicBezTo>
                <a:cubicBezTo>
                  <a:pt x="5819460" y="6357"/>
                  <a:pt x="5881072" y="73047"/>
                  <a:pt x="5882129" y="139107"/>
                </a:cubicBezTo>
                <a:cubicBezTo>
                  <a:pt x="5918112" y="310806"/>
                  <a:pt x="5868685" y="572713"/>
                  <a:pt x="5882129" y="695519"/>
                </a:cubicBezTo>
                <a:cubicBezTo>
                  <a:pt x="5896652" y="768244"/>
                  <a:pt x="5819658" y="836095"/>
                  <a:pt x="5743022" y="834626"/>
                </a:cubicBezTo>
                <a:cubicBezTo>
                  <a:pt x="3363221" y="960539"/>
                  <a:pt x="2552487" y="845047"/>
                  <a:pt x="139107" y="834626"/>
                </a:cubicBezTo>
                <a:cubicBezTo>
                  <a:pt x="76058" y="832292"/>
                  <a:pt x="-2920" y="766022"/>
                  <a:pt x="0" y="695519"/>
                </a:cubicBezTo>
                <a:cubicBezTo>
                  <a:pt x="-584" y="614498"/>
                  <a:pt x="-44628" y="251278"/>
                  <a:pt x="0" y="139107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</a:ln>
        </p:spPr>
        <p:txBody>
          <a:bodyPr wrap="squar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sz="3600" b="1" i="0" spc="-100" dirty="0">
                <a:solidFill>
                  <a:srgbClr val="202124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Hoàn </a:t>
            </a:r>
            <a:r>
              <a:rPr lang="en-US" sz="3600" b="1" i="0" spc="-100" dirty="0" err="1">
                <a:solidFill>
                  <a:srgbClr val="202124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thành</a:t>
            </a:r>
            <a:r>
              <a:rPr lang="en-US" sz="3600" b="1" i="0" spc="-100" dirty="0">
                <a:solidFill>
                  <a:srgbClr val="202124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i="0" spc="-100" dirty="0" err="1">
                <a:solidFill>
                  <a:srgbClr val="202124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phiếu</a:t>
            </a:r>
            <a:r>
              <a:rPr lang="en-US" sz="3600" b="1" i="0" spc="-100" dirty="0">
                <a:solidFill>
                  <a:srgbClr val="202124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i="0" spc="-100" dirty="0" err="1">
                <a:solidFill>
                  <a:srgbClr val="202124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bài</a:t>
            </a:r>
            <a:r>
              <a:rPr lang="en-US" sz="3600" b="1" i="0" spc="-100" dirty="0">
                <a:solidFill>
                  <a:srgbClr val="202124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i="0" spc="-100" dirty="0" err="1">
                <a:solidFill>
                  <a:srgbClr val="202124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tập</a:t>
            </a:r>
            <a:endParaRPr lang="vi-VN" sz="3600" b="1" i="0" spc="-100" dirty="0">
              <a:solidFill>
                <a:srgbClr val="202124"/>
              </a:solidFill>
              <a:effectLst/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4" name="Picture 3" descr="unnam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75" y="2781301"/>
            <a:ext cx="4695825" cy="300228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5029201" y="1360219"/>
            <a:ext cx="71041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spc="-100" dirty="0"/>
              <a:t>Câu 1: Mô hình cây có những bộ phận nào?</a:t>
            </a:r>
          </a:p>
          <a:p>
            <a:r>
              <a:rPr lang="vi-VN" altLang="en-US" sz="2800" b="1" dirty="0"/>
              <a:t>...............................................................</a:t>
            </a:r>
          </a:p>
          <a:p>
            <a:endParaRPr lang="vi-VN" altLang="en-US" sz="2800" b="1" dirty="0"/>
          </a:p>
          <a:p>
            <a:r>
              <a:rPr lang="vi-VN" altLang="en-US" sz="2800" b="1" dirty="0"/>
              <a:t>...............................................................</a:t>
            </a:r>
          </a:p>
          <a:p>
            <a:endParaRPr lang="vi-VN" altLang="en-US" sz="2800" b="1" dirty="0"/>
          </a:p>
          <a:p>
            <a:r>
              <a:rPr lang="vi-VN" altLang="en-US" sz="2800" b="1" dirty="0"/>
              <a:t>Câu 2: Vật liệu để làm mô hình cây?</a:t>
            </a:r>
          </a:p>
          <a:p>
            <a:r>
              <a:rPr lang="vi-VN" altLang="en-US" sz="2800" b="1" dirty="0"/>
              <a:t>...............................................................</a:t>
            </a:r>
          </a:p>
          <a:p>
            <a:endParaRPr lang="vi-VN" altLang="en-US" sz="2800" b="1" dirty="0"/>
          </a:p>
          <a:p>
            <a:r>
              <a:rPr lang="vi-VN" altLang="en-US" sz="2800" b="1" dirty="0"/>
              <a:t>................................................................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393806" y="1735195"/>
            <a:ext cx="10516840" cy="39718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3635093" y="735787"/>
            <a:ext cx="5478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TIÊU CHÍ SẢN PHẨM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06219" y="1978660"/>
            <a:ext cx="9736211" cy="11709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Wingdings" panose="05000000000000000000" pitchFamily="2" charset="2"/>
              </a:rPr>
              <a:t>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Wingdings" panose="05000000000000000000" pitchFamily="2" charset="2"/>
              </a:rPr>
              <a:t> </a:t>
            </a:r>
            <a:r>
              <a:rPr kumimoji="0" lang="vi-VN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Có các bộ phận của cây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(rễ, thân, lá... )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.</a:t>
            </a:r>
            <a:endParaRPr kumimoji="0" lang="vi-VN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19456" y="2780030"/>
            <a:ext cx="10086390" cy="1439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defRPr/>
            </a:pPr>
            <a:r>
              <a:rPr lang="vi-VN" altLang="zh-CN" sz="4000" dirty="0">
                <a:solidFill>
                  <a:srgbClr val="92D050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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Hình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ảnh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thể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hiện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được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loại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cây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phù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hợp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với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đặc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điểm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bên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ngoài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của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cây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.</a:t>
            </a:r>
            <a:endParaRPr kumimoji="0" lang="vi-VN" altLang="zh-C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9"/>
          <p:cNvSpPr txBox="1"/>
          <p:nvPr/>
        </p:nvSpPr>
        <p:spPr>
          <a:xfrm>
            <a:off x="1535012" y="4219575"/>
            <a:ext cx="9187180" cy="1439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defRPr/>
            </a:pPr>
            <a:r>
              <a:rPr lang="vi-VN" altLang="zh-CN" sz="4000" dirty="0">
                <a:solidFill>
                  <a:srgbClr val="92D050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</a:t>
            </a:r>
            <a:r>
              <a:rPr lang="vi-VN" altLang="zh-CN" sz="4000" dirty="0">
                <a:gradFill>
                  <a:gsLst>
                    <a:gs pos="50000">
                      <a:schemeClr val="tx1"/>
                    </a:gs>
                    <a:gs pos="0">
                      <a:schemeClr val="tx1">
                        <a:lumMod val="25000"/>
                        <a:lumOff val="75000"/>
                      </a:schemeClr>
                    </a:gs>
                    <a:gs pos="100000">
                      <a:schemeClr val="tx1">
                        <a:lumMod val="85000"/>
                      </a:schemeClr>
                    </a:gs>
                  </a:gsLst>
                  <a:lin ang="5400000" scaled="1"/>
                </a:gra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vi-VN" altLang="zh-CN" sz="40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Sản phẩm đẹp, chắc, bền để sử dụng được lâu dài.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17" grpId="0"/>
      <p:bldP spid="7" grpId="0"/>
      <p:bldP spid="10" grpId="0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431</Words>
  <Application>Microsoft Office PowerPoint</Application>
  <PresentationFormat>Màn hình rộng</PresentationFormat>
  <Paragraphs>52</Paragraphs>
  <Slides>15</Slides>
  <Notes>9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15</vt:i4>
      </vt:variant>
    </vt:vector>
  </HeadingPairs>
  <TitlesOfParts>
    <vt:vector size="22" baseType="lpstr">
      <vt:lpstr>Arial</vt:lpstr>
      <vt:lpstr>Calibri Light</vt:lpstr>
      <vt:lpstr>Times New Roman</vt:lpstr>
      <vt:lpstr>Roboto Black</vt:lpstr>
      <vt:lpstr>Calibri</vt:lpstr>
      <vt:lpstr>Roboto</vt:lpstr>
      <vt:lpstr>3_Office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Các bước làm sổ lật về cây: + Bước 1: Làm phần gáy sổ, bìa sổ,... + Bước 2: Làm các trang sổ. + Bước 3: Trình bày nội dung của sổ lật. + Bước 4: Trang trí và hoàn thiện.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captthai84@outlook.com</cp:lastModifiedBy>
  <cp:revision>224</cp:revision>
  <dcterms:created xsi:type="dcterms:W3CDTF">2023-04-01T23:44:00Z</dcterms:created>
  <dcterms:modified xsi:type="dcterms:W3CDTF">2025-12-16T14:57:05Z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93AF74013F88463B96ADF9732E8D2EC7_13</vt:lpwstr>
  </property>
  <property fmtid="{D5CDD505-2E9C-101B-9397-08002B2CF9AE}" pid="3" name="KSOProductBuildVer">
    <vt:lpwstr>1033-12.2.0.22549</vt:lpwstr>
  </property>
</Properties>
</file>